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handoutMasterIdLst>
    <p:handoutMasterId r:id="rId21"/>
  </p:handoutMasterIdLst>
  <p:sldIdLst>
    <p:sldId id="280" r:id="rId5"/>
    <p:sldId id="260" r:id="rId6"/>
    <p:sldId id="278" r:id="rId7"/>
    <p:sldId id="303" r:id="rId8"/>
    <p:sldId id="259" r:id="rId9"/>
    <p:sldId id="285" r:id="rId10"/>
    <p:sldId id="277" r:id="rId11"/>
    <p:sldId id="283" r:id="rId12"/>
    <p:sldId id="270" r:id="rId13"/>
    <p:sldId id="304" r:id="rId14"/>
    <p:sldId id="305" r:id="rId15"/>
    <p:sldId id="284" r:id="rId16"/>
    <p:sldId id="308" r:id="rId17"/>
    <p:sldId id="306" r:id="rId18"/>
    <p:sldId id="30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E20"/>
    <a:srgbClr val="004851"/>
    <a:srgbClr val="C4ED93"/>
    <a:srgbClr val="910048"/>
    <a:srgbClr val="002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6327" autoAdjust="0"/>
  </p:normalViewPr>
  <p:slideViewPr>
    <p:cSldViewPr snapToGrid="0">
      <p:cViewPr varScale="1">
        <p:scale>
          <a:sx n="62" d="100"/>
          <a:sy n="62" d="100"/>
        </p:scale>
        <p:origin x="836" y="28"/>
      </p:cViewPr>
      <p:guideLst/>
    </p:cSldViewPr>
  </p:slideViewPr>
  <p:outlineViewPr>
    <p:cViewPr>
      <p:scale>
        <a:sx n="33" d="100"/>
        <a:sy n="33" d="100"/>
      </p:scale>
      <p:origin x="0" y="-3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A2BBA1-F845-4C94-A211-82D695B6C8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B7B26-A4E1-446C-BA12-E51B06E78A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AF393-0ACF-496F-ABF1-31B9EDCAAB6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1FDEB-133D-4D80-BB77-3801379390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D2D0B-77E7-456C-B47D-450312DA3E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FE408-0F81-4B98-9FA0-6651C2AD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8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EC277-1C6D-46A7-9A75-54E5A19AD50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C8A6A-2DF8-4135-8158-25B2E1F77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6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C8A6A-2DF8-4135-8158-25B2E1F770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9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76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2715-3DF9-40B3-967A-022423F8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4A1EC-3C03-461C-84B4-B0DAF3336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79BC4-E157-4B9E-B462-77F05EBA60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41CE6-B0D1-4633-82C8-12AAA59025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043EB-A527-4FC6-83A8-BD22EC81B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6F7C3-2CFD-4511-BB9A-409BA50D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809D3C-CC03-476E-B87F-E0B0B599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4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57A05B-9D90-45A1-955D-19CDFAA779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2AB87-D4C3-4F33-B96D-138299806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AD293-70C0-442E-9856-3FAF5B83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41CE6-B0D1-4633-82C8-12AAA59025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9D033-9DC9-46A7-9CF1-F221E0347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452D-2C80-4A5B-AA8E-9AB67E87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809D3C-CC03-476E-B87F-E0B0B599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78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466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83C2-F1F9-49AE-BA92-92F68F0B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F44C0-E92D-483E-91F0-AE1BA85C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E590A-D363-422F-A684-53F91C4F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8840E-F320-4D47-99C3-E877B03FBCA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99BB4-23B5-4985-BF5E-0A379463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BDDEE-E855-4803-8C5F-57C18B4F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9414B-0976-45B6-8362-2E33CB4C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50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286B-64FA-4861-BFDB-7B187E2D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76341-FEB0-41FB-B34D-18AAAEDF0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B0358-EB08-4EE9-A7C7-0535C5F1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8840E-F320-4D47-99C3-E877B03FBCA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3059D-5E62-4A4E-A74D-13DA70DF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0DB52-4ED1-4677-8A8E-2065F54E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9414B-0976-45B6-8362-2E33CB4C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82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82FD-5C85-4F5D-B699-CA9A8C7C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9DE6-172F-4DB6-99A9-8FA1995A9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3E5DC-982E-487E-9D8D-708F4842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FF69C-935E-4D9B-9D49-32983D53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8840E-F320-4D47-99C3-E877B03FBCA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1FE91-73F2-4C74-B5E4-5E72EC51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39730-229F-4CC0-B555-BA757F6B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9414B-0976-45B6-8362-2E33CB4C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59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EF90-7084-41C0-BD16-14585063B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B2D05-9E70-4081-9B6B-4BEB8C9D3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6AEF7-2083-4F2F-9FEB-5B17A90E5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1EA47D-A4D1-4F74-B1FF-A15203C6B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B621A-CF10-4B1C-A365-6F14EE726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5BA69A-20EE-45EA-8336-B5DFF2C8CB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8840E-F320-4D47-99C3-E877B03FBCA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1C04D-6195-42E1-8870-8212B198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538842-AA9D-4F9E-B752-2D0C09E5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9414B-0976-45B6-8362-2E33CB4C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15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85681-096B-40BB-B118-CFF43CF8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D985F-7616-4A8D-B923-0443D6DE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8840E-F320-4D47-99C3-E877B03FBCA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7BD5F-0346-4659-8B7D-D0869AC9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33285-4254-4D72-B3B0-D78BD5A1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9414B-0976-45B6-8362-2E33CB4C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19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04CFB4-DFE0-46AE-AF68-A3ADF16DC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8840E-F320-4D47-99C3-E877B03FBCA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50EA3-092D-43E4-AEEB-CD777ECB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64EFB-1A8A-4A26-857A-F9B2D37F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9414B-0976-45B6-8362-2E33CB4C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17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5B3F-1DCF-4D6D-8C5A-19D7B07B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C349-2C28-4874-9F4D-72D56740C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F7049-4406-451F-AEF0-A3CFC02E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138C1-210F-4F24-860B-6C564A76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8840E-F320-4D47-99C3-E877B03FBCA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3708-AAE7-4E2C-8DB5-3F2BC17D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9AC-6F3A-44AC-B71A-7F824CA5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9414B-0976-45B6-8362-2E33CB4C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9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757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DB2E5-8890-4EA3-A213-4B34A853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27815-1E3D-4C19-9B07-1E8A1A16B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720BF-1C6F-4324-81E8-5EB19B806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6933D-3FAE-469C-B6D9-2B121071F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8840E-F320-4D47-99C3-E877B03FBCA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80F24-401F-4A0A-BF3B-34F067E44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0618E-4D96-43FB-8626-E6BAD9FC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9414B-0976-45B6-8362-2E33CB4C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83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A311-6E16-4872-B1D4-1DEC4592E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84645-DEAF-471B-8E32-0D3EDD55B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000E7-029B-43D5-8072-FDB52ED93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8840E-F320-4D47-99C3-E877B03FBCA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56B9C-65CA-4459-9027-5BBCCC18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9F212-1D0D-4EA0-9BCA-829C06B5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9414B-0976-45B6-8362-2E33CB4C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53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4AA054-8730-4A45-A90B-F06DF3F12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4AAF6-AAC3-4E45-8932-B5E5E42BB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C8803-4101-4D70-B6AE-009DD7DE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8840E-F320-4D47-99C3-E877B03FBCA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B9094-8045-4D2C-89CA-12AC09B3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28B94-9E81-475F-8999-8D4DDF50A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19414B-0976-45B6-8362-2E33CB4CA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71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851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8458-F60F-4A19-B06C-1DFACF98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EE4B7-1CBA-4109-843F-D91D96897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562D2-34FF-4166-BB5A-CF68BC85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1F73D-2E24-4A0A-A190-85DC3DF7560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A1AB-4BFE-4C15-AA55-889B4999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D84AD-4BDC-4B3F-9E41-4515D073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637D8-01AA-47DC-80CE-2A9D72334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45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0F912-1B64-49CC-B83E-A9B75D01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783CA-1131-4038-9776-CCD24960D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DBF31-D4F2-44AE-BF57-230BF493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1F73D-2E24-4A0A-A190-85DC3DF7560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CD25-413A-47DD-86BC-997BAFAB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D355C-E41F-4323-9157-4619389E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637D8-01AA-47DC-80CE-2A9D72334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67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DAE29-43F2-4904-B319-602ECE36D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D2C6B-A6B3-4B2D-8466-24F91F8A7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E0053-4F2E-46B9-84EE-D2C45C8F5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DB06E-F347-48E4-81A2-BAF798BFF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1F73D-2E24-4A0A-A190-85DC3DF7560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90D8E-776D-40FD-B0BC-EB56B5D6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AA532-7821-41AA-BF84-6CB2E604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637D8-01AA-47DC-80CE-2A9D72334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01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0988-AC0D-49F6-AA7F-DE3D4D4F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827A1-9329-40B9-98A6-8CA2D8B6B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72287-AABD-4F75-8577-8FE340159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2A716-9DE4-405C-B1B2-44F40822C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A28254-13C4-4E10-BB56-39F08004D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C8DAE0-138B-4AED-898C-30A61EDA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1F73D-2E24-4A0A-A190-85DC3DF7560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E0319-DF32-491B-BF50-6FAECDE5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E2B868-6287-4F43-953E-375E1536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637D8-01AA-47DC-80CE-2A9D72334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94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BDAC3-51BC-4F2E-8E15-5596722C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F2039-E5B3-483A-AECB-D6B13C28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1F73D-2E24-4A0A-A190-85DC3DF7560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8EA28-4A50-4A01-9D68-36190701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3DC3E-00C2-4D2B-B13A-CF631229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637D8-01AA-47DC-80CE-2A9D72334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82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EE94E-90CF-4E7B-8A5F-AD310B68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1F73D-2E24-4A0A-A190-85DC3DF7560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FE555-0902-4778-BDB9-96F9CB4BC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F59B6-E0E8-44FE-9F98-35D52E93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637D8-01AA-47DC-80CE-2A9D72334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8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D294-315F-4170-A61E-7A5E3863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46968-A377-43A3-94DB-D18E73C98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00502-BA44-483D-A57C-08A2FD4D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41CE6-B0D1-4633-82C8-12AAA59025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C56BE-0AC0-4C0F-B0E5-EE5BA97F2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391C2-F3DF-4E19-BC38-44E7C771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809D3C-CC03-476E-B87F-E0B0B599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12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DAC3-17C4-4A8D-A619-373C51A8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75CB9-F00D-4EF2-8453-095911FA8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698B0-10D8-440F-813C-A9866BBDB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40C0D-7D86-4CA2-AAD3-F439F5E6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1F73D-2E24-4A0A-A190-85DC3DF7560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9B689-CB96-45FB-86D2-405AE7F4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1B0A8-08BF-4DB1-874E-605C5CB4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637D8-01AA-47DC-80CE-2A9D72334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6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AEEE1-B541-4F0A-A4C3-089983948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D346A2-0437-4736-800B-57FD70D38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74C9D-D05B-4837-B21F-AEA075571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A6D59-81E8-4443-96B0-170438DD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1F73D-2E24-4A0A-A190-85DC3DF7560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F6EE6-50E2-45DA-9C13-B4FDF205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38AE4-AF18-4739-9CE6-F7FEA2A7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637D8-01AA-47DC-80CE-2A9D72334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25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88B4-0B11-4D80-A4E7-27156955C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AC550-B99A-48F6-A189-16DB23651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2CF84-4598-47CA-A49E-0E642313D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1F73D-2E24-4A0A-A190-85DC3DF7560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F7493-01DD-477B-960A-0F6585D0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1FE8-6D91-436E-A268-F216F042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637D8-01AA-47DC-80CE-2A9D72334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42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3A6298-F540-40D8-A5D5-EC0876CCC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6BEEB-9E1A-490C-B529-D28505FF7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F6DD8-7B2D-4CC7-84C7-D2607B119D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1F73D-2E24-4A0A-A190-85DC3DF7560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44361-F286-4EF2-B1A0-18667887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23A88-A0B5-497A-9A09-75BF55A6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637D8-01AA-47DC-80CE-2A9D72334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89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784C-100C-4D06-B956-BC4C15A7F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62B76-921F-4BEE-A3C4-91128BC38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4A1E0-850B-4514-A76B-CF6351086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D5A-8EC1-46F5-AD58-3C9683DCB15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E0105-58D6-4964-BF6F-E927660A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F2CD9-F5B2-46F3-862C-6FB7D836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914-A4F6-46A9-AF82-589880E1E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99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20E4-3E37-4476-876D-9ECB3A95D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C9D3C-B969-4E0D-82E9-84865815D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BF9E8-4B53-4C13-8DFD-805E5962B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D5A-8EC1-46F5-AD58-3C9683DCB15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B0CF7-E813-4742-87AF-8BB0DDE1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07AFA-0A1D-4EC6-9DC0-8A6F50E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914-A4F6-46A9-AF82-589880E1E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68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E577-A570-4143-AF44-8698C80CC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3D27F-5E32-4A01-918B-1B566E3E5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ABB88-426A-4497-8270-4778B77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D5A-8EC1-46F5-AD58-3C9683DCB15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F98FE-36EB-4DE3-A752-292DBD83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D6C60-4FBB-4B48-BEF0-9D8EE632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914-A4F6-46A9-AF82-589880E1E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97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CB08-279F-415E-903B-2BC08025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D5403-6D4D-4D54-AE8F-B31BF247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CDE09-01DB-4C69-ABF1-118684578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09B43-2B3D-4B4D-8869-4E753408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D5A-8EC1-46F5-AD58-3C9683DCB15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54F3A-E9F6-4EA0-BAD3-14E4F5A0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B21D7-814B-41A8-A72E-E57B9041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914-A4F6-46A9-AF82-589880E1E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03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AFFF-B727-4C14-919E-B4F56B14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632A8-A48B-47EB-BEEF-7640196F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B37A4-AC8E-4BD6-847E-66D79EAF3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ADC16-A819-43E6-9D9C-10587C22D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643DC6-18F9-42BE-BCA0-A73A7D61E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68B63E-5AEC-44AC-A787-A876D2EA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D5A-8EC1-46F5-AD58-3C9683DCB15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ACB9A-7937-4A99-8F3F-4403BE22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579E8-7732-4C40-85D9-16F63A5B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914-A4F6-46A9-AF82-589880E1E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43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A14B-4006-4DBD-8B1A-B6D3F154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00586-73F6-4B9B-B7C9-9BE501DE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D5A-8EC1-46F5-AD58-3C9683DCB15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62EB6-4F3D-41F7-A52B-31B75F1C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543C9-89CF-406A-A801-B41C64FBD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914-A4F6-46A9-AF82-589880E1E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6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D053-7B68-4CC8-9AF6-CDA6A3F56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1D9C7-DAAE-48FE-B31B-2C8D51CCA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C70EF-53A9-466D-A679-BA39B7EB6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8D062-CC5E-4257-84A8-2A0FAF081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41CE6-B0D1-4633-82C8-12AAA59025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A9260-EE4E-4E38-A395-8175D4BE3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931C9-9052-4EAE-B79C-5186FA00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809D3C-CC03-476E-B87F-E0B0B599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01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A4FF2-1BED-4BA0-BB07-37B6406B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D5A-8EC1-46F5-AD58-3C9683DCB15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F3D2F5-5F7B-4E7A-A79F-E0F28ADE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366C8-4242-4021-AF15-CBFDC160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914-A4F6-46A9-AF82-589880E1E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85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2B8A5-F656-4D82-8125-815E92FF1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6470A-5B4A-44D6-877B-6155F791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BDCF9-CDAD-4544-85F0-2FABFFCAA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69C49-5BF2-4FA3-B47C-DF6BD4C9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D5A-8EC1-46F5-AD58-3C9683DCB15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C80D3-4467-4CAE-B1EF-975ABB87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400FE-4480-45AD-8525-9CFF17BC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914-A4F6-46A9-AF82-589880E1E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12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45F9-BDBC-494D-93F3-B34EC157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6B31D-FEA3-45FA-A633-C484142FB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CCF28-624D-4DB9-AB87-19C3284CF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396E5-1068-41F1-BFCA-E745C253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D5A-8EC1-46F5-AD58-3C9683DCB15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6EA16-8A83-4B86-9C2B-293C1EB0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CF055-EE61-4285-83A3-0E398B26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914-A4F6-46A9-AF82-589880E1E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76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8FAB-6B68-47B3-A675-E6EEE025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A6083-CBC8-4398-B734-EDDA7106E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E0E8D-E849-4B54-9919-6FCEE845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D5A-8EC1-46F5-AD58-3C9683DCB15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A99A4-64F3-4B28-94E8-C67FDDC2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EA319-4379-4D4E-85BD-C0844584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914-A4F6-46A9-AF82-589880E1E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472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B2D962-8569-49F3-8696-BCEB59AC3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E6819-5E8C-4114-88F7-9556A1734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795C1-D274-4E49-A522-E2ED4221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D5A-8EC1-46F5-AD58-3C9683DCB15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16696-32DB-44C6-B9B0-CC10A179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15BC2-FC58-4546-9B62-053BCF43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914-A4F6-46A9-AF82-589880E1E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6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0D08A-1F37-4B66-86A4-36656F11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BA72B-366B-4620-BB1D-9FE4704F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E274D-72C6-434A-AC4C-444043CC0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A5C5C-E38C-4675-9E26-48D423933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2AE8FA-1DDD-45E1-A08A-108D96D06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DA67C-B2C1-4567-B55C-E7F524ED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41CE6-B0D1-4633-82C8-12AAA59025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5CF77C-1037-4745-BE0A-C4073E8B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A3EE36-A275-45AF-9854-955F5EF6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809D3C-CC03-476E-B87F-E0B0B599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7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796FA-FD7B-4746-9CC3-B9EA2AEF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C04918-F183-4B28-B61C-469B489B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41CE6-B0D1-4633-82C8-12AAA59025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9F035-496E-41FB-857B-2497BF163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C157C-26E8-484B-83F1-13A72CE97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809D3C-CC03-476E-B87F-E0B0B599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CAE06-642E-4AF3-A251-6BCA2C3D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41CE6-B0D1-4633-82C8-12AAA59025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09DE8D-352D-41CC-A557-2B1C2A98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90C27-5076-4BC5-9BB4-88830077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809D3C-CC03-476E-B87F-E0B0B599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2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E7CA-94A3-4751-A986-CC5BDFFB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41B96-D38A-4E66-AE94-C5020101B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4A8F5-39AD-414A-840B-86BC3308B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803DF-5006-409F-8872-B2D9B0AE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41CE6-B0D1-4633-82C8-12AAA59025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6E5DD-CC46-4484-B7B5-D3BABF16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E0BD4-2282-4E12-9601-BEF8509B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809D3C-CC03-476E-B87F-E0B0B599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7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BCC0-AB43-414B-B99D-83D541A75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1AACD-889B-49E3-AF83-CFCB96260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A0A51-CC99-4F89-8D71-4FAB5AEFB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C559E-7C0E-4787-BC60-4CB570B9F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41CE6-B0D1-4633-82C8-12AAA590253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D8351-94DD-4E41-9D43-505956B8D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02567-DCB2-4315-A7ED-28E52DD2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809D3C-CC03-476E-B87F-E0B0B5996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655BE-99C0-4A61-86FF-C29577ED69E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5384" y="5583875"/>
            <a:ext cx="797948" cy="108293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8BD042C-7A57-4BD2-8060-E98A268D3EFD}"/>
              </a:ext>
            </a:extLst>
          </p:cNvPr>
          <p:cNvSpPr txBox="1">
            <a:spLocks/>
          </p:cNvSpPr>
          <p:nvPr userDrawn="1"/>
        </p:nvSpPr>
        <p:spPr>
          <a:xfrm>
            <a:off x="953548" y="626320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pc="300">
                <a:solidFill>
                  <a:schemeClr val="bg1">
                    <a:lumMod val="65000"/>
                  </a:schemeClr>
                </a:solidFill>
              </a:rPr>
              <a:t>FSA COMPLIANCE COLLABORATIVE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0E647B-667E-4477-A3DB-95BA224EAF9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098581" y="1863129"/>
            <a:ext cx="3270302" cy="235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0">
                <a:solidFill>
                  <a:schemeClr val="bg1">
                    <a:lumMod val="75000"/>
                  </a:schemeClr>
                </a:solidFill>
              </a:rPr>
              <a:t>FSA ©2024</a:t>
            </a:r>
          </a:p>
        </p:txBody>
      </p:sp>
    </p:spTree>
    <p:extLst>
      <p:ext uri="{BB962C8B-B14F-4D97-AF65-F5344CB8AC3E}">
        <p14:creationId xmlns:p14="http://schemas.microsoft.com/office/powerpoint/2010/main" val="334075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2A081-2A40-4CF3-B2B0-B5FB0903132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5384" y="5583875"/>
            <a:ext cx="797948" cy="108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6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167C00-3C7D-46FF-8B9D-1B0E38808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4" t="12169" r="17984" b="31982"/>
          <a:stretch/>
        </p:blipFill>
        <p:spPr>
          <a:xfrm>
            <a:off x="10708523" y="5345217"/>
            <a:ext cx="996593" cy="127243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4BF424D-6D4A-44AB-8F5E-B3375A31179D}"/>
              </a:ext>
            </a:extLst>
          </p:cNvPr>
          <p:cNvSpPr txBox="1">
            <a:spLocks/>
          </p:cNvSpPr>
          <p:nvPr userDrawn="1"/>
        </p:nvSpPr>
        <p:spPr>
          <a:xfrm>
            <a:off x="1016000" y="6254659"/>
            <a:ext cx="3655397" cy="229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pc="300">
                <a:solidFill>
                  <a:schemeClr val="bg1">
                    <a:lumMod val="75000"/>
                  </a:schemeClr>
                </a:solidFill>
              </a:rPr>
              <a:t>FSA COMPLIANCE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49353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D3A11B-F609-4DB5-AA0B-5789C94A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318E0-E574-4AC1-B343-72226A43C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8DC1B-7AFE-49A3-85EC-51828E6B5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0D5A-8EC1-46F5-AD58-3C9683DCB15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2F94D-E6C2-4723-A257-EB79BE658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4D46-DDB6-43B4-BE26-8BBCBC36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44914-A4F6-46A9-AF82-589880E1E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5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FB2D-3D09-477B-AC58-9D3BD20DB9B8}"/>
              </a:ext>
            </a:extLst>
          </p:cNvPr>
          <p:cNvSpPr txBox="1">
            <a:spLocks/>
          </p:cNvSpPr>
          <p:nvPr/>
        </p:nvSpPr>
        <p:spPr>
          <a:xfrm>
            <a:off x="2255832" y="2863842"/>
            <a:ext cx="7764467" cy="87199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FSA Compliance Collaborative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A760A-E7C4-4DEA-8558-0919EEE34C8F}"/>
              </a:ext>
            </a:extLst>
          </p:cNvPr>
          <p:cNvSpPr txBox="1"/>
          <p:nvPr/>
        </p:nvSpPr>
        <p:spPr>
          <a:xfrm>
            <a:off x="2952285" y="3699494"/>
            <a:ext cx="66147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spc="300">
                <a:solidFill>
                  <a:srgbClr val="FF0000"/>
                </a:solidFill>
              </a:rPr>
              <a:t>[Insert Name of Organization]</a:t>
            </a:r>
          </a:p>
          <a:p>
            <a:pPr algn="ctr"/>
            <a:r>
              <a:rPr lang="en-US" b="1" spc="300">
                <a:solidFill>
                  <a:srgbClr val="78BE20"/>
                </a:solidFill>
              </a:rPr>
              <a:t>Board Member Orientation</a:t>
            </a:r>
          </a:p>
          <a:p>
            <a:pPr algn="ctr"/>
            <a:r>
              <a:rPr lang="en-US" spc="300">
                <a:solidFill>
                  <a:srgbClr val="78BE20"/>
                </a:solidFill>
              </a:rPr>
              <a:t>This presentation provides an overview of the compliance and ethics program with details  included in the packet. </a:t>
            </a:r>
          </a:p>
          <a:p>
            <a:pPr algn="ctr"/>
            <a:endParaRPr lang="en-US" b="1" spc="300"/>
          </a:p>
        </p:txBody>
      </p:sp>
    </p:spTree>
    <p:extLst>
      <p:ext uri="{BB962C8B-B14F-4D97-AF65-F5344CB8AC3E}">
        <p14:creationId xmlns:p14="http://schemas.microsoft.com/office/powerpoint/2010/main" val="3058149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4C1FD2-451B-4146-9C7C-C412F128370E}"/>
              </a:ext>
            </a:extLst>
          </p:cNvPr>
          <p:cNvSpPr txBox="1">
            <a:spLocks/>
          </p:cNvSpPr>
          <p:nvPr/>
        </p:nvSpPr>
        <p:spPr>
          <a:xfrm>
            <a:off x="904974" y="930171"/>
            <a:ext cx="6021732" cy="7661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b="1" spc="300" dirty="0" err="1">
                <a:solidFill>
                  <a:srgbClr val="004851"/>
                </a:solidFill>
              </a:rPr>
              <a:t>Directors</a:t>
            </a:r>
            <a:r>
              <a:rPr lang="fr-FR" sz="3600" b="1" spc="300" dirty="0">
                <a:solidFill>
                  <a:srgbClr val="004851"/>
                </a:solidFill>
              </a:rPr>
              <a:t>’ Obligations </a:t>
            </a:r>
          </a:p>
          <a:p>
            <a:pPr marL="0" indent="0">
              <a:buNone/>
            </a:pPr>
            <a:r>
              <a:rPr lang="fr-FR" sz="3200" b="1" spc="300" dirty="0">
                <a:solidFill>
                  <a:srgbClr val="004851"/>
                </a:solidFill>
              </a:rPr>
              <a:t>(United States </a:t>
            </a:r>
            <a:r>
              <a:rPr lang="fr-FR" sz="3200" b="1" spc="300" dirty="0" err="1">
                <a:solidFill>
                  <a:srgbClr val="004851"/>
                </a:solidFill>
              </a:rPr>
              <a:t>Sentencing</a:t>
            </a:r>
            <a:r>
              <a:rPr lang="fr-FR" sz="3200" b="1" spc="300" dirty="0">
                <a:solidFill>
                  <a:srgbClr val="004851"/>
                </a:solidFill>
              </a:rPr>
              <a:t> Guidelines, </a:t>
            </a:r>
            <a:r>
              <a:rPr lang="fr-FR" sz="3200" b="1" spc="300" dirty="0" err="1">
                <a:solidFill>
                  <a:srgbClr val="004851"/>
                </a:solidFill>
              </a:rPr>
              <a:t>Chapter</a:t>
            </a:r>
            <a:r>
              <a:rPr lang="fr-FR" sz="3200" b="1" spc="300" dirty="0">
                <a:solidFill>
                  <a:srgbClr val="004851"/>
                </a:solidFill>
              </a:rPr>
              <a:t> 8)</a:t>
            </a:r>
            <a:endParaRPr lang="en-US" sz="3200" b="1" spc="300" dirty="0">
              <a:solidFill>
                <a:srgbClr val="00485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4974" y="2517672"/>
            <a:ext cx="776140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bg2">
                    <a:lumMod val="25000"/>
                  </a:schemeClr>
                </a:solidFill>
                <a:latin typeface="+mj-lt"/>
              </a:rPr>
              <a:t>Directors required to: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bg2">
                    <a:lumMod val="25000"/>
                  </a:schemeClr>
                </a:solidFill>
                <a:latin typeface="+mj-lt"/>
              </a:rPr>
              <a:t>Be “knowledgeable about the content and operations of the compliance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bg2">
                    <a:lumMod val="25000"/>
                  </a:schemeClr>
                </a:solidFill>
                <a:latin typeface="+mj-lt"/>
              </a:rPr>
              <a:t>Exercise oversight with diligence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bg2">
                    <a:lumMod val="25000"/>
                  </a:schemeClr>
                </a:solidFill>
                <a:latin typeface="+mj-lt"/>
              </a:rPr>
              <a:t>Promote a “culture of compliance” within the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/>
          </a:p>
        </p:txBody>
      </p:sp>
      <p:pic>
        <p:nvPicPr>
          <p:cNvPr id="2" name="Picture 1" descr="Board of directors - Typewriter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80" y="1432559"/>
            <a:ext cx="3271520" cy="35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4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97D0-5867-4105-9CC9-09F737BD71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6774" y="534411"/>
            <a:ext cx="4783037" cy="2857989"/>
          </a:xfrm>
          <a:prstGeom prst="rect">
            <a:avLst/>
          </a:prstGeom>
        </p:spPr>
        <p:txBody>
          <a:bodyPr/>
          <a:lstStyle/>
          <a:p>
            <a:r>
              <a:rPr lang="en-US" sz="3800" b="1">
                <a:solidFill>
                  <a:srgbClr val="0048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United States Department of Justice (DOJ)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7730B40-54DD-4727-9173-626CE2600319}"/>
              </a:ext>
            </a:extLst>
          </p:cNvPr>
          <p:cNvSpPr txBox="1">
            <a:spLocks/>
          </p:cNvSpPr>
          <p:nvPr/>
        </p:nvSpPr>
        <p:spPr>
          <a:xfrm rot="16200000">
            <a:off x="10042240" y="1845876"/>
            <a:ext cx="3270302" cy="235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pc="300">
                <a:solidFill>
                  <a:schemeClr val="bg1"/>
                </a:solidFill>
              </a:rPr>
              <a:t>FRIENDS SERVICES ALLIANCE ©2024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91BB8D-4185-45B8-8606-9ED13C84EEE6}"/>
              </a:ext>
            </a:extLst>
          </p:cNvPr>
          <p:cNvSpPr txBox="1"/>
          <p:nvPr/>
        </p:nvSpPr>
        <p:spPr>
          <a:xfrm>
            <a:off x="5549812" y="1085955"/>
            <a:ext cx="524527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DOJ Guidance Evaluation of Corporate Compliance Programs (March 2023)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Focus on demonstrating an effective compliance program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Fundamental Questions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Is the program well designed?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Is the program being applies earnestly and in good faith?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Does the compliance program work in practice?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10048"/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10048"/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10048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63" y="2189524"/>
            <a:ext cx="3997744" cy="366876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8093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97D0-5867-4105-9CC9-09F737BD71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8172" y="865377"/>
            <a:ext cx="7620497" cy="542277"/>
          </a:xfrm>
          <a:prstGeom prst="rect">
            <a:avLst/>
          </a:prstGeom>
        </p:spPr>
        <p:txBody>
          <a:bodyPr/>
          <a:lstStyle/>
          <a:p>
            <a:r>
              <a:rPr lang="en-US" sz="3800" b="1">
                <a:solidFill>
                  <a:srgbClr val="0048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Compliance Program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76BCF6-9D4E-447D-8C58-B1D207FEEDA4}"/>
              </a:ext>
            </a:extLst>
          </p:cNvPr>
          <p:cNvSpPr/>
          <p:nvPr/>
        </p:nvSpPr>
        <p:spPr>
          <a:xfrm>
            <a:off x="305807" y="2125771"/>
            <a:ext cx="2076236" cy="2126307"/>
          </a:xfrm>
          <a:prstGeom prst="rect">
            <a:avLst/>
          </a:prstGeom>
          <a:noFill/>
          <a:ln w="19050"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91440" rtlCol="0" anchor="ctr"/>
          <a:lstStyle/>
          <a:p>
            <a:pPr algn="ctr"/>
            <a:endParaRPr lang="en-US" sz="2000" dirty="0">
              <a:solidFill>
                <a:srgbClr val="004851"/>
              </a:solidFill>
            </a:endParaRPr>
          </a:p>
          <a:p>
            <a:pPr algn="ctr"/>
            <a:r>
              <a:rPr lang="en-US" sz="2000" dirty="0">
                <a:solidFill>
                  <a:srgbClr val="004851"/>
                </a:solidFill>
              </a:rPr>
              <a:t>Created within the culture of the organization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76BCF6-9D4E-447D-8C58-B1D207FEEDA4}"/>
              </a:ext>
            </a:extLst>
          </p:cNvPr>
          <p:cNvSpPr/>
          <p:nvPr/>
        </p:nvSpPr>
        <p:spPr>
          <a:xfrm>
            <a:off x="9586767" y="2125771"/>
            <a:ext cx="2076236" cy="2126307"/>
          </a:xfrm>
          <a:prstGeom prst="rect">
            <a:avLst/>
          </a:prstGeom>
          <a:noFill/>
          <a:ln w="19050"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91440" rtlCol="0" anchor="ctr"/>
          <a:lstStyle/>
          <a:p>
            <a:pPr algn="ctr"/>
            <a:endParaRPr lang="en-US" sz="1600">
              <a:solidFill>
                <a:srgbClr val="004851"/>
              </a:solidFill>
            </a:endParaRPr>
          </a:p>
          <a:p>
            <a:pPr algn="ctr"/>
            <a:r>
              <a:rPr lang="en-US" sz="1600">
                <a:solidFill>
                  <a:srgbClr val="004851"/>
                </a:solidFill>
              </a:rPr>
              <a:t>Proactive response to the changing regulatory and legal environment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76BCF6-9D4E-447D-8C58-B1D207FEEDA4}"/>
              </a:ext>
            </a:extLst>
          </p:cNvPr>
          <p:cNvSpPr/>
          <p:nvPr/>
        </p:nvSpPr>
        <p:spPr>
          <a:xfrm>
            <a:off x="7270324" y="2125771"/>
            <a:ext cx="2076236" cy="2126307"/>
          </a:xfrm>
          <a:prstGeom prst="rect">
            <a:avLst/>
          </a:prstGeom>
          <a:noFill/>
          <a:ln w="19050"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91440" rtlCol="0" anchor="ctr"/>
          <a:lstStyle/>
          <a:p>
            <a:pPr algn="ctr"/>
            <a:endParaRPr lang="en-US" sz="1900" dirty="0">
              <a:solidFill>
                <a:srgbClr val="004851"/>
              </a:solidFill>
            </a:endParaRPr>
          </a:p>
          <a:p>
            <a:pPr algn="ctr"/>
            <a:r>
              <a:rPr lang="en-US" sz="1600" dirty="0">
                <a:solidFill>
                  <a:srgbClr val="004851"/>
                </a:solidFill>
              </a:rPr>
              <a:t>Responds to  concerns, complaints and grievances regardless of source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76BCF6-9D4E-447D-8C58-B1D207FEEDA4}"/>
              </a:ext>
            </a:extLst>
          </p:cNvPr>
          <p:cNvSpPr/>
          <p:nvPr/>
        </p:nvSpPr>
        <p:spPr>
          <a:xfrm>
            <a:off x="4953881" y="2125771"/>
            <a:ext cx="2076236" cy="2126307"/>
          </a:xfrm>
          <a:prstGeom prst="rect">
            <a:avLst/>
          </a:prstGeom>
          <a:noFill/>
          <a:ln w="19050"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91440" rtlCol="0" anchor="ctr"/>
          <a:lstStyle/>
          <a:p>
            <a:pPr algn="ctr"/>
            <a:endParaRPr lang="en-US" sz="2000" dirty="0">
              <a:solidFill>
                <a:srgbClr val="004851"/>
              </a:solidFill>
            </a:endParaRPr>
          </a:p>
          <a:p>
            <a:pPr algn="ctr"/>
            <a:endParaRPr lang="en-US" sz="1900" dirty="0">
              <a:solidFill>
                <a:srgbClr val="004851"/>
              </a:solidFill>
            </a:endParaRPr>
          </a:p>
          <a:p>
            <a:pPr algn="ctr"/>
            <a:r>
              <a:rPr lang="en-US" sz="1900" dirty="0">
                <a:solidFill>
                  <a:srgbClr val="004851"/>
                </a:solidFill>
              </a:rPr>
              <a:t>Provides education in a meaningful, consistent manner</a:t>
            </a:r>
            <a:endParaRPr lang="en-US" sz="19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76BCF6-9D4E-447D-8C58-B1D207FEEDA4}"/>
              </a:ext>
            </a:extLst>
          </p:cNvPr>
          <p:cNvSpPr/>
          <p:nvPr/>
        </p:nvSpPr>
        <p:spPr>
          <a:xfrm>
            <a:off x="2622904" y="2125771"/>
            <a:ext cx="2076236" cy="2126307"/>
          </a:xfrm>
          <a:prstGeom prst="rect">
            <a:avLst/>
          </a:prstGeom>
          <a:noFill/>
          <a:ln w="19050"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91440" rtlCol="0" anchor="ctr"/>
          <a:lstStyle/>
          <a:p>
            <a:pPr algn="ctr"/>
            <a:endParaRPr lang="en-US" sz="2000" dirty="0">
              <a:solidFill>
                <a:srgbClr val="004851"/>
              </a:solidFill>
            </a:endParaRPr>
          </a:p>
          <a:p>
            <a:pPr algn="ctr"/>
            <a:r>
              <a:rPr lang="en-US" sz="2000" dirty="0">
                <a:solidFill>
                  <a:srgbClr val="004851"/>
                </a:solidFill>
              </a:rPr>
              <a:t>Endorsed by the BOD and management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EEBEE03-EC2B-4A29-BEC5-BCC95EE45A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86" y="2245731"/>
            <a:ext cx="667478" cy="507754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CFD9E78-6AD9-4B24-A405-7B38DAEA55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49" y="2280241"/>
            <a:ext cx="553945" cy="43873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37D64223-39B1-4290-8C65-9438B2EC16B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22" y="2156708"/>
            <a:ext cx="544129" cy="562267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043F7D9B-CF75-4575-915A-A0E2F5A06E8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07" y="2191139"/>
            <a:ext cx="697740" cy="592022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F5676560-E3A8-4F20-BC05-AA8F69767BD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69" y="2309620"/>
            <a:ext cx="469085" cy="37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9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0405-2BF1-2C45-C4F3-EE0A778C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HIPAA As Board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985CB-86DC-3A4D-705C-D918F4C819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Protected Health Information (PHI) shared during meetings must be held confidentially</a:t>
            </a:r>
          </a:p>
          <a:p>
            <a:r>
              <a:rPr lang="en-US" dirty="0"/>
              <a:t>Breaches of resident’s health information is one of the largest risk areas for healthcare organizations</a:t>
            </a:r>
          </a:p>
          <a:p>
            <a:r>
              <a:rPr lang="en-US" dirty="0"/>
              <a:t>Breaches can be extremely costly both financially and reputationally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57501-8026-61C6-BD2A-C0B731BB33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Security Risk Assessments (SRA) should be completed by the organization (preferably by an outside vendor) on a frequent basis to review the electronic safety of the organization’s information </a:t>
            </a:r>
          </a:p>
          <a:p>
            <a:r>
              <a:rPr lang="en-US" dirty="0"/>
              <a:t>Information on breaches and the progress of the SRA follow-up should be included in compliance quarterly reports</a:t>
            </a:r>
          </a:p>
        </p:txBody>
      </p:sp>
    </p:spTree>
    <p:extLst>
      <p:ext uri="{BB962C8B-B14F-4D97-AF65-F5344CB8AC3E}">
        <p14:creationId xmlns:p14="http://schemas.microsoft.com/office/powerpoint/2010/main" val="1957640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D7730B40-54DD-4727-9173-626CE2600319}"/>
              </a:ext>
            </a:extLst>
          </p:cNvPr>
          <p:cNvSpPr txBox="1">
            <a:spLocks/>
          </p:cNvSpPr>
          <p:nvPr/>
        </p:nvSpPr>
        <p:spPr>
          <a:xfrm rot="16200000">
            <a:off x="10042240" y="1845876"/>
            <a:ext cx="3270302" cy="235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pc="300">
                <a:solidFill>
                  <a:schemeClr val="bg1"/>
                </a:solidFill>
              </a:rPr>
              <a:t>FRIENDS SERVICES ALLIANCE ©2024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91BB8D-4185-45B8-8606-9ED13C84EEE6}"/>
              </a:ext>
            </a:extLst>
          </p:cNvPr>
          <p:cNvSpPr txBox="1"/>
          <p:nvPr/>
        </p:nvSpPr>
        <p:spPr>
          <a:xfrm>
            <a:off x="719531" y="1041023"/>
            <a:ext cx="5245279" cy="5484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2">
                    <a:lumMod val="25000"/>
                  </a:schemeClr>
                </a:solidFill>
                <a:latin typeface="+mj-lt"/>
              </a:rPr>
              <a:t>Karla Dreisbach, FSA Vice President of Compliance serves as the Compliance Officer and FSA Compliance staff provide ongoing support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2">
                    <a:lumMod val="25000"/>
                  </a:schemeClr>
                </a:solidFill>
                <a:latin typeface="+mj-lt"/>
              </a:rPr>
              <a:t> A Compliance Plan and Code of Conduct are in place and provided to employees and others on an annual basis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2">
                    <a:lumMod val="25000"/>
                  </a:schemeClr>
                </a:solidFill>
                <a:latin typeface="+mj-lt"/>
              </a:rPr>
              <a:t>Compliance and Privacy Policies and Procedures are in place to support the program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2">
                    <a:lumMod val="25000"/>
                  </a:schemeClr>
                </a:solidFill>
                <a:latin typeface="+mj-lt"/>
              </a:rPr>
              <a:t>Enhance current processes and procedures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2">
                    <a:lumMod val="25000"/>
                  </a:schemeClr>
                </a:solidFill>
                <a:latin typeface="+mj-lt"/>
              </a:rPr>
              <a:t>Education and training of staff is provided at all levels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2">
                    <a:lumMod val="25000"/>
                  </a:schemeClr>
                </a:solidFill>
                <a:latin typeface="+mj-lt"/>
              </a:rPr>
              <a:t>FSA provides training throughout the year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2">
                    <a:lumMod val="25000"/>
                  </a:schemeClr>
                </a:solidFill>
                <a:latin typeface="+mj-lt"/>
              </a:rPr>
              <a:t>Bi-Monthly Webinars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2">
                    <a:lumMod val="25000"/>
                  </a:schemeClr>
                </a:solidFill>
                <a:latin typeface="+mj-lt"/>
              </a:rPr>
              <a:t>Seminars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>
              <a:solidFill>
                <a:srgbClr val="910048"/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>
              <a:solidFill>
                <a:srgbClr val="910048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6B97D0-5867-4105-9CC9-09F737BD71A4}"/>
              </a:ext>
            </a:extLst>
          </p:cNvPr>
          <p:cNvSpPr txBox="1">
            <a:spLocks/>
          </p:cNvSpPr>
          <p:nvPr/>
        </p:nvSpPr>
        <p:spPr>
          <a:xfrm>
            <a:off x="6587633" y="1041023"/>
            <a:ext cx="4349404" cy="4292977"/>
          </a:xfrm>
          <a:prstGeom prst="rect">
            <a:avLst/>
          </a:prstGeom>
          <a:gradFill>
            <a:gsLst>
              <a:gs pos="0">
                <a:srgbClr val="004851"/>
              </a:gs>
              <a:gs pos="23000">
                <a:srgbClr val="C4ED93">
                  <a:shade val="67500"/>
                  <a:satMod val="115000"/>
                </a:srgbClr>
              </a:gs>
              <a:gs pos="100000">
                <a:srgbClr val="C4ED93">
                  <a:shade val="100000"/>
                  <a:satMod val="115000"/>
                </a:srgbClr>
              </a:gs>
            </a:gsLst>
            <a:lin ang="18900000" scaled="1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>
                <a:solidFill>
                  <a:srgbClr val="0048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Compliance Program Through FSA Compliance</a:t>
            </a:r>
          </a:p>
        </p:txBody>
      </p:sp>
    </p:spTree>
    <p:extLst>
      <p:ext uri="{BB962C8B-B14F-4D97-AF65-F5344CB8AC3E}">
        <p14:creationId xmlns:p14="http://schemas.microsoft.com/office/powerpoint/2010/main" val="158479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D7730B40-54DD-4727-9173-626CE2600319}"/>
              </a:ext>
            </a:extLst>
          </p:cNvPr>
          <p:cNvSpPr txBox="1">
            <a:spLocks/>
          </p:cNvSpPr>
          <p:nvPr/>
        </p:nvSpPr>
        <p:spPr>
          <a:xfrm rot="16200000">
            <a:off x="10042240" y="1845876"/>
            <a:ext cx="3270302" cy="235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pc="300">
                <a:solidFill>
                  <a:schemeClr val="bg1"/>
                </a:solidFill>
              </a:rPr>
              <a:t>FRIENDS SERVICES ALLIANCE ©2024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6B97D0-5867-4105-9CC9-09F737BD71A4}"/>
              </a:ext>
            </a:extLst>
          </p:cNvPr>
          <p:cNvSpPr txBox="1">
            <a:spLocks/>
          </p:cNvSpPr>
          <p:nvPr/>
        </p:nvSpPr>
        <p:spPr>
          <a:xfrm>
            <a:off x="923800" y="740568"/>
            <a:ext cx="4349404" cy="2857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>
                <a:solidFill>
                  <a:srgbClr val="0048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Compliance Program Through FSA Compliance Collaborative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91BB8D-4185-45B8-8606-9ED13C84EEE6}"/>
              </a:ext>
            </a:extLst>
          </p:cNvPr>
          <p:cNvSpPr txBox="1"/>
          <p:nvPr/>
        </p:nvSpPr>
        <p:spPr>
          <a:xfrm>
            <a:off x="5814364" y="863602"/>
            <a:ext cx="5649755" cy="6038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Provision of regularly scheduled reviews/audits based upon the annual risk assessment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 Compliance Hotline is available 24/7 that provides for the ability to report anonymously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Sanction Screening Services are conducted on a monthly basis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An annual report and education are provided  to the BOD by Compliance Officer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10048"/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10048"/>
              </a:solidFill>
              <a:latin typeface="+mj-lt"/>
            </a:endParaRPr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0EF5E9-D073-4610-8520-040E79F161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0"/>
          <a:stretch/>
        </p:blipFill>
        <p:spPr>
          <a:xfrm>
            <a:off x="1602376" y="3034773"/>
            <a:ext cx="2795661" cy="290223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377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97D0-5867-4105-9CC9-09F737BD71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9266" y="534411"/>
            <a:ext cx="4349404" cy="2857989"/>
          </a:xfrm>
          <a:prstGeom prst="rect">
            <a:avLst/>
          </a:prstGeom>
        </p:spPr>
        <p:txBody>
          <a:bodyPr/>
          <a:lstStyle/>
          <a:p>
            <a:r>
              <a:rPr lang="en-US" sz="3800" b="1">
                <a:solidFill>
                  <a:srgbClr val="0048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Have A Compliance Program?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7730B40-54DD-4727-9173-626CE2600319}"/>
              </a:ext>
            </a:extLst>
          </p:cNvPr>
          <p:cNvSpPr txBox="1">
            <a:spLocks/>
          </p:cNvSpPr>
          <p:nvPr/>
        </p:nvSpPr>
        <p:spPr>
          <a:xfrm rot="16200000">
            <a:off x="10042240" y="1845876"/>
            <a:ext cx="3270302" cy="235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pc="300">
                <a:solidFill>
                  <a:schemeClr val="bg1"/>
                </a:solidFill>
              </a:rPr>
              <a:t>FRIENDS SERVICES ALLIANCE ©2024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91BB8D-4185-45B8-8606-9ED13C84EEE6}"/>
              </a:ext>
            </a:extLst>
          </p:cNvPr>
          <p:cNvSpPr txBox="1"/>
          <p:nvPr/>
        </p:nvSpPr>
        <p:spPr>
          <a:xfrm>
            <a:off x="5813947" y="178129"/>
            <a:ext cx="4855360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Exemplifies good stewardship and ethical  business practices</a:t>
            </a: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Creates a culture of open communication and transparency</a:t>
            </a: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Supports “Doing the right thing”</a:t>
            </a: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Reduces risk for  government audits and potential fines and penalties</a:t>
            </a: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Improves quality of care and efficiencies in delivery of service</a:t>
            </a: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Creates a proactive environment that is able to respond to an ever-changing regulatory environment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8" name="Picture 7" descr="A picture containing text, gear, metalware&#10;&#10;Description automatically generated">
            <a:extLst>
              <a:ext uri="{FF2B5EF4-FFF2-40B4-BE49-F238E27FC236}">
                <a16:creationId xmlns:a16="http://schemas.microsoft.com/office/drawing/2014/main" id="{674F517A-7C9F-458C-9215-EA16C4AF2E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66" y="2675937"/>
            <a:ext cx="3654396" cy="243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0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97D0-5867-4105-9CC9-09F737BD71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7258" y="1029643"/>
            <a:ext cx="4150724" cy="2635688"/>
          </a:xfrm>
          <a:prstGeom prst="rect">
            <a:avLst/>
          </a:prstGeom>
        </p:spPr>
        <p:txBody>
          <a:bodyPr/>
          <a:lstStyle/>
          <a:p>
            <a:r>
              <a:rPr lang="en-US" sz="3800" b="1">
                <a:solidFill>
                  <a:srgbClr val="0048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Shift in Focus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A375F-7F47-4986-A08A-142D5B22B32C}"/>
              </a:ext>
            </a:extLst>
          </p:cNvPr>
          <p:cNvSpPr txBox="1"/>
          <p:nvPr/>
        </p:nvSpPr>
        <p:spPr>
          <a:xfrm>
            <a:off x="947258" y="2205954"/>
            <a:ext cx="4150724" cy="411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2">
                    <a:lumMod val="25000"/>
                  </a:schemeClr>
                </a:solidFill>
              </a:rPr>
              <a:t>Compliance is not just about financial, billing and reimbursement issues</a:t>
            </a:r>
          </a:p>
          <a:p>
            <a:pPr>
              <a:lnSpc>
                <a:spcPct val="120000"/>
              </a:lnSpc>
            </a:pPr>
            <a:endParaRPr lang="en-US" b="1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2">
                    <a:lumMod val="25000"/>
                  </a:schemeClr>
                </a:solidFill>
              </a:rPr>
              <a:t>Greater focus on Quality of Care</a:t>
            </a:r>
          </a:p>
          <a:p>
            <a:pPr>
              <a:lnSpc>
                <a:spcPct val="120000"/>
              </a:lnSpc>
            </a:pPr>
            <a:endParaRPr lang="en-US" b="1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2">
                    <a:lumMod val="25000"/>
                  </a:schemeClr>
                </a:solidFill>
              </a:rPr>
              <a:t>Needs to  coordinate the efforts of: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2">
                    <a:lumMod val="25000"/>
                  </a:schemeClr>
                </a:solidFill>
              </a:rPr>
              <a:t>Compliance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2">
                    <a:lumMod val="25000"/>
                  </a:schemeClr>
                </a:solidFill>
              </a:rPr>
              <a:t>Quality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2">
                    <a:lumMod val="25000"/>
                  </a:schemeClr>
                </a:solidFill>
              </a:rPr>
              <a:t>Risk Management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400" b="1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400" b="1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40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C42B1E-F764-4087-9229-A2DC4FAFF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84" y="1248006"/>
            <a:ext cx="4421103" cy="38835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6989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97D0-5867-4105-9CC9-09F737BD71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5567" y="619146"/>
            <a:ext cx="3893313" cy="5192374"/>
          </a:xfrm>
          <a:prstGeom prst="rect">
            <a:avLst/>
          </a:prstGeom>
          <a:gradFill flip="none" rotWithShape="1">
            <a:gsLst>
              <a:gs pos="0">
                <a:srgbClr val="004851"/>
              </a:gs>
              <a:gs pos="32000">
                <a:srgbClr val="C4ED93">
                  <a:shade val="67500"/>
                  <a:satMod val="115000"/>
                </a:srgbClr>
              </a:gs>
              <a:gs pos="100000">
                <a:srgbClr val="C4ED93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/>
          <a:lstStyle/>
          <a:p>
            <a:r>
              <a:rPr lang="en-US" sz="3800" b="1">
                <a:solidFill>
                  <a:srgbClr val="0048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Should A Compliance Program Address?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7730B40-54DD-4727-9173-626CE2600319}"/>
              </a:ext>
            </a:extLst>
          </p:cNvPr>
          <p:cNvSpPr txBox="1">
            <a:spLocks/>
          </p:cNvSpPr>
          <p:nvPr/>
        </p:nvSpPr>
        <p:spPr>
          <a:xfrm rot="16200000">
            <a:off x="10042240" y="1845876"/>
            <a:ext cx="3270302" cy="235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pc="300">
                <a:solidFill>
                  <a:schemeClr val="bg1"/>
                </a:solidFill>
              </a:rPr>
              <a:t>FRIENDS SERVICES ALLIANCE ©2024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91BB8D-4185-45B8-8606-9ED13C84EEE6}"/>
              </a:ext>
            </a:extLst>
          </p:cNvPr>
          <p:cNvSpPr txBox="1"/>
          <p:nvPr/>
        </p:nvSpPr>
        <p:spPr>
          <a:xfrm>
            <a:off x="5464971" y="642896"/>
            <a:ext cx="5245279" cy="5607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Medicare and Medicaid  Covered Services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Quality of Care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Staff Qualification/ Verification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Therapy Services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Coding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HIPAA privacy and security rules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HITECH – Health Information Technology for Education and Clinical Health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10048"/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10048"/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1004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465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97D0-5867-4105-9CC9-09F737BD71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0660" y="480335"/>
            <a:ext cx="9088540" cy="1325563"/>
          </a:xfrm>
          <a:prstGeom prst="rect">
            <a:avLst/>
          </a:prstGeom>
        </p:spPr>
        <p:txBody>
          <a:bodyPr/>
          <a:lstStyle/>
          <a:p>
            <a:r>
              <a:rPr lang="en-US" b="1">
                <a:solidFill>
                  <a:srgbClr val="0048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Should A Compliance Program Address?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9FFB3-06AC-4141-A936-E1DB8E66248A}"/>
              </a:ext>
            </a:extLst>
          </p:cNvPr>
          <p:cNvSpPr/>
          <p:nvPr/>
        </p:nvSpPr>
        <p:spPr>
          <a:xfrm>
            <a:off x="0" y="0"/>
            <a:ext cx="230819" cy="2821577"/>
          </a:xfrm>
          <a:prstGeom prst="rect">
            <a:avLst/>
          </a:prstGeom>
          <a:solidFill>
            <a:srgbClr val="004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FCB10-ADDE-459D-9A84-725074686C9F}"/>
              </a:ext>
            </a:extLst>
          </p:cNvPr>
          <p:cNvSpPr txBox="1"/>
          <p:nvPr/>
        </p:nvSpPr>
        <p:spPr>
          <a:xfrm>
            <a:off x="1219200" y="1828802"/>
            <a:ext cx="8083826" cy="449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Employee screening and employment laws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Licensure/certification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Office of Inspector General and Government Services Administration screening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Criminal background checks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Principle Fraud Laws: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False Claims Act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Anti-Kickback Statute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Physician Self-Referral Law (also known as the “Stark Law”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State Fraud Provisions</a:t>
            </a:r>
          </a:p>
        </p:txBody>
      </p:sp>
    </p:spTree>
    <p:extLst>
      <p:ext uri="{BB962C8B-B14F-4D97-AF65-F5344CB8AC3E}">
        <p14:creationId xmlns:p14="http://schemas.microsoft.com/office/powerpoint/2010/main" val="7683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97D0-5867-4105-9CC9-09F737BD71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7257" y="744744"/>
            <a:ext cx="7620497" cy="542277"/>
          </a:xfrm>
          <a:prstGeom prst="rect">
            <a:avLst/>
          </a:prstGeom>
        </p:spPr>
        <p:txBody>
          <a:bodyPr/>
          <a:lstStyle/>
          <a:p>
            <a:r>
              <a:rPr lang="en-US" sz="3800" b="1">
                <a:solidFill>
                  <a:srgbClr val="0048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Compliance Constructs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6FB71E-ABA1-426F-B7AC-34276C329F43}"/>
              </a:ext>
            </a:extLst>
          </p:cNvPr>
          <p:cNvSpPr/>
          <p:nvPr/>
        </p:nvSpPr>
        <p:spPr>
          <a:xfrm>
            <a:off x="5842000" y="1736574"/>
            <a:ext cx="4409440" cy="4200035"/>
          </a:xfrm>
          <a:prstGeom prst="rect">
            <a:avLst/>
          </a:prstGeom>
          <a:gradFill>
            <a:gsLst>
              <a:gs pos="0">
                <a:srgbClr val="78BE20"/>
              </a:gs>
              <a:gs pos="100000">
                <a:srgbClr val="C4ED93"/>
              </a:gs>
              <a:gs pos="83000">
                <a:srgbClr val="C4ED93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28600" rIns="91440" rtlCol="0" anchor="t"/>
          <a:lstStyle/>
          <a:p>
            <a:r>
              <a:rPr lang="en-US" sz="2800" b="1" dirty="0">
                <a:solidFill>
                  <a:srgbClr val="004851"/>
                </a:solidFill>
                <a:cs typeface="Calibri Light" panose="020F0302020204030204" pitchFamily="34" charset="0"/>
              </a:rPr>
              <a:t>OIG Work Plan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Updated on a monthly basis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Provides a “road map” to future areas of focus and potential risk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Assists with the development of an annual work plan for the compliance committee</a:t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b="1" dirty="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18488C-6E83-4142-8A61-C986C1901580}"/>
              </a:ext>
            </a:extLst>
          </p:cNvPr>
          <p:cNvSpPr/>
          <p:nvPr/>
        </p:nvSpPr>
        <p:spPr>
          <a:xfrm>
            <a:off x="1074780" y="1736574"/>
            <a:ext cx="4224807" cy="4200035"/>
          </a:xfrm>
          <a:prstGeom prst="rect">
            <a:avLst/>
          </a:prstGeom>
          <a:gradFill>
            <a:gsLst>
              <a:gs pos="0">
                <a:srgbClr val="78BE20"/>
              </a:gs>
              <a:gs pos="100000">
                <a:srgbClr val="C4ED93"/>
              </a:gs>
              <a:gs pos="83000">
                <a:srgbClr val="C4ED93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28600" rIns="91440" rtlCol="0" anchor="t"/>
          <a:lstStyle/>
          <a:p>
            <a:r>
              <a:rPr lang="en-US" sz="2800" b="1" dirty="0">
                <a:solidFill>
                  <a:srgbClr val="004851"/>
                </a:solidFill>
              </a:rPr>
              <a:t>OIG General Compliance Program Guidance (GCPG)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We utilize the GCPG developed by the OIG in November, 2023 to help guide the development of the program</a:t>
            </a:r>
          </a:p>
        </p:txBody>
      </p:sp>
    </p:spTree>
    <p:extLst>
      <p:ext uri="{BB962C8B-B14F-4D97-AF65-F5344CB8AC3E}">
        <p14:creationId xmlns:p14="http://schemas.microsoft.com/office/powerpoint/2010/main" val="338382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97D0-5867-4105-9CC9-09F737BD71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4150" y="458883"/>
            <a:ext cx="5194451" cy="2635688"/>
          </a:xfrm>
          <a:prstGeom prst="rect">
            <a:avLst/>
          </a:prstGeom>
        </p:spPr>
        <p:txBody>
          <a:bodyPr/>
          <a:lstStyle/>
          <a:p>
            <a:r>
              <a:rPr lang="en-US" sz="3800" b="1">
                <a:solidFill>
                  <a:srgbClr val="0048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of Inspector General (OIG) Guidance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F6059C-C5BD-4D9E-B934-7271B8766657}"/>
              </a:ext>
            </a:extLst>
          </p:cNvPr>
          <p:cNvSpPr txBox="1"/>
          <p:nvPr/>
        </p:nvSpPr>
        <p:spPr>
          <a:xfrm>
            <a:off x="766434" y="2866256"/>
            <a:ext cx="47098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>
                    <a:lumMod val="25000"/>
                  </a:schemeClr>
                </a:solidFill>
                <a:latin typeface="+mj-lt"/>
              </a:rPr>
              <a:t>Board must act in good faith in the exercise of its oversight responsibility, including making inquiries to ensure: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>
                    <a:lumMod val="25000"/>
                  </a:schemeClr>
                </a:solidFill>
                <a:latin typeface="+mj-lt"/>
              </a:rPr>
              <a:t>A corporate information and reporting system exists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>
                    <a:lumMod val="25000"/>
                  </a:schemeClr>
                </a:solidFill>
                <a:latin typeface="+mj-lt"/>
              </a:rPr>
              <a:t>The reporting system is adequate to assure the Board that appropriate information relating to compliance with applicable laws will come to its attention timely and as a matter of course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1CB8F7-B2E4-4B46-A234-A7704834C971}"/>
              </a:ext>
            </a:extLst>
          </p:cNvPr>
          <p:cNvSpPr txBox="1"/>
          <p:nvPr/>
        </p:nvSpPr>
        <p:spPr>
          <a:xfrm>
            <a:off x="893905" y="1776727"/>
            <a:ext cx="3645357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rgbClr val="004851"/>
                </a:solidFill>
              </a:rPr>
              <a:t>Practical Guidance for Health Care Governing Boards on Compliance oversight</a:t>
            </a:r>
          </a:p>
        </p:txBody>
      </p:sp>
      <p:pic>
        <p:nvPicPr>
          <p:cNvPr id="3" name="Picture 2" descr="Office of Inspector General, U.S. Department of Health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56" y="1471675"/>
            <a:ext cx="4473678" cy="42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3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97D0-5867-4105-9CC9-09F737BD71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7257" y="346762"/>
            <a:ext cx="9124791" cy="542277"/>
          </a:xfrm>
          <a:prstGeom prst="rect">
            <a:avLst/>
          </a:prstGeom>
        </p:spPr>
        <p:txBody>
          <a:bodyPr/>
          <a:lstStyle/>
          <a:p>
            <a:r>
              <a:rPr lang="en-US" sz="3800" b="1">
                <a:solidFill>
                  <a:srgbClr val="0048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of Inspector General (OIG) Guidance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18488C-6E83-4142-8A61-C986C1901580}"/>
              </a:ext>
            </a:extLst>
          </p:cNvPr>
          <p:cNvSpPr/>
          <p:nvPr/>
        </p:nvSpPr>
        <p:spPr>
          <a:xfrm>
            <a:off x="1074779" y="1170527"/>
            <a:ext cx="9613935" cy="822045"/>
          </a:xfrm>
          <a:prstGeom prst="rect">
            <a:avLst/>
          </a:prstGeom>
          <a:noFill/>
          <a:ln w="19050"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91440" bIns="73152" rtlCol="0" anchor="ctr"/>
          <a:lstStyle/>
          <a:p>
            <a:r>
              <a:rPr lang="en-US" sz="2000">
                <a:solidFill>
                  <a:srgbClr val="004851"/>
                </a:solidFill>
              </a:rPr>
              <a:t>Ensuring that management is aware of the Guidelines, compliance program guidance, and relevant CIAs is a good first step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18488C-6E83-4142-8A61-C986C1901580}"/>
              </a:ext>
            </a:extLst>
          </p:cNvPr>
          <p:cNvSpPr/>
          <p:nvPr/>
        </p:nvSpPr>
        <p:spPr>
          <a:xfrm>
            <a:off x="1074779" y="2137580"/>
            <a:ext cx="9613935" cy="822045"/>
          </a:xfrm>
          <a:prstGeom prst="rect">
            <a:avLst/>
          </a:prstGeom>
          <a:noFill/>
          <a:ln w="19050"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91440" bIns="73152" rtlCol="0" anchor="ctr"/>
          <a:lstStyle/>
          <a:p>
            <a:r>
              <a:rPr lang="en-US" sz="2000">
                <a:solidFill>
                  <a:srgbClr val="004851"/>
                </a:solidFill>
              </a:rPr>
              <a:t>Boards may want management to create a formal education calendar that ensures that Board members are periodically educated on the organization’s highest risks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18488C-6E83-4142-8A61-C986C1901580}"/>
              </a:ext>
            </a:extLst>
          </p:cNvPr>
          <p:cNvSpPr/>
          <p:nvPr/>
        </p:nvSpPr>
        <p:spPr>
          <a:xfrm>
            <a:off x="1074779" y="3131930"/>
            <a:ext cx="9613935" cy="822045"/>
          </a:xfrm>
          <a:prstGeom prst="rect">
            <a:avLst/>
          </a:prstGeom>
          <a:noFill/>
          <a:ln w="19050"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91440" bIns="73152" rtlCol="0" anchor="ctr"/>
          <a:lstStyle/>
          <a:p>
            <a:r>
              <a:rPr lang="en-US" sz="2000">
                <a:solidFill>
                  <a:srgbClr val="004851"/>
                </a:solidFill>
              </a:rPr>
              <a:t>Develop a formal plan to stay abreast of changing regulatory landscape and operating environment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18488C-6E83-4142-8A61-C986C1901580}"/>
              </a:ext>
            </a:extLst>
          </p:cNvPr>
          <p:cNvSpPr/>
          <p:nvPr/>
        </p:nvSpPr>
        <p:spPr>
          <a:xfrm>
            <a:off x="1074778" y="4139933"/>
            <a:ext cx="9613935" cy="822045"/>
          </a:xfrm>
          <a:prstGeom prst="rect">
            <a:avLst/>
          </a:prstGeom>
          <a:noFill/>
          <a:ln w="19050"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91440" bIns="73152" rtlCol="0" anchor="ctr"/>
          <a:lstStyle/>
          <a:p>
            <a:r>
              <a:rPr lang="en-US" sz="2000">
                <a:solidFill>
                  <a:srgbClr val="004851"/>
                </a:solidFill>
              </a:rPr>
              <a:t>Add to Board, or periodically consult with experienced regulatory, compliance, or legal professional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18488C-6E83-4142-8A61-C986C1901580}"/>
              </a:ext>
            </a:extLst>
          </p:cNvPr>
          <p:cNvSpPr/>
          <p:nvPr/>
        </p:nvSpPr>
        <p:spPr>
          <a:xfrm>
            <a:off x="1074778" y="5146344"/>
            <a:ext cx="9613935" cy="822045"/>
          </a:xfrm>
          <a:prstGeom prst="rect">
            <a:avLst/>
          </a:prstGeom>
          <a:noFill/>
          <a:ln w="19050"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91440" bIns="73152" rtlCol="0" anchor="ctr"/>
          <a:lstStyle/>
          <a:p>
            <a:r>
              <a:rPr lang="en-US" sz="2000">
                <a:solidFill>
                  <a:srgbClr val="004851"/>
                </a:solidFill>
              </a:rPr>
              <a:t>Receive compliance and risk related information in a format sufficient to satisfy the interests or concerns of members and to fit their capacity to review that information</a:t>
            </a:r>
          </a:p>
        </p:txBody>
      </p:sp>
    </p:spTree>
    <p:extLst>
      <p:ext uri="{BB962C8B-B14F-4D97-AF65-F5344CB8AC3E}">
        <p14:creationId xmlns:p14="http://schemas.microsoft.com/office/powerpoint/2010/main" val="240202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97D0-5867-4105-9CC9-09F737BD71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7257" y="382138"/>
            <a:ext cx="7620497" cy="1079006"/>
          </a:xfrm>
          <a:prstGeom prst="rect">
            <a:avLst/>
          </a:prstGeom>
        </p:spPr>
        <p:txBody>
          <a:bodyPr/>
          <a:lstStyle/>
          <a:p>
            <a:r>
              <a:rPr lang="en-US" sz="3800" b="1">
                <a:solidFill>
                  <a:srgbClr val="0048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Centers for Medicare and Medicaid Services (CMS) Requirements of Participation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054754-8A04-452B-A574-4CC452B4EDB3}"/>
              </a:ext>
            </a:extLst>
          </p:cNvPr>
          <p:cNvSpPr/>
          <p:nvPr/>
        </p:nvSpPr>
        <p:spPr>
          <a:xfrm>
            <a:off x="1378226" y="2052050"/>
            <a:ext cx="4451758" cy="1725234"/>
          </a:xfrm>
          <a:prstGeom prst="rect">
            <a:avLst/>
          </a:prstGeom>
          <a:noFill/>
          <a:ln w="19050"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91440" bIns="64008" rtlCol="0" anchor="ctr"/>
          <a:lstStyle/>
          <a:p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+mj-lt"/>
              </a:rPr>
              <a:t>CMS Regulations for a Compliance and Ethics Program became effective November 2019 for Skilled Nursing Facilities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C00C59-C0F4-419D-927B-1A5803E805C4}"/>
              </a:ext>
            </a:extLst>
          </p:cNvPr>
          <p:cNvSpPr/>
          <p:nvPr/>
        </p:nvSpPr>
        <p:spPr>
          <a:xfrm>
            <a:off x="1378224" y="4156628"/>
            <a:ext cx="4451759" cy="1725234"/>
          </a:xfrm>
          <a:prstGeom prst="rect">
            <a:avLst/>
          </a:prstGeom>
          <a:noFill/>
          <a:ln w="19050"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91440" bIns="64008" rtlCol="0" anchor="ctr"/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FSA Compliance Collaborative meets the required elements under the regulation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2AE053-85E4-4E2C-A402-5101BE85DF56}"/>
              </a:ext>
            </a:extLst>
          </p:cNvPr>
          <p:cNvSpPr/>
          <p:nvPr/>
        </p:nvSpPr>
        <p:spPr>
          <a:xfrm>
            <a:off x="6362017" y="2052050"/>
            <a:ext cx="4451757" cy="1725234"/>
          </a:xfrm>
          <a:prstGeom prst="rect">
            <a:avLst/>
          </a:prstGeom>
          <a:noFill/>
          <a:ln w="19050"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91440" bIns="64008" rtlCol="0" anchor="ctr"/>
          <a:lstStyle/>
          <a:p>
            <a:r>
              <a:rPr lang="en-US" sz="2000" b="1">
                <a:solidFill>
                  <a:schemeClr val="bg2">
                    <a:lumMod val="25000"/>
                  </a:schemeClr>
                </a:solidFill>
                <a:latin typeface="+mj-lt"/>
              </a:rPr>
              <a:t>“Ethics” is related to the business ethics of the organization, not a medical ethics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57AF2D-51B6-4888-87C8-037AB1858BB6}"/>
              </a:ext>
            </a:extLst>
          </p:cNvPr>
          <p:cNvSpPr/>
          <p:nvPr/>
        </p:nvSpPr>
        <p:spPr>
          <a:xfrm>
            <a:off x="6341875" y="4156628"/>
            <a:ext cx="4451757" cy="1725234"/>
          </a:xfrm>
          <a:prstGeom prst="rect">
            <a:avLst/>
          </a:prstGeom>
          <a:noFill/>
          <a:ln w="19050"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37160" rIns="91440" bIns="64008" rtlCol="0" anchor="ctr"/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FSA Compliance Collaborative meets the required elements under the regulation</a:t>
            </a:r>
          </a:p>
        </p:txBody>
      </p:sp>
    </p:spTree>
    <p:extLst>
      <p:ext uri="{BB962C8B-B14F-4D97-AF65-F5344CB8AC3E}">
        <p14:creationId xmlns:p14="http://schemas.microsoft.com/office/powerpoint/2010/main" val="3969204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9E64EDCFB31B4CB1979EE8113592EC" ma:contentTypeVersion="16" ma:contentTypeDescription="Create a new document." ma:contentTypeScope="" ma:versionID="0a53708b7e4a482d34321f867f98ccb0">
  <xsd:schema xmlns:xsd="http://www.w3.org/2001/XMLSchema" xmlns:xs="http://www.w3.org/2001/XMLSchema" xmlns:p="http://schemas.microsoft.com/office/2006/metadata/properties" xmlns:ns1="http://schemas.microsoft.com/sharepoint/v3" xmlns:ns2="8867576c-7523-42bb-8f0c-69c7f63c2dac" xmlns:ns3="044759fe-3326-4f84-acc4-6ac823f2698a" targetNamespace="http://schemas.microsoft.com/office/2006/metadata/properties" ma:root="true" ma:fieldsID="92b881fd240b8a796f247fb559a3f4bc" ns1:_="" ns2:_="" ns3:_="">
    <xsd:import namespace="http://schemas.microsoft.com/sharepoint/v3"/>
    <xsd:import namespace="8867576c-7523-42bb-8f0c-69c7f63c2dac"/>
    <xsd:import namespace="044759fe-3326-4f84-acc4-6ac823f26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7576c-7523-42bb-8f0c-69c7f63c2d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f9746ba-156a-4ba1-8b97-10e5ed77a2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759fe-3326-4f84-acc4-6ac823f2698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cbd890c-640f-40f6-810e-51ad8da91640}" ma:internalName="TaxCatchAll" ma:showField="CatchAllData" ma:web="044759fe-3326-4f84-acc4-6ac823f26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8867576c-7523-42bb-8f0c-69c7f63c2dac">
      <Terms xmlns="http://schemas.microsoft.com/office/infopath/2007/PartnerControls"/>
    </lcf76f155ced4ddcb4097134ff3c332f>
    <_ip_UnifiedCompliancePolicyProperties xmlns="http://schemas.microsoft.com/sharepoint/v3" xsi:nil="true"/>
    <TaxCatchAll xmlns="044759fe-3326-4f84-acc4-6ac823f2698a" xsi:nil="true"/>
  </documentManagement>
</p:properties>
</file>

<file path=customXml/itemProps1.xml><?xml version="1.0" encoding="utf-8"?>
<ds:datastoreItem xmlns:ds="http://schemas.openxmlformats.org/officeDocument/2006/customXml" ds:itemID="{F78C5314-A8BE-4E46-AF04-843C48102F81}"/>
</file>

<file path=customXml/itemProps2.xml><?xml version="1.0" encoding="utf-8"?>
<ds:datastoreItem xmlns:ds="http://schemas.openxmlformats.org/officeDocument/2006/customXml" ds:itemID="{3131922E-CB0F-4BE6-89C9-C04017F8FDA0}"/>
</file>

<file path=customXml/itemProps3.xml><?xml version="1.0" encoding="utf-8"?>
<ds:datastoreItem xmlns:ds="http://schemas.openxmlformats.org/officeDocument/2006/customXml" ds:itemID="{4B442951-CF1E-4633-852E-A2F9C86F7295}"/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922</Words>
  <Application>Microsoft Office PowerPoint</Application>
  <PresentationFormat>Widescreen</PresentationFormat>
  <Paragraphs>125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Custom Design</vt:lpstr>
      <vt:lpstr>1_Custom Design</vt:lpstr>
      <vt:lpstr>2_Custom Design</vt:lpstr>
      <vt:lpstr>PowerPoint Presentation</vt:lpstr>
      <vt:lpstr>Why Have A Compliance Program?</vt:lpstr>
      <vt:lpstr>A Shift in Focus</vt:lpstr>
      <vt:lpstr>What Should A Compliance Program Address? </vt:lpstr>
      <vt:lpstr>What Should A Compliance Program Address?</vt:lpstr>
      <vt:lpstr>Compliance Constructs</vt:lpstr>
      <vt:lpstr>Office of Inspector General (OIG) Guidance </vt:lpstr>
      <vt:lpstr>Office of Inspector General (OIG) Guidance </vt:lpstr>
      <vt:lpstr>Centers for Medicare and Medicaid Services (CMS) Requirements of Participation </vt:lpstr>
      <vt:lpstr>PowerPoint Presentation</vt:lpstr>
      <vt:lpstr>United States Department of Justice (DOJ)</vt:lpstr>
      <vt:lpstr>The Compliance Program</vt:lpstr>
      <vt:lpstr>HIPAA As Board Members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Rachel Gillespie</dc:creator>
  <cp:lastModifiedBy>Kelly O'Neill</cp:lastModifiedBy>
  <cp:revision>144</cp:revision>
  <dcterms:created xsi:type="dcterms:W3CDTF">2021-06-08T19:15:32Z</dcterms:created>
  <dcterms:modified xsi:type="dcterms:W3CDTF">2024-02-05T19:24:36Z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0x010100FB9E64EDCFB31B4CB1979EE8113592EC</vt:lpwstr>
  </property>
  <property fmtid="{D5CDD505-2E9C-101B-9397-08002B2CF9AE}" pid="3" name="Order">
    <vt:r8>21163700</vt:r8>
  </property>
</Properties>
</file>