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8" r:id="rId6"/>
    <p:sldId id="257" r:id="rId7"/>
    <p:sldId id="299" r:id="rId8"/>
    <p:sldId id="260" r:id="rId9"/>
    <p:sldId id="287" r:id="rId10"/>
    <p:sldId id="267" r:id="rId11"/>
    <p:sldId id="289" r:id="rId12"/>
    <p:sldId id="288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6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80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9/22/2024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9/22/2024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CC88CFA-A034-1C08-9142-0F56F4DF302A}"/>
              </a:ext>
            </a:extLst>
          </p:cNvPr>
          <p:cNvSpPr/>
          <p:nvPr/>
        </p:nvSpPr>
        <p:spPr>
          <a:xfrm>
            <a:off x="5448693" y="4590288"/>
            <a:ext cx="6354424" cy="1873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3401" y="1877253"/>
            <a:ext cx="7077456" cy="1243584"/>
          </a:xfrm>
        </p:spPr>
        <p:txBody>
          <a:bodyPr/>
          <a:lstStyle/>
          <a:p>
            <a:r>
              <a:rPr lang="en-US" dirty="0"/>
              <a:t>It Might Be Legal, But Is It Smart?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3401" y="3203133"/>
            <a:ext cx="7591202" cy="8686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Exploration of Legal and Public Relations Counsel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8EFAF4A-9DBB-93DA-42DA-49D1AF183B7F}"/>
              </a:ext>
            </a:extLst>
          </p:cNvPr>
          <p:cNvSpPr txBox="1">
            <a:spLocks/>
          </p:cNvSpPr>
          <p:nvPr/>
        </p:nvSpPr>
        <p:spPr>
          <a:xfrm>
            <a:off x="257980" y="6133854"/>
            <a:ext cx="2740511" cy="452754"/>
          </a:xfrm>
          <a:prstGeom prst="rect">
            <a:avLst/>
          </a:prstGeom>
        </p:spPr>
        <p:txBody>
          <a:bodyPr/>
          <a:lstStyle>
            <a:lvl1pPr marL="228600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September 24, 2024</a:t>
            </a:r>
          </a:p>
        </p:txBody>
      </p:sp>
      <p:pic>
        <p:nvPicPr>
          <p:cNvPr id="5" name="Picture 2" descr="Post &amp; Schell, P.C.">
            <a:extLst>
              <a:ext uri="{FF2B5EF4-FFF2-40B4-BE49-F238E27FC236}">
                <a16:creationId xmlns:a16="http://schemas.microsoft.com/office/drawing/2014/main" id="{44607CAF-E689-8CA8-0F2B-0FD8A0C88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980" y="4875742"/>
            <a:ext cx="20955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KCG - Public Relations Counselors">
            <a:extLst>
              <a:ext uri="{FF2B5EF4-FFF2-40B4-BE49-F238E27FC236}">
                <a16:creationId xmlns:a16="http://schemas.microsoft.com/office/drawing/2014/main" id="{943454C9-69CB-870B-B522-D2C122109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160" y="4816333"/>
            <a:ext cx="2842967" cy="1421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CD37D6-FE32-48E3-A3AD-F07BE6A1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200400"/>
            <a:ext cx="7551057" cy="2859313"/>
          </a:xfrm>
        </p:spPr>
        <p:txBody>
          <a:bodyPr/>
          <a:lstStyle/>
          <a:p>
            <a:r>
              <a:rPr lang="en-US" dirty="0"/>
              <a:t>Goodwill is currency.” 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58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79B88-D43C-4A31-9A52-3498E943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15" y="3169024"/>
            <a:ext cx="8660688" cy="859055"/>
          </a:xfrm>
        </p:spPr>
        <p:txBody>
          <a:bodyPr>
            <a:normAutofit/>
          </a:bodyPr>
          <a:lstStyle/>
          <a:p>
            <a:r>
              <a:rPr lang="en-US" dirty="0"/>
              <a:t>Scenario Discussion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065C75-272B-4BB5-BA23-D80E8654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41A4FD-8672-79E8-D4F5-79668DAAD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37704"/>
            <a:ext cx="6803136" cy="36576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40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en-US" sz="4000" dirty="0"/>
              <a:t>#1: Resident Safety Incident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9048292" cy="4093243"/>
          </a:xfrm>
        </p:spPr>
        <p:txBody>
          <a:bodyPr/>
          <a:lstStyle/>
          <a:p>
            <a:r>
              <a:rPr lang="en-US" sz="3000" dirty="0">
                <a:latin typeface="+mj-lt"/>
              </a:rPr>
              <a:t>A resident elopes from a facility and is later discovered deceased one mile from the community.   </a:t>
            </a:r>
          </a:p>
          <a:p>
            <a:r>
              <a:rPr lang="en-US" sz="3000" dirty="0">
                <a:latin typeface="+mj-lt"/>
              </a:rPr>
              <a:t>Family members are upset, and local media is notified. </a:t>
            </a:r>
          </a:p>
          <a:p>
            <a:r>
              <a:rPr lang="en-US" sz="3000" dirty="0">
                <a:latin typeface="+mj-lt"/>
              </a:rPr>
              <a:t>The incident will be picked up by the local news.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4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en-US" sz="4000" dirty="0"/>
              <a:t>#2: Staff Misconduct Allegations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9048292" cy="4093243"/>
          </a:xfrm>
        </p:spPr>
        <p:txBody>
          <a:bodyPr/>
          <a:lstStyle/>
          <a:p>
            <a:r>
              <a:rPr lang="en-US" sz="3000" dirty="0">
                <a:latin typeface="+mj-lt"/>
              </a:rPr>
              <a:t>An anonymous tip is received claiming a staff member has been mistreating residents. </a:t>
            </a:r>
          </a:p>
          <a:p>
            <a:r>
              <a:rPr lang="en-US" sz="3000" dirty="0">
                <a:latin typeface="+mj-lt"/>
              </a:rPr>
              <a:t>The source implies there are videos of these incidents.</a:t>
            </a:r>
          </a:p>
          <a:p>
            <a:r>
              <a:rPr lang="en-US" sz="3000" dirty="0">
                <a:latin typeface="+mj-lt"/>
              </a:rPr>
              <a:t>There is no immediate proof, but a resident filed a complaint with the DOH.  </a:t>
            </a:r>
          </a:p>
          <a:p>
            <a:r>
              <a:rPr lang="en-US" sz="3000" dirty="0">
                <a:latin typeface="+mj-lt"/>
              </a:rPr>
              <a:t>The allegations reaches social media.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72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en-US" sz="4000" dirty="0"/>
              <a:t>#3: Unionization Efforts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9048292" cy="4093243"/>
          </a:xfrm>
        </p:spPr>
        <p:txBody>
          <a:bodyPr/>
          <a:lstStyle/>
          <a:p>
            <a:r>
              <a:rPr lang="en-US" sz="3000" dirty="0">
                <a:latin typeface="+mj-lt"/>
              </a:rPr>
              <a:t>Staff members are organizing to form a union.</a:t>
            </a:r>
          </a:p>
          <a:p>
            <a:r>
              <a:rPr lang="en-US" sz="3000" dirty="0">
                <a:latin typeface="+mj-lt"/>
              </a:rPr>
              <a:t>The effort becomes public, raising concerns among residents and families about potential disruptions.</a:t>
            </a:r>
          </a:p>
          <a:p>
            <a:r>
              <a:rPr lang="en-US" sz="3000" dirty="0">
                <a:latin typeface="+mj-lt"/>
              </a:rPr>
              <a:t>Staff messaging references concerns of resident safety and unfair working conditions.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28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1200329"/>
          </a:xfrm>
        </p:spPr>
        <p:txBody>
          <a:bodyPr/>
          <a:lstStyle/>
          <a:p>
            <a:r>
              <a:rPr lang="en-US" sz="4000" dirty="0"/>
              <a:t>#4: Data Breach: Resident</a:t>
            </a:r>
            <a:br>
              <a:rPr lang="en-US" sz="4000" dirty="0"/>
            </a:br>
            <a:r>
              <a:rPr lang="en-US" sz="4000" dirty="0"/>
              <a:t>      and Donor Information Exposed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2221832"/>
            <a:ext cx="9048292" cy="4093243"/>
          </a:xfrm>
        </p:spPr>
        <p:txBody>
          <a:bodyPr/>
          <a:lstStyle/>
          <a:p>
            <a:r>
              <a:rPr lang="en-US" sz="3000" dirty="0">
                <a:latin typeface="+mj-lt"/>
              </a:rPr>
              <a:t>A community is subject to a ransomware attack, compromising sensitive personal and financial information of residents and donors.</a:t>
            </a:r>
          </a:p>
          <a:p>
            <a:r>
              <a:rPr lang="en-US" sz="3000" dirty="0">
                <a:latin typeface="+mj-lt"/>
              </a:rPr>
              <a:t>We believe data was released on the “Dark Web.” </a:t>
            </a:r>
          </a:p>
          <a:p>
            <a:r>
              <a:rPr lang="en-US" sz="3000" dirty="0">
                <a:latin typeface="+mj-lt"/>
              </a:rPr>
              <a:t>The breach is discovered internally, but once notification letters are sent to residents, the media picks up the story and begins to ask questions.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57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1200329"/>
          </a:xfrm>
        </p:spPr>
        <p:txBody>
          <a:bodyPr/>
          <a:lstStyle/>
          <a:p>
            <a:r>
              <a:rPr lang="en-US" sz="4000" dirty="0"/>
              <a:t>#5: Financial Struggles: Risk of </a:t>
            </a:r>
            <a:br>
              <a:rPr lang="en-US" sz="4000" dirty="0"/>
            </a:br>
            <a:r>
              <a:rPr lang="en-US" sz="4000" dirty="0"/>
              <a:t>      Closure or Streamlining Services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2221832"/>
            <a:ext cx="9048292" cy="4093243"/>
          </a:xfrm>
        </p:spPr>
        <p:txBody>
          <a:bodyPr/>
          <a:lstStyle/>
          <a:p>
            <a:r>
              <a:rPr lang="en-US" sz="3000" dirty="0">
                <a:latin typeface="+mj-lt"/>
              </a:rPr>
              <a:t>Your organization is facing severe financial difficulties due to rising operational costs and decreasing funding. </a:t>
            </a:r>
          </a:p>
          <a:p>
            <a:r>
              <a:rPr lang="en-US" sz="3000" dirty="0">
                <a:latin typeface="+mj-lt"/>
              </a:rPr>
              <a:t>Internal discussions about potential eliminating a service line or even closure leaks.</a:t>
            </a:r>
          </a:p>
          <a:p>
            <a:r>
              <a:rPr lang="en-US" sz="3000" dirty="0">
                <a:latin typeface="+mj-lt"/>
              </a:rPr>
              <a:t>To make matters worse, the local media is doing an expose on problems with senior living and have interviewed family members of past residents.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0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en-US" sz="4000" dirty="0"/>
              <a:t>#6: Governmental Investigation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2221832"/>
            <a:ext cx="9048292" cy="4093243"/>
          </a:xfrm>
        </p:spPr>
        <p:txBody>
          <a:bodyPr/>
          <a:lstStyle/>
          <a:p>
            <a:r>
              <a:rPr lang="en-US" sz="3000" dirty="0">
                <a:latin typeface="+mj-lt"/>
              </a:rPr>
              <a:t>The Government has instituted an investigation of billing practices.</a:t>
            </a:r>
          </a:p>
          <a:p>
            <a:r>
              <a:rPr lang="en-US" sz="3000" dirty="0">
                <a:latin typeface="+mj-lt"/>
              </a:rPr>
              <a:t>You suspect a qui tam relator may be cause.</a:t>
            </a:r>
          </a:p>
          <a:p>
            <a:r>
              <a:rPr lang="en-US" sz="3000" dirty="0">
                <a:latin typeface="+mj-lt"/>
              </a:rPr>
              <a:t>The trade journals are calling for a comment.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47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5E3981-F0D7-482C-A8E0-6A57700B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en-US" sz="4000" dirty="0"/>
              <a:t>Key Take Aways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0FC4EE-F318-4344-9E3C-B950ADB63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74126B4-1E6C-4FFF-9282-40E18A85A07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sz="3000" dirty="0">
                <a:latin typeface="+mj-lt"/>
                <a:cs typeface="Arial" panose="020B0604020202020204" pitchFamily="34" charset="0"/>
              </a:rPr>
              <a:t>Legal Tenets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C87788-476B-4620-8002-A5C1177AD6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000" dirty="0">
                <a:latin typeface="+mj-lt"/>
                <a:cs typeface="Arial" panose="020B0604020202020204" pitchFamily="34" charset="0"/>
              </a:rPr>
              <a:t>Public Relations Tenets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DC4E62-1A34-4F98-A451-214F1808519C}"/>
              </a:ext>
            </a:extLst>
          </p:cNvPr>
          <p:cNvSpPr>
            <a:spLocks noGrp="1"/>
          </p:cNvSpPr>
          <p:nvPr>
            <p:ph type="body" sz="quarter" idx="2"/>
          </p:nvPr>
        </p:nvSpPr>
        <p:spPr/>
        <p:txBody>
          <a:bodyPr/>
          <a:lstStyle/>
          <a:p>
            <a:r>
              <a:rPr lang="en-US" sz="2000" dirty="0">
                <a:latin typeface="+mj-lt"/>
                <a:cs typeface="Arial" panose="020B0604020202020204" pitchFamily="34" charset="0"/>
              </a:rPr>
              <a:t>You may be able to discuss it but what are the strategic consequences?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Anything you say can be used against you.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You can’t help your case, but can help your reputation. 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00A9570-5EF6-4AFB-9FCA-7C8998E3FEB1}"/>
              </a:ext>
            </a:extLst>
          </p:cNvPr>
          <p:cNvSpPr>
            <a:spLocks noGrp="1"/>
          </p:cNvSpPr>
          <p:nvPr>
            <p:ph type="body" sz="quarter" idx="4"/>
          </p:nvPr>
        </p:nvSpPr>
        <p:spPr>
          <a:xfrm>
            <a:off x="6475412" y="2505075"/>
            <a:ext cx="5272088" cy="3684588"/>
          </a:xfrm>
        </p:spPr>
        <p:txBody>
          <a:bodyPr>
            <a:noAutofit/>
          </a:bodyPr>
          <a:lstStyle/>
          <a:p>
            <a:r>
              <a:rPr lang="en-US" sz="2000" dirty="0">
                <a:latin typeface="+mj-lt"/>
                <a:cs typeface="Arial" panose="020B0604020202020204" pitchFamily="34" charset="0"/>
              </a:rPr>
              <a:t>Both disciplines “need seats at the table.”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PR strategy must align with the legal.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Emotion must precede facts/detail.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Media is a vehicle to reach the same people you can reach directly.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We often need to communicate before we have all the facts.</a:t>
            </a:r>
          </a:p>
          <a:p>
            <a:r>
              <a:rPr lang="en-US" sz="2000" dirty="0">
                <a:latin typeface="+mj-lt"/>
                <a:cs typeface="Arial" panose="020B0604020202020204" pitchFamily="34" charset="0"/>
              </a:rPr>
              <a:t>Social media rarely changes minds.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7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443921"/>
            <a:ext cx="4945598" cy="1243584"/>
          </a:xfrm>
        </p:spPr>
        <p:txBody>
          <a:bodyPr/>
          <a:lstStyle/>
          <a:p>
            <a:r>
              <a:rPr lang="en-US" dirty="0"/>
              <a:t>Thank You</a:t>
            </a:r>
            <a:endParaRPr lang="en-GB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466524F-C0D2-A080-D49A-31D69794C8EA}"/>
              </a:ext>
            </a:extLst>
          </p:cNvPr>
          <p:cNvSpPr txBox="1">
            <a:spLocks/>
          </p:cNvSpPr>
          <p:nvPr/>
        </p:nvSpPr>
        <p:spPr>
          <a:xfrm>
            <a:off x="8192222" y="3690174"/>
            <a:ext cx="3542089" cy="2228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5400" b="1" kern="1200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4000" dirty="0"/>
              <a:t>Tom Logue</a:t>
            </a:r>
            <a:br>
              <a:rPr lang="en-US" dirty="0"/>
            </a:br>
            <a:r>
              <a:rPr lang="en-US" sz="2500" dirty="0"/>
              <a:t>AKCG – PR Counselors</a:t>
            </a:r>
          </a:p>
          <a:p>
            <a:r>
              <a:rPr lang="en-US" sz="2500" dirty="0"/>
              <a:t>856-866-0411</a:t>
            </a:r>
            <a:br>
              <a:rPr lang="en-US" sz="2500" dirty="0"/>
            </a:br>
            <a:r>
              <a:rPr lang="en-US" sz="2500" dirty="0"/>
              <a:t>Tom@akcg.com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933FA2-7A4E-19EA-CDEE-30AA42239CA5}"/>
              </a:ext>
            </a:extLst>
          </p:cNvPr>
          <p:cNvSpPr txBox="1">
            <a:spLocks/>
          </p:cNvSpPr>
          <p:nvPr/>
        </p:nvSpPr>
        <p:spPr>
          <a:xfrm>
            <a:off x="3374968" y="3690068"/>
            <a:ext cx="4136967" cy="2228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5400" b="1" kern="1200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4000" dirty="0"/>
              <a:t>Mark Mattioli</a:t>
            </a:r>
            <a:br>
              <a:rPr lang="en-US" dirty="0"/>
            </a:br>
            <a:r>
              <a:rPr lang="en-US" sz="2500" dirty="0"/>
              <a:t>Post &amp; Schell P.C.</a:t>
            </a:r>
          </a:p>
          <a:p>
            <a:r>
              <a:rPr lang="en-US" sz="2500" dirty="0"/>
              <a:t>215-587-1113</a:t>
            </a:r>
            <a:br>
              <a:rPr lang="en-US" sz="2500" dirty="0"/>
            </a:br>
            <a:r>
              <a:rPr lang="en-US" sz="2500" dirty="0"/>
              <a:t>mmattioli@postschell.com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r>
              <a:rPr lang="en-US" sz="4000" dirty="0"/>
              <a:t>Agenda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9048292" cy="4093243"/>
          </a:xfrm>
        </p:spPr>
        <p:txBody>
          <a:bodyPr/>
          <a:lstStyle/>
          <a:p>
            <a:endParaRPr lang="en-US" sz="3000" dirty="0"/>
          </a:p>
          <a:p>
            <a:r>
              <a:rPr lang="en-US" sz="3000" dirty="0">
                <a:latin typeface="+mj-lt"/>
              </a:rPr>
              <a:t>The Legal Perspective</a:t>
            </a:r>
          </a:p>
          <a:p>
            <a:r>
              <a:rPr lang="en-US" sz="3000" dirty="0">
                <a:latin typeface="+mj-lt"/>
              </a:rPr>
              <a:t>The PR Perspective</a:t>
            </a:r>
          </a:p>
          <a:p>
            <a:r>
              <a:rPr lang="en-US" sz="3000" dirty="0">
                <a:latin typeface="+mj-lt"/>
              </a:rPr>
              <a:t>Walk through a series of scenarios </a:t>
            </a:r>
          </a:p>
          <a:p>
            <a:pPr lvl="1"/>
            <a:r>
              <a:rPr lang="en-US" sz="2800" dirty="0">
                <a:latin typeface="+mj-lt"/>
              </a:rPr>
              <a:t>Practical examples to guide our discussion</a:t>
            </a:r>
          </a:p>
          <a:p>
            <a:pPr lvl="1"/>
            <a:r>
              <a:rPr lang="en-US" sz="2800" dirty="0">
                <a:latin typeface="+mj-lt"/>
              </a:rPr>
              <a:t>Spotlight where Legal and PR align ... and diverge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3BD8413-C238-49D7-A4E1-E8FEF181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787" y="3886200"/>
            <a:ext cx="7781544" cy="859055"/>
          </a:xfrm>
        </p:spPr>
        <p:txBody>
          <a:bodyPr/>
          <a:lstStyle/>
          <a:p>
            <a:r>
              <a:rPr lang="en-US" dirty="0"/>
              <a:t>The Legal Perspective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B45AAA8-7703-640D-EE1B-0A0BFE645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26693-18F3-356C-22AE-21D23BA77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Considerations	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978DC9-EC64-E0B6-811F-8FFD7458D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53044-D3B9-3F49-AC69-AEAF1004E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HIPAA</a:t>
            </a:r>
          </a:p>
          <a:p>
            <a:pPr lvl="1"/>
            <a:r>
              <a:rPr lang="en-US" dirty="0"/>
              <a:t>What Can </a:t>
            </a:r>
            <a:r>
              <a:rPr lang="en-US"/>
              <a:t>You Discuss?</a:t>
            </a:r>
            <a:endParaRPr lang="en-US" dirty="0"/>
          </a:p>
          <a:p>
            <a:pPr lvl="1"/>
            <a:r>
              <a:rPr lang="en-US" dirty="0"/>
              <a:t>Is It Protected?</a:t>
            </a:r>
          </a:p>
          <a:p>
            <a:r>
              <a:rPr lang="en-US" dirty="0"/>
              <a:t>Privilege</a:t>
            </a:r>
          </a:p>
          <a:p>
            <a:pPr lvl="1"/>
            <a:r>
              <a:rPr lang="en-US" dirty="0"/>
              <a:t>Is The Material Privileged?</a:t>
            </a:r>
          </a:p>
          <a:p>
            <a:r>
              <a:rPr lang="en-US" dirty="0"/>
              <a:t>Evidence	</a:t>
            </a:r>
          </a:p>
          <a:p>
            <a:pPr lvl="1"/>
            <a:r>
              <a:rPr lang="en-US" dirty="0"/>
              <a:t>Can It Be Used Against You?</a:t>
            </a:r>
          </a:p>
        </p:txBody>
      </p:sp>
    </p:spTree>
    <p:extLst>
      <p:ext uri="{BB962C8B-B14F-4D97-AF65-F5344CB8AC3E}">
        <p14:creationId xmlns:p14="http://schemas.microsoft.com/office/powerpoint/2010/main" val="385297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79B88-D43C-4A31-9A52-3498E943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15" y="3886200"/>
            <a:ext cx="8660688" cy="859055"/>
          </a:xfrm>
        </p:spPr>
        <p:txBody>
          <a:bodyPr>
            <a:normAutofit fontScale="90000"/>
          </a:bodyPr>
          <a:lstStyle/>
          <a:p>
            <a:r>
              <a:rPr lang="en-US" dirty="0"/>
              <a:t>The Reputation Management </a:t>
            </a:r>
            <a:br>
              <a:rPr lang="en-US" dirty="0"/>
            </a:br>
            <a:r>
              <a:rPr lang="en-US" dirty="0"/>
              <a:t>Perspective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DDBE65-9AB1-4989-AF86-726591A6A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7961" y="4754880"/>
            <a:ext cx="6803136" cy="365760"/>
          </a:xfrm>
        </p:spPr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The Five Reputation Maxims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065C75-272B-4BB5-BA23-D80E8654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2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CD37D6-FE32-48E3-A3AD-F07BE6A1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200400"/>
            <a:ext cx="7551057" cy="2859313"/>
          </a:xfrm>
        </p:spPr>
        <p:txBody>
          <a:bodyPr/>
          <a:lstStyle/>
          <a:p>
            <a:r>
              <a:rPr lang="en-US" dirty="0"/>
              <a:t>You can win in the court of law but lose in the court of public opinion.” 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35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CD37D6-FE32-48E3-A3AD-F07BE6A1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200400"/>
            <a:ext cx="7551057" cy="2859313"/>
          </a:xfrm>
        </p:spPr>
        <p:txBody>
          <a:bodyPr/>
          <a:lstStyle/>
          <a:p>
            <a:r>
              <a:rPr lang="en-US" dirty="0"/>
              <a:t>A crisis may be unexpected, but it should never come as a surprise.” 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3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CD37D6-FE32-48E3-A3AD-F07BE6A1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200400"/>
            <a:ext cx="7551057" cy="2859313"/>
          </a:xfrm>
        </p:spPr>
        <p:txBody>
          <a:bodyPr/>
          <a:lstStyle/>
          <a:p>
            <a:r>
              <a:rPr lang="en-US" dirty="0"/>
              <a:t>Words matter, and the first words matter most.” 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5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CD37D6-FE32-48E3-A3AD-F07BE6A19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99" y="3200400"/>
            <a:ext cx="7551057" cy="2859313"/>
          </a:xfrm>
        </p:spPr>
        <p:txBody>
          <a:bodyPr/>
          <a:lstStyle/>
          <a:p>
            <a:r>
              <a:rPr lang="en-US" dirty="0"/>
              <a:t>Media may be the squeakiest wheel, but our audiences need the grease.” </a:t>
            </a:r>
            <a:br>
              <a:rPr lang="en-US" dirty="0"/>
            </a:b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DC7217-2779-44E0-9E6D-3B387951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3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A9270AE8445B4E86C79D1F97734BF9" ma:contentTypeVersion="23" ma:contentTypeDescription="Create a new document." ma:contentTypeScope="" ma:versionID="2e7e1559e02f18f562f1e3f7d659e7c8">
  <xsd:schema xmlns:xsd="http://www.w3.org/2001/XMLSchema" xmlns:xs="http://www.w3.org/2001/XMLSchema" xmlns:p="http://schemas.microsoft.com/office/2006/metadata/properties" xmlns:ns1="http://schemas.microsoft.com/sharepoint/v3" xmlns:ns2="294b6ca6-a3da-4dac-ba55-80e45615730a" xmlns:ns3="202355f6-090f-4d97-b329-ca591e5cd7a7" targetNamespace="http://schemas.microsoft.com/office/2006/metadata/properties" ma:root="true" ma:fieldsID="d2c49e439a91c46f6d37084d7363d7eb" ns1:_="" ns2:_="" ns3:_="">
    <xsd:import namespace="http://schemas.microsoft.com/sharepoint/v3"/>
    <xsd:import namespace="294b6ca6-a3da-4dac-ba55-80e45615730a"/>
    <xsd:import namespace="202355f6-090f-4d97-b329-ca591e5cd7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outcome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4b6ca6-a3da-4dac-ba55-80e4561573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f9746ba-156a-4ba1-8b97-10e5ed77a2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utcome" ma:index="24" nillable="true" ma:displayName="outcome" ma:format="Dropdown" ma:internalName="outcome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2355f6-090f-4d97-b329-ca591e5cd7a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339bb1b-8f4f-4413-b020-b98a175bd240}" ma:internalName="TaxCatchAll" ma:showField="CatchAllData" ma:web="202355f6-090f-4d97-b329-ca591e5cd7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294b6ca6-a3da-4dac-ba55-80e45615730a" xsi:nil="true"/>
    <_ip_UnifiedCompliancePolicyUIAction xmlns="http://schemas.microsoft.com/sharepoint/v3" xsi:nil="true"/>
    <TaxCatchAll xmlns="202355f6-090f-4d97-b329-ca591e5cd7a7" xsi:nil="true"/>
    <_ip_UnifiedCompliancePolicyProperties xmlns="http://schemas.microsoft.com/sharepoint/v3" xsi:nil="true"/>
    <lcf76f155ced4ddcb4097134ff3c332f xmlns="294b6ca6-a3da-4dac-ba55-80e45615730a">
      <Terms xmlns="http://schemas.microsoft.com/office/infopath/2007/PartnerControls"/>
    </lcf76f155ced4ddcb4097134ff3c332f>
    <outcome xmlns="294b6ca6-a3da-4dac-ba55-80e45615730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3B1C9A-9F48-4A62-A5DF-85D8BD50E81E}"/>
</file>

<file path=customXml/itemProps2.xml><?xml version="1.0" encoding="utf-8"?>
<ds:datastoreItem xmlns:ds="http://schemas.openxmlformats.org/officeDocument/2006/customXml" ds:itemID="{F5757914-1161-4661-9696-421FD6935CD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1776</TotalTime>
  <Words>618</Words>
  <Application>Microsoft Office PowerPoint</Application>
  <PresentationFormat>Widescreen</PresentationFormat>
  <Paragraphs>86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Trade Gothic LT Pro</vt:lpstr>
      <vt:lpstr>Trebuchet MS</vt:lpstr>
      <vt:lpstr>Office Theme</vt:lpstr>
      <vt:lpstr>It Might Be Legal, But Is It Smart?</vt:lpstr>
      <vt:lpstr>Agenda</vt:lpstr>
      <vt:lpstr>The Legal Perspective</vt:lpstr>
      <vt:lpstr>Preliminary Considerations </vt:lpstr>
      <vt:lpstr>The Reputation Management  Perspective</vt:lpstr>
      <vt:lpstr>You can win in the court of law but lose in the court of public opinion.”  </vt:lpstr>
      <vt:lpstr>A crisis may be unexpected, but it should never come as a surprise.”  </vt:lpstr>
      <vt:lpstr>Words matter, and the first words matter most.”  </vt:lpstr>
      <vt:lpstr>Media may be the squeakiest wheel, but our audiences need the grease.”  </vt:lpstr>
      <vt:lpstr>Goodwill is currency.”  </vt:lpstr>
      <vt:lpstr>Scenario Discussion </vt:lpstr>
      <vt:lpstr>#1: Resident Safety Incident</vt:lpstr>
      <vt:lpstr>#2: Staff Misconduct Allegations</vt:lpstr>
      <vt:lpstr>#3: Unionization Efforts</vt:lpstr>
      <vt:lpstr>#4: Data Breach: Resident       and Donor Information Exposed</vt:lpstr>
      <vt:lpstr>#5: Financial Struggles: Risk of        Closure or Streamlining Services</vt:lpstr>
      <vt:lpstr>#6: Governmental Investigation </vt:lpstr>
      <vt:lpstr>Key Take Aways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Might Be Legal, But Is It Smart?</dc:title>
  <dc:creator>Mike Gross</dc:creator>
  <cp:lastModifiedBy>Mike Gross</cp:lastModifiedBy>
  <cp:revision>6</cp:revision>
  <dcterms:created xsi:type="dcterms:W3CDTF">2024-09-12T20:14:59Z</dcterms:created>
  <dcterms:modified xsi:type="dcterms:W3CDTF">2024-09-22T21:51:43Z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0x01010015A9270AE8445B4E86C79D1F97734BF9</vt:lpwstr>
  </property>
</Properties>
</file>