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62"/>
  </p:notesMasterIdLst>
  <p:sldIdLst>
    <p:sldId id="402" r:id="rId5"/>
    <p:sldId id="266" r:id="rId6"/>
    <p:sldId id="267" r:id="rId7"/>
    <p:sldId id="285" r:id="rId8"/>
    <p:sldId id="403" r:id="rId9"/>
    <p:sldId id="404" r:id="rId10"/>
    <p:sldId id="271" r:id="rId11"/>
    <p:sldId id="405" r:id="rId12"/>
    <p:sldId id="406" r:id="rId13"/>
    <p:sldId id="407" r:id="rId14"/>
    <p:sldId id="408" r:id="rId15"/>
    <p:sldId id="409" r:id="rId16"/>
    <p:sldId id="410" r:id="rId17"/>
    <p:sldId id="411" r:id="rId18"/>
    <p:sldId id="413" r:id="rId19"/>
    <p:sldId id="462" r:id="rId20"/>
    <p:sldId id="464" r:id="rId21"/>
    <p:sldId id="414" r:id="rId22"/>
    <p:sldId id="416" r:id="rId23"/>
    <p:sldId id="417" r:id="rId24"/>
    <p:sldId id="418" r:id="rId25"/>
    <p:sldId id="419" r:id="rId26"/>
    <p:sldId id="420" r:id="rId27"/>
    <p:sldId id="421" r:id="rId28"/>
    <p:sldId id="422" r:id="rId29"/>
    <p:sldId id="423" r:id="rId30"/>
    <p:sldId id="424" r:id="rId31"/>
    <p:sldId id="436" r:id="rId32"/>
    <p:sldId id="425" r:id="rId33"/>
    <p:sldId id="440" r:id="rId34"/>
    <p:sldId id="441" r:id="rId35"/>
    <p:sldId id="442" r:id="rId36"/>
    <p:sldId id="447" r:id="rId37"/>
    <p:sldId id="443" r:id="rId38"/>
    <p:sldId id="429" r:id="rId39"/>
    <p:sldId id="446" r:id="rId40"/>
    <p:sldId id="438" r:id="rId41"/>
    <p:sldId id="461" r:id="rId42"/>
    <p:sldId id="448" r:id="rId43"/>
    <p:sldId id="434" r:id="rId44"/>
    <p:sldId id="445" r:id="rId45"/>
    <p:sldId id="450" r:id="rId46"/>
    <p:sldId id="437" r:id="rId47"/>
    <p:sldId id="444" r:id="rId48"/>
    <p:sldId id="453" r:id="rId49"/>
    <p:sldId id="455" r:id="rId50"/>
    <p:sldId id="451" r:id="rId51"/>
    <p:sldId id="460" r:id="rId52"/>
    <p:sldId id="452" r:id="rId53"/>
    <p:sldId id="454" r:id="rId54"/>
    <p:sldId id="457" r:id="rId55"/>
    <p:sldId id="458" r:id="rId56"/>
    <p:sldId id="459" r:id="rId57"/>
    <p:sldId id="456" r:id="rId58"/>
    <p:sldId id="428" r:id="rId59"/>
    <p:sldId id="426" r:id="rId60"/>
    <p:sldId id="427" r:id="rId61"/>
  </p:sldIdLst>
  <p:sldSz cx="12192000" cy="6858000"/>
  <p:notesSz cx="6858000" cy="9144000"/>
  <p:embeddedFontLst>
    <p:embeddedFont>
      <p:font typeface="ADLaM Display" panose="02010000000000000000" pitchFamily="2" charset="0"/>
      <p:regular r:id="rId63"/>
    </p:embeddedFont>
    <p:embeddedFont>
      <p:font typeface="Castellar" panose="020A0402060406010301" pitchFamily="18" charset="0"/>
      <p:regular r:id="rId64"/>
    </p:embeddedFont>
    <p:embeddedFont>
      <p:font typeface="Trebuchet MS" panose="020B0603020202020204" pitchFamily="34" charset="0"/>
      <p:regular r:id="rId65"/>
      <p:bold r:id="rId66"/>
      <p:italic r:id="rId67"/>
      <p:boldItalic r:id="rId6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1DA"/>
    <a:srgbClr val="156082"/>
    <a:srgbClr val="196B24"/>
    <a:srgbClr val="0F9ED5"/>
    <a:srgbClr val="A02B93"/>
    <a:srgbClr val="E97132"/>
    <a:srgbClr val="25A0AB"/>
    <a:srgbClr val="616161"/>
    <a:srgbClr val="D2DEEF"/>
    <a:srgbClr val="F5F6F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20525-E57A-4028-B3DF-1D0D96381E59}" v="162" dt="2024-09-20T15:24:20.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297" autoAdjust="0"/>
    <p:restoredTop sz="81373" autoAdjust="0"/>
  </p:normalViewPr>
  <p:slideViewPr>
    <p:cSldViewPr snapToGrid="0">
      <p:cViewPr varScale="1">
        <p:scale>
          <a:sx n="52" d="100"/>
          <a:sy n="52" d="100"/>
        </p:scale>
        <p:origin x="336" y="24"/>
      </p:cViewPr>
      <p:guideLst/>
    </p:cSldViewPr>
  </p:slideViewPr>
  <p:outlineViewPr>
    <p:cViewPr>
      <p:scale>
        <a:sx n="33" d="100"/>
        <a:sy n="33" d="100"/>
      </p:scale>
      <p:origin x="0" y="-4680"/>
    </p:cViewPr>
  </p:outlineViewPr>
  <p:notesTextViewPr>
    <p:cViewPr>
      <p:scale>
        <a:sx n="3" d="2"/>
        <a:sy n="3" d="2"/>
      </p:scale>
      <p:origin x="0" y="0"/>
    </p:cViewPr>
  </p:notesTextViewPr>
  <p:sorterViewPr>
    <p:cViewPr varScale="1">
      <p:scale>
        <a:sx n="1" d="1"/>
        <a:sy n="1" d="1"/>
      </p:scale>
      <p:origin x="0" y="-6612"/>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6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73510-F207-4768-B4D8-101E384CFE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B7CF8C-8FE9-47FB-9C82-5D082BF0BFAD}">
      <dgm:prSet custT="1"/>
      <dgm:spPr>
        <a:gradFill flip="none" rotWithShape="0">
          <a:gsLst>
            <a:gs pos="0">
              <a:srgbClr val="156082">
                <a:shade val="30000"/>
                <a:satMod val="115000"/>
              </a:srgbClr>
            </a:gs>
            <a:gs pos="50000">
              <a:srgbClr val="156082">
                <a:shade val="67500"/>
                <a:satMod val="115000"/>
              </a:srgbClr>
            </a:gs>
            <a:gs pos="100000">
              <a:srgbClr val="156082">
                <a:shade val="100000"/>
                <a:satMod val="115000"/>
              </a:srgbClr>
            </a:gs>
          </a:gsLst>
          <a:lin ang="16200000" scaled="1"/>
          <a:tileRect/>
        </a:gradFill>
      </dgm:spPr>
      <dgm:t>
        <a:bodyPr/>
        <a:lstStyle/>
        <a:p>
          <a:r>
            <a:rPr lang="en-US" sz="3300" b="1" dirty="0">
              <a:latin typeface="Arial" panose="020B0604020202020204" pitchFamily="34" charset="0"/>
              <a:cs typeface="Arial" panose="020B0604020202020204" pitchFamily="34" charset="0"/>
            </a:rPr>
            <a:t>Care Management</a:t>
          </a:r>
        </a:p>
      </dgm:t>
    </dgm:pt>
    <dgm:pt modelId="{A97BF048-9254-45CB-A4B7-411AA87B0D64}" type="parTrans" cxnId="{EB93E44E-FE63-4939-8682-49549FD72B2A}">
      <dgm:prSet/>
      <dgm:spPr/>
      <dgm:t>
        <a:bodyPr/>
        <a:lstStyle/>
        <a:p>
          <a:endParaRPr lang="en-US"/>
        </a:p>
      </dgm:t>
    </dgm:pt>
    <dgm:pt modelId="{61DFD704-F71F-4F0A-B8E8-19A850246098}" type="sibTrans" cxnId="{EB93E44E-FE63-4939-8682-49549FD72B2A}">
      <dgm:prSet/>
      <dgm:spPr/>
      <dgm:t>
        <a:bodyPr/>
        <a:lstStyle/>
        <a:p>
          <a:endParaRPr lang="en-US"/>
        </a:p>
      </dgm:t>
    </dgm:pt>
    <dgm:pt modelId="{BAF477AC-8CCA-47E2-9DBA-07B43F05CC88}">
      <dgm:prSet custT="1"/>
      <dgm:spPr/>
      <dgm:t>
        <a:bodyPr/>
        <a:lstStyle/>
        <a:p>
          <a:pPr marL="274320" indent="-365760">
            <a:lnSpc>
              <a:spcPct val="100000"/>
            </a:lnSpc>
            <a:buFont typeface="Wingdings" panose="05000000000000000000" pitchFamily="2" charset="2"/>
            <a:buChar char="Ø"/>
          </a:pPr>
          <a:r>
            <a:rPr lang="en-US" sz="2800" dirty="0">
              <a:solidFill>
                <a:srgbClr val="156082"/>
              </a:solidFill>
              <a:latin typeface="Arial" panose="020B0604020202020204" pitchFamily="34" charset="0"/>
              <a:cs typeface="Arial" panose="020B0604020202020204" pitchFamily="34" charset="0"/>
            </a:rPr>
            <a:t>Validate Level Approved </a:t>
          </a:r>
        </a:p>
      </dgm:t>
    </dgm:pt>
    <dgm:pt modelId="{B24B630D-3681-47FF-ACB1-607271CBC123}" type="parTrans" cxnId="{F85D4D1B-2E5F-47A7-89FD-42987C7D919C}">
      <dgm:prSet/>
      <dgm:spPr/>
      <dgm:t>
        <a:bodyPr/>
        <a:lstStyle/>
        <a:p>
          <a:endParaRPr lang="en-US"/>
        </a:p>
      </dgm:t>
    </dgm:pt>
    <dgm:pt modelId="{407BC9F8-7C07-4EE7-964A-79F72DC4AED4}" type="sibTrans" cxnId="{F85D4D1B-2E5F-47A7-89FD-42987C7D919C}">
      <dgm:prSet/>
      <dgm:spPr/>
      <dgm:t>
        <a:bodyPr/>
        <a:lstStyle/>
        <a:p>
          <a:endParaRPr lang="en-US"/>
        </a:p>
      </dgm:t>
    </dgm:pt>
    <dgm:pt modelId="{21094358-C558-47E9-9516-B860D214129F}">
      <dgm:prSet custT="1"/>
      <dgm:spPr/>
      <dgm:t>
        <a:bodyPr/>
        <a:lstStyle/>
        <a:p>
          <a:pPr marL="274320" indent="-365760">
            <a:lnSpc>
              <a:spcPct val="100000"/>
            </a:lnSpc>
            <a:buFont typeface="Wingdings" panose="05000000000000000000" pitchFamily="2" charset="2"/>
            <a:buChar char="Ø"/>
          </a:pPr>
          <a:r>
            <a:rPr lang="en-US" sz="2800" dirty="0">
              <a:solidFill>
                <a:srgbClr val="156082"/>
              </a:solidFill>
              <a:latin typeface="Arial" panose="020B0604020202020204" pitchFamily="34" charset="0"/>
              <a:cs typeface="Arial" panose="020B0604020202020204" pitchFamily="34" charset="0"/>
            </a:rPr>
            <a:t>Additional Services &amp; Carve Outs</a:t>
          </a:r>
        </a:p>
      </dgm:t>
    </dgm:pt>
    <dgm:pt modelId="{3FDDD627-2ADE-4F1D-A302-145C4FE9A5AE}" type="parTrans" cxnId="{D2E50FBC-09B4-402F-8EF6-A6FFCAF94B11}">
      <dgm:prSet/>
      <dgm:spPr/>
      <dgm:t>
        <a:bodyPr/>
        <a:lstStyle/>
        <a:p>
          <a:endParaRPr lang="en-US"/>
        </a:p>
      </dgm:t>
    </dgm:pt>
    <dgm:pt modelId="{5788050D-E736-42D3-8835-8DBD34A3C502}" type="sibTrans" cxnId="{D2E50FBC-09B4-402F-8EF6-A6FFCAF94B11}">
      <dgm:prSet/>
      <dgm:spPr/>
      <dgm:t>
        <a:bodyPr/>
        <a:lstStyle/>
        <a:p>
          <a:endParaRPr lang="en-US"/>
        </a:p>
      </dgm:t>
    </dgm:pt>
    <dgm:pt modelId="{8D7305E8-E8C5-4E67-ACC2-A8D66E238627}">
      <dgm:prSet custT="1"/>
      <dgm:spPr/>
      <dgm:t>
        <a:bodyPr/>
        <a:lstStyle/>
        <a:p>
          <a:pPr marL="274320" indent="-365760">
            <a:lnSpc>
              <a:spcPct val="100000"/>
            </a:lnSpc>
            <a:buFont typeface="Wingdings" panose="05000000000000000000" pitchFamily="2" charset="2"/>
            <a:buChar char="Ø"/>
          </a:pPr>
          <a:r>
            <a:rPr lang="en-US" sz="2800" dirty="0">
              <a:solidFill>
                <a:srgbClr val="156082"/>
              </a:solidFill>
              <a:latin typeface="Arial" panose="020B0604020202020204" pitchFamily="34" charset="0"/>
              <a:cs typeface="Arial" panose="020B0604020202020204" pitchFamily="34" charset="0"/>
            </a:rPr>
            <a:t>Obtain &amp; Document the Authorizations</a:t>
          </a:r>
        </a:p>
      </dgm:t>
    </dgm:pt>
    <dgm:pt modelId="{F780B7C2-3226-44EF-85CA-CDC2F5A18165}" type="parTrans" cxnId="{0B11C4CC-E9B5-400D-9A4F-4B8AE0C44224}">
      <dgm:prSet/>
      <dgm:spPr/>
      <dgm:t>
        <a:bodyPr/>
        <a:lstStyle/>
        <a:p>
          <a:endParaRPr lang="en-US"/>
        </a:p>
      </dgm:t>
    </dgm:pt>
    <dgm:pt modelId="{81F8290D-1C82-4F10-905A-557181FEC287}" type="sibTrans" cxnId="{0B11C4CC-E9B5-400D-9A4F-4B8AE0C44224}">
      <dgm:prSet/>
      <dgm:spPr/>
      <dgm:t>
        <a:bodyPr/>
        <a:lstStyle/>
        <a:p>
          <a:endParaRPr lang="en-US"/>
        </a:p>
      </dgm:t>
    </dgm:pt>
    <dgm:pt modelId="{9AA47652-7C29-4362-80E8-98A58EB93826}">
      <dgm:prSet custT="1"/>
      <dgm:spPr/>
      <dgm:t>
        <a:bodyPr/>
        <a:lstStyle/>
        <a:p>
          <a:pPr marL="1280160" indent="-548640">
            <a:lnSpc>
              <a:spcPct val="100000"/>
            </a:lnSpc>
            <a:buFont typeface="Courier New" panose="02070309020205020404" pitchFamily="49" charset="0"/>
            <a:buChar char="o"/>
          </a:pPr>
          <a:r>
            <a:rPr lang="en-US" sz="2400" dirty="0">
              <a:solidFill>
                <a:srgbClr val="156082"/>
              </a:solidFill>
              <a:latin typeface="Arial" panose="020B0604020202020204" pitchFamily="34" charset="0"/>
              <a:cs typeface="Arial" panose="020B0604020202020204" pitchFamily="34" charset="0"/>
            </a:rPr>
            <a:t>Prior to Admission </a:t>
          </a:r>
        </a:p>
      </dgm:t>
    </dgm:pt>
    <dgm:pt modelId="{C6931512-8566-4CB3-85B4-0061E926D8F4}" type="parTrans" cxnId="{9ED48FAB-0719-42CA-A4AC-82F037F353DF}">
      <dgm:prSet/>
      <dgm:spPr/>
      <dgm:t>
        <a:bodyPr/>
        <a:lstStyle/>
        <a:p>
          <a:endParaRPr lang="en-US"/>
        </a:p>
      </dgm:t>
    </dgm:pt>
    <dgm:pt modelId="{1DF3FFDE-B77C-453D-ADF9-A2FB12F6AD8C}" type="sibTrans" cxnId="{9ED48FAB-0719-42CA-A4AC-82F037F353DF}">
      <dgm:prSet/>
      <dgm:spPr/>
      <dgm:t>
        <a:bodyPr/>
        <a:lstStyle/>
        <a:p>
          <a:endParaRPr lang="en-US"/>
        </a:p>
      </dgm:t>
    </dgm:pt>
    <dgm:pt modelId="{2220E03F-262D-4C3B-8D6A-B426426EDD81}">
      <dgm:prSet custT="1"/>
      <dgm:spPr/>
      <dgm:t>
        <a:bodyPr/>
        <a:lstStyle/>
        <a:p>
          <a:pPr marL="1280160" indent="-548640">
            <a:lnSpc>
              <a:spcPct val="100000"/>
            </a:lnSpc>
            <a:buFont typeface="Courier New" panose="02070309020205020404" pitchFamily="49" charset="0"/>
            <a:buChar char="o"/>
          </a:pPr>
          <a:r>
            <a:rPr lang="en-US" sz="2400" dirty="0">
              <a:solidFill>
                <a:srgbClr val="156082"/>
              </a:solidFill>
              <a:latin typeface="Arial" panose="020B0604020202020204" pitchFamily="34" charset="0"/>
              <a:cs typeface="Arial" panose="020B0604020202020204" pitchFamily="34" charset="0"/>
            </a:rPr>
            <a:t>Change of Condition</a:t>
          </a:r>
        </a:p>
      </dgm:t>
    </dgm:pt>
    <dgm:pt modelId="{7068020E-6EC1-4921-952F-68C867F9B6BB}" type="parTrans" cxnId="{1BED3A97-9AFB-4549-BA4B-A744BAAF76CD}">
      <dgm:prSet/>
      <dgm:spPr/>
      <dgm:t>
        <a:bodyPr/>
        <a:lstStyle/>
        <a:p>
          <a:endParaRPr lang="en-US"/>
        </a:p>
      </dgm:t>
    </dgm:pt>
    <dgm:pt modelId="{89FF9AEF-1226-4CEF-A778-23A8B3CAA10E}" type="sibTrans" cxnId="{1BED3A97-9AFB-4549-BA4B-A744BAAF76CD}">
      <dgm:prSet/>
      <dgm:spPr/>
      <dgm:t>
        <a:bodyPr/>
        <a:lstStyle/>
        <a:p>
          <a:endParaRPr lang="en-US"/>
        </a:p>
      </dgm:t>
    </dgm:pt>
    <dgm:pt modelId="{270DFFB8-5D28-4C7E-BA0C-8F2E6E6B7B79}">
      <dgm:prSet custT="1"/>
      <dgm:spPr/>
      <dgm:t>
        <a:bodyPr/>
        <a:lstStyle/>
        <a:p>
          <a:pPr marL="1280160" indent="-548640">
            <a:lnSpc>
              <a:spcPct val="100000"/>
            </a:lnSpc>
            <a:buFont typeface="Courier New" panose="02070309020205020404" pitchFamily="49" charset="0"/>
            <a:buChar char="o"/>
          </a:pPr>
          <a:r>
            <a:rPr lang="en-US" sz="2400" dirty="0">
              <a:solidFill>
                <a:srgbClr val="156082"/>
              </a:solidFill>
              <a:latin typeface="Arial" panose="020B0604020202020204" pitchFamily="34" charset="0"/>
              <a:cs typeface="Arial" panose="020B0604020202020204" pitchFamily="34" charset="0"/>
            </a:rPr>
            <a:t>Discharge from Hospital</a:t>
          </a:r>
        </a:p>
      </dgm:t>
    </dgm:pt>
    <dgm:pt modelId="{CB11F461-8A9B-47A5-A40A-1C70E01DDC46}" type="parTrans" cxnId="{30803857-8C46-49C0-BAB2-95B9E4A96526}">
      <dgm:prSet/>
      <dgm:spPr/>
      <dgm:t>
        <a:bodyPr/>
        <a:lstStyle/>
        <a:p>
          <a:endParaRPr lang="en-US"/>
        </a:p>
      </dgm:t>
    </dgm:pt>
    <dgm:pt modelId="{C0E9888F-BD80-4B64-AF61-D2F7C822B57C}" type="sibTrans" cxnId="{30803857-8C46-49C0-BAB2-95B9E4A96526}">
      <dgm:prSet/>
      <dgm:spPr/>
      <dgm:t>
        <a:bodyPr/>
        <a:lstStyle/>
        <a:p>
          <a:endParaRPr lang="en-US"/>
        </a:p>
      </dgm:t>
    </dgm:pt>
    <dgm:pt modelId="{F40A542B-E9AE-4B31-8543-0C16EC991567}">
      <dgm:prSet custT="1"/>
      <dgm:spPr/>
      <dgm:t>
        <a:bodyPr/>
        <a:lstStyle/>
        <a:p>
          <a:pPr marL="114300" indent="0">
            <a:lnSpc>
              <a:spcPct val="100000"/>
            </a:lnSpc>
            <a:buFont typeface="Arial" panose="020B0604020202020204" pitchFamily="34" charset="0"/>
            <a:buChar char="●"/>
          </a:pPr>
          <a:endParaRPr lang="en-US" sz="1300" dirty="0">
            <a:solidFill>
              <a:schemeClr val="tx1"/>
            </a:solidFill>
            <a:latin typeface="Arial" panose="020B0604020202020204" pitchFamily="34" charset="0"/>
            <a:cs typeface="Arial" panose="020B0604020202020204" pitchFamily="34" charset="0"/>
          </a:endParaRPr>
        </a:p>
      </dgm:t>
    </dgm:pt>
    <dgm:pt modelId="{9730FA37-588B-41C5-903B-40DF3CDBB9B4}" type="parTrans" cxnId="{3A2F7709-1499-4E79-857C-C54D3B1FA6A3}">
      <dgm:prSet/>
      <dgm:spPr/>
      <dgm:t>
        <a:bodyPr/>
        <a:lstStyle/>
        <a:p>
          <a:endParaRPr lang="en-US"/>
        </a:p>
      </dgm:t>
    </dgm:pt>
    <dgm:pt modelId="{17EB40B3-78E9-473D-8B78-0E22E87E70C1}" type="sibTrans" cxnId="{3A2F7709-1499-4E79-857C-C54D3B1FA6A3}">
      <dgm:prSet/>
      <dgm:spPr/>
      <dgm:t>
        <a:bodyPr/>
        <a:lstStyle/>
        <a:p>
          <a:endParaRPr lang="en-US"/>
        </a:p>
      </dgm:t>
    </dgm:pt>
    <dgm:pt modelId="{267BD8CA-064E-49B4-9B92-3184886BAD61}" type="pres">
      <dgm:prSet presAssocID="{0BB73510-F207-4768-B4D8-101E384CFEE5}" presName="linear" presStyleCnt="0">
        <dgm:presLayoutVars>
          <dgm:animLvl val="lvl"/>
          <dgm:resizeHandles val="exact"/>
        </dgm:presLayoutVars>
      </dgm:prSet>
      <dgm:spPr/>
    </dgm:pt>
    <dgm:pt modelId="{2B0FC3CA-4719-416F-BB0B-DDD969A88DFE}" type="pres">
      <dgm:prSet presAssocID="{01B7CF8C-8FE9-47FB-9C82-5D082BF0BFAD}" presName="parentText" presStyleLbl="node1" presStyleIdx="0" presStyleCnt="1" custScaleX="80872" custScaleY="100298" custLinFactNeighborX="-8929" custLinFactNeighborY="2063">
        <dgm:presLayoutVars>
          <dgm:chMax val="0"/>
          <dgm:bulletEnabled val="1"/>
        </dgm:presLayoutVars>
      </dgm:prSet>
      <dgm:spPr/>
    </dgm:pt>
    <dgm:pt modelId="{597308A2-F144-4101-A109-BB8323E6EC12}" type="pres">
      <dgm:prSet presAssocID="{01B7CF8C-8FE9-47FB-9C82-5D082BF0BFAD}" presName="childText" presStyleLbl="revTx" presStyleIdx="0" presStyleCnt="1" custScaleY="118475" custLinFactNeighborX="3691" custLinFactNeighborY="41431">
        <dgm:presLayoutVars>
          <dgm:bulletEnabled val="1"/>
        </dgm:presLayoutVars>
      </dgm:prSet>
      <dgm:spPr/>
    </dgm:pt>
  </dgm:ptLst>
  <dgm:cxnLst>
    <dgm:cxn modelId="{3A2F7709-1499-4E79-857C-C54D3B1FA6A3}" srcId="{01B7CF8C-8FE9-47FB-9C82-5D082BF0BFAD}" destId="{F40A542B-E9AE-4B31-8543-0C16EC991567}" srcOrd="0" destOrd="0" parTransId="{9730FA37-588B-41C5-903B-40DF3CDBB9B4}" sibTransId="{17EB40B3-78E9-473D-8B78-0E22E87E70C1}"/>
    <dgm:cxn modelId="{FFC4A80C-B980-4B25-AB46-A021171D450E}" type="presOf" srcId="{21094358-C558-47E9-9516-B860D214129F}" destId="{597308A2-F144-4101-A109-BB8323E6EC12}" srcOrd="0" destOrd="2" presId="urn:microsoft.com/office/officeart/2005/8/layout/vList2"/>
    <dgm:cxn modelId="{F85D4D1B-2E5F-47A7-89FD-42987C7D919C}" srcId="{01B7CF8C-8FE9-47FB-9C82-5D082BF0BFAD}" destId="{BAF477AC-8CCA-47E2-9DBA-07B43F05CC88}" srcOrd="1" destOrd="0" parTransId="{B24B630D-3681-47FF-ACB1-607271CBC123}" sibTransId="{407BC9F8-7C07-4EE7-964A-79F72DC4AED4}"/>
    <dgm:cxn modelId="{76D36E1C-731A-41E9-BA20-7C95F0ABC7FD}" type="presOf" srcId="{9AA47652-7C29-4362-80E8-98A58EB93826}" destId="{597308A2-F144-4101-A109-BB8323E6EC12}" srcOrd="0" destOrd="4" presId="urn:microsoft.com/office/officeart/2005/8/layout/vList2"/>
    <dgm:cxn modelId="{3FAA511C-979D-4B59-A9B2-42D58EB26E3D}" type="presOf" srcId="{2220E03F-262D-4C3B-8D6A-B426426EDD81}" destId="{597308A2-F144-4101-A109-BB8323E6EC12}" srcOrd="0" destOrd="5" presId="urn:microsoft.com/office/officeart/2005/8/layout/vList2"/>
    <dgm:cxn modelId="{26623642-F4DE-47C3-84EA-FFE35FF2287F}" type="presOf" srcId="{0BB73510-F207-4768-B4D8-101E384CFEE5}" destId="{267BD8CA-064E-49B4-9B92-3184886BAD61}" srcOrd="0" destOrd="0" presId="urn:microsoft.com/office/officeart/2005/8/layout/vList2"/>
    <dgm:cxn modelId="{EB93E44E-FE63-4939-8682-49549FD72B2A}" srcId="{0BB73510-F207-4768-B4D8-101E384CFEE5}" destId="{01B7CF8C-8FE9-47FB-9C82-5D082BF0BFAD}" srcOrd="0" destOrd="0" parTransId="{A97BF048-9254-45CB-A4B7-411AA87B0D64}" sibTransId="{61DFD704-F71F-4F0A-B8E8-19A850246098}"/>
    <dgm:cxn modelId="{30803857-8C46-49C0-BAB2-95B9E4A96526}" srcId="{8D7305E8-E8C5-4E67-ACC2-A8D66E238627}" destId="{270DFFB8-5D28-4C7E-BA0C-8F2E6E6B7B79}" srcOrd="2" destOrd="0" parTransId="{CB11F461-8A9B-47A5-A40A-1C70E01DDC46}" sibTransId="{C0E9888F-BD80-4B64-AF61-D2F7C822B57C}"/>
    <dgm:cxn modelId="{7FB17C80-CC75-4348-B9D4-52AC641D41A6}" type="presOf" srcId="{01B7CF8C-8FE9-47FB-9C82-5D082BF0BFAD}" destId="{2B0FC3CA-4719-416F-BB0B-DDD969A88DFE}" srcOrd="0" destOrd="0" presId="urn:microsoft.com/office/officeart/2005/8/layout/vList2"/>
    <dgm:cxn modelId="{009C218A-4431-423F-9E9F-7377F2D44BB6}" type="presOf" srcId="{8D7305E8-E8C5-4E67-ACC2-A8D66E238627}" destId="{597308A2-F144-4101-A109-BB8323E6EC12}" srcOrd="0" destOrd="3" presId="urn:microsoft.com/office/officeart/2005/8/layout/vList2"/>
    <dgm:cxn modelId="{9C496590-E0A4-42CD-BDFD-CF494BDA3CCA}" type="presOf" srcId="{F40A542B-E9AE-4B31-8543-0C16EC991567}" destId="{597308A2-F144-4101-A109-BB8323E6EC12}" srcOrd="0" destOrd="0" presId="urn:microsoft.com/office/officeart/2005/8/layout/vList2"/>
    <dgm:cxn modelId="{1BED3A97-9AFB-4549-BA4B-A744BAAF76CD}" srcId="{8D7305E8-E8C5-4E67-ACC2-A8D66E238627}" destId="{2220E03F-262D-4C3B-8D6A-B426426EDD81}" srcOrd="1" destOrd="0" parTransId="{7068020E-6EC1-4921-952F-68C867F9B6BB}" sibTransId="{89FF9AEF-1226-4CEF-A778-23A8B3CAA10E}"/>
    <dgm:cxn modelId="{9ED48FAB-0719-42CA-A4AC-82F037F353DF}" srcId="{8D7305E8-E8C5-4E67-ACC2-A8D66E238627}" destId="{9AA47652-7C29-4362-80E8-98A58EB93826}" srcOrd="0" destOrd="0" parTransId="{C6931512-8566-4CB3-85B4-0061E926D8F4}" sibTransId="{1DF3FFDE-B77C-453D-ADF9-A2FB12F6AD8C}"/>
    <dgm:cxn modelId="{31F287AC-6C50-4970-B540-426EE29CC66B}" type="presOf" srcId="{270DFFB8-5D28-4C7E-BA0C-8F2E6E6B7B79}" destId="{597308A2-F144-4101-A109-BB8323E6EC12}" srcOrd="0" destOrd="6" presId="urn:microsoft.com/office/officeart/2005/8/layout/vList2"/>
    <dgm:cxn modelId="{D2E50FBC-09B4-402F-8EF6-A6FFCAF94B11}" srcId="{01B7CF8C-8FE9-47FB-9C82-5D082BF0BFAD}" destId="{21094358-C558-47E9-9516-B860D214129F}" srcOrd="2" destOrd="0" parTransId="{3FDDD627-2ADE-4F1D-A302-145C4FE9A5AE}" sibTransId="{5788050D-E736-42D3-8835-8DBD34A3C502}"/>
    <dgm:cxn modelId="{3C7BB6C3-1499-4F3A-8332-56700ED40218}" type="presOf" srcId="{BAF477AC-8CCA-47E2-9DBA-07B43F05CC88}" destId="{597308A2-F144-4101-A109-BB8323E6EC12}" srcOrd="0" destOrd="1" presId="urn:microsoft.com/office/officeart/2005/8/layout/vList2"/>
    <dgm:cxn modelId="{0B11C4CC-E9B5-400D-9A4F-4B8AE0C44224}" srcId="{01B7CF8C-8FE9-47FB-9C82-5D082BF0BFAD}" destId="{8D7305E8-E8C5-4E67-ACC2-A8D66E238627}" srcOrd="3" destOrd="0" parTransId="{F780B7C2-3226-44EF-85CA-CDC2F5A18165}" sibTransId="{81F8290D-1C82-4F10-905A-557181FEC287}"/>
    <dgm:cxn modelId="{E6226E62-AD3F-46A3-8BAC-91E6417D0B58}" type="presParOf" srcId="{267BD8CA-064E-49B4-9B92-3184886BAD61}" destId="{2B0FC3CA-4719-416F-BB0B-DDD969A88DFE}" srcOrd="0" destOrd="0" presId="urn:microsoft.com/office/officeart/2005/8/layout/vList2"/>
    <dgm:cxn modelId="{5D3B2C72-CAEF-4B9B-B275-7AC1EFD5174B}" type="presParOf" srcId="{267BD8CA-064E-49B4-9B92-3184886BAD61}" destId="{597308A2-F144-4101-A109-BB8323E6EC12}"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80CE7-5194-43D4-91AF-AEF2A70A13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B0301A-6C93-4983-99E9-CF2F484E1D38}">
      <dgm:prSet/>
      <dgm:spPr/>
      <dgm:t>
        <a:bodyPr/>
        <a:lstStyle/>
        <a:p>
          <a:pPr algn="l"/>
          <a:r>
            <a:rPr lang="en-US" i="1" dirty="0"/>
            <a:t>Individual has ESRD</a:t>
          </a:r>
          <a:r>
            <a:rPr lang="en-US" dirty="0"/>
            <a:t>, is covered</a:t>
          </a:r>
          <a:br>
            <a:rPr lang="en-US" dirty="0"/>
          </a:br>
          <a:r>
            <a:rPr lang="en-US" dirty="0"/>
            <a:t>by COBRA and is in the first</a:t>
          </a:r>
          <a:br>
            <a:rPr lang="en-US" dirty="0"/>
          </a:br>
          <a:r>
            <a:rPr lang="en-US" dirty="0"/>
            <a:t>30 months of eligibility or entitlement to Medicare</a:t>
          </a:r>
          <a:br>
            <a:rPr lang="en-US" dirty="0"/>
          </a:br>
          <a:r>
            <a:rPr lang="en-US" dirty="0">
              <a:solidFill>
                <a:schemeClr val="accent2">
                  <a:lumMod val="75000"/>
                </a:schemeClr>
              </a:solidFill>
            </a:rPr>
            <a:t>COBRA pays Primary</a:t>
          </a:r>
          <a:r>
            <a:rPr lang="en-US" dirty="0"/>
            <a:t>,</a:t>
          </a:r>
          <a:br>
            <a:rPr lang="en-US" dirty="0"/>
          </a:br>
          <a:r>
            <a:rPr lang="en-US" b="1" dirty="0"/>
            <a:t>Medicare pays secondary</a:t>
          </a:r>
          <a:br>
            <a:rPr lang="en-US" b="1" dirty="0"/>
          </a:br>
          <a:r>
            <a:rPr lang="en-US" b="1" dirty="0"/>
            <a:t>during 30-month coordination</a:t>
          </a:r>
          <a:br>
            <a:rPr lang="en-US" b="1" dirty="0"/>
          </a:br>
          <a:r>
            <a:rPr lang="en-US" b="1" dirty="0"/>
            <a:t>period for ESRD</a:t>
          </a:r>
          <a:endParaRPr lang="en-US" dirty="0"/>
        </a:p>
      </dgm:t>
    </dgm:pt>
    <dgm:pt modelId="{E7A7D08B-5C6D-4CD2-82D2-C9AE3CF66FDF}" type="parTrans" cxnId="{7D4475D6-3099-48DA-B6A6-B7BBEBB39C6C}">
      <dgm:prSet/>
      <dgm:spPr/>
      <dgm:t>
        <a:bodyPr/>
        <a:lstStyle/>
        <a:p>
          <a:endParaRPr lang="en-US"/>
        </a:p>
      </dgm:t>
    </dgm:pt>
    <dgm:pt modelId="{87D53014-5566-4631-A1F9-921ED6BBC4FF}" type="sibTrans" cxnId="{7D4475D6-3099-48DA-B6A6-B7BBEBB39C6C}">
      <dgm:prSet/>
      <dgm:spPr/>
      <dgm:t>
        <a:bodyPr/>
        <a:lstStyle/>
        <a:p>
          <a:endParaRPr lang="en-US"/>
        </a:p>
      </dgm:t>
    </dgm:pt>
    <dgm:pt modelId="{C0661FFD-67EA-4041-8ACF-D5F219E61837}">
      <dgm:prSet/>
      <dgm:spPr/>
      <dgm:t>
        <a:bodyPr/>
        <a:lstStyle/>
        <a:p>
          <a:pPr algn="l"/>
          <a:r>
            <a:rPr lang="en-US" i="1" dirty="0"/>
            <a:t>Individual is age 65 years or older</a:t>
          </a:r>
          <a:r>
            <a:rPr lang="en-US" dirty="0"/>
            <a:t> and covered by Medicare</a:t>
          </a:r>
          <a:br>
            <a:rPr lang="en-US" dirty="0"/>
          </a:br>
          <a:r>
            <a:rPr lang="en-US" dirty="0"/>
            <a:t>&amp; COBRA:</a:t>
          </a:r>
        </a:p>
        <a:p>
          <a:pPr algn="l"/>
          <a:br>
            <a:rPr lang="en-US" dirty="0"/>
          </a:br>
          <a:r>
            <a:rPr lang="en-US" b="1" dirty="0"/>
            <a:t>Medicare pays Primary</a:t>
          </a:r>
          <a:r>
            <a:rPr lang="en-US" dirty="0"/>
            <a:t>,</a:t>
          </a:r>
          <a:br>
            <a:rPr lang="en-US" dirty="0"/>
          </a:br>
          <a:r>
            <a:rPr lang="en-US" dirty="0">
              <a:solidFill>
                <a:schemeClr val="accent2">
                  <a:lumMod val="75000"/>
                </a:schemeClr>
              </a:solidFill>
            </a:rPr>
            <a:t>COBRA pays secondary</a:t>
          </a:r>
        </a:p>
      </dgm:t>
    </dgm:pt>
    <dgm:pt modelId="{0F9C1E57-FC40-4028-97ED-813FBB43C647}" type="parTrans" cxnId="{64D20B09-D266-4557-884E-CBA4AE6BB1AE}">
      <dgm:prSet/>
      <dgm:spPr/>
      <dgm:t>
        <a:bodyPr/>
        <a:lstStyle/>
        <a:p>
          <a:endParaRPr lang="en-US"/>
        </a:p>
      </dgm:t>
    </dgm:pt>
    <dgm:pt modelId="{9EE94CD3-48C2-4E32-85AC-E72FA914719B}" type="sibTrans" cxnId="{64D20B09-D266-4557-884E-CBA4AE6BB1AE}">
      <dgm:prSet/>
      <dgm:spPr/>
      <dgm:t>
        <a:bodyPr/>
        <a:lstStyle/>
        <a:p>
          <a:endParaRPr lang="en-US"/>
        </a:p>
      </dgm:t>
    </dgm:pt>
    <dgm:pt modelId="{907BC3E6-822C-45DE-93F8-2207C6A8816E}">
      <dgm:prSet custT="1"/>
      <dgm:spPr/>
      <dgm:t>
        <a:bodyPr/>
        <a:lstStyle/>
        <a:p>
          <a:pPr algn="l"/>
          <a:r>
            <a:rPr lang="en-US" sz="1600" dirty="0"/>
            <a:t>Individual is disabled and</a:t>
          </a:r>
          <a:br>
            <a:rPr lang="en-US" sz="1600" dirty="0"/>
          </a:br>
          <a:r>
            <a:rPr lang="en-US" sz="1600" dirty="0"/>
            <a:t>covered by Medicare &amp; COBRA:</a:t>
          </a:r>
        </a:p>
        <a:p>
          <a:pPr algn="l"/>
          <a:endParaRPr lang="en-US" sz="1600" dirty="0"/>
        </a:p>
        <a:p>
          <a:pPr algn="l"/>
          <a:endParaRPr lang="en-US" sz="800" dirty="0"/>
        </a:p>
        <a:p>
          <a:pPr algn="l"/>
          <a:r>
            <a:rPr lang="en-US" sz="1600" b="1" dirty="0"/>
            <a:t>Medicare pays Primary</a:t>
          </a:r>
          <a:r>
            <a:rPr lang="en-US" sz="1600" dirty="0"/>
            <a:t>,</a:t>
          </a:r>
          <a:br>
            <a:rPr lang="en-US" sz="1600" dirty="0"/>
          </a:br>
          <a:r>
            <a:rPr lang="en-US" sz="1600" dirty="0">
              <a:solidFill>
                <a:schemeClr val="accent2">
                  <a:lumMod val="75000"/>
                </a:schemeClr>
              </a:solidFill>
            </a:rPr>
            <a:t>COBRA pays secondary</a:t>
          </a:r>
        </a:p>
      </dgm:t>
    </dgm:pt>
    <dgm:pt modelId="{BC7C51EA-70CB-4BCB-BC73-2DAEAA78E373}" type="parTrans" cxnId="{1A9B2068-49E5-48ED-85EB-F7E6A8F1511C}">
      <dgm:prSet/>
      <dgm:spPr/>
      <dgm:t>
        <a:bodyPr/>
        <a:lstStyle/>
        <a:p>
          <a:endParaRPr lang="en-US"/>
        </a:p>
      </dgm:t>
    </dgm:pt>
    <dgm:pt modelId="{47807CA7-EF2D-4DA3-A05B-FE92DBAB29B9}" type="sibTrans" cxnId="{1A9B2068-49E5-48ED-85EB-F7E6A8F1511C}">
      <dgm:prSet/>
      <dgm:spPr/>
      <dgm:t>
        <a:bodyPr/>
        <a:lstStyle/>
        <a:p>
          <a:endParaRPr lang="en-US"/>
        </a:p>
      </dgm:t>
    </dgm:pt>
    <dgm:pt modelId="{6CCAF9E7-A6FA-410C-809F-7156400F0E1D}" type="pres">
      <dgm:prSet presAssocID="{07780CE7-5194-43D4-91AF-AEF2A70A13F2}" presName="hierChild1" presStyleCnt="0">
        <dgm:presLayoutVars>
          <dgm:chPref val="1"/>
          <dgm:dir/>
          <dgm:animOne val="branch"/>
          <dgm:animLvl val="lvl"/>
          <dgm:resizeHandles/>
        </dgm:presLayoutVars>
      </dgm:prSet>
      <dgm:spPr/>
    </dgm:pt>
    <dgm:pt modelId="{F709F780-83A1-4343-ADB1-133A743A3166}" type="pres">
      <dgm:prSet presAssocID="{10B0301A-6C93-4983-99E9-CF2F484E1D38}" presName="hierRoot1" presStyleCnt="0"/>
      <dgm:spPr/>
    </dgm:pt>
    <dgm:pt modelId="{D7EE9AEF-C149-44EF-A16E-F71E43A1081B}" type="pres">
      <dgm:prSet presAssocID="{10B0301A-6C93-4983-99E9-CF2F484E1D38}" presName="composite" presStyleCnt="0"/>
      <dgm:spPr/>
    </dgm:pt>
    <dgm:pt modelId="{4DC8B886-1FE8-464C-855A-CBFA86C19CB4}" type="pres">
      <dgm:prSet presAssocID="{10B0301A-6C93-4983-99E9-CF2F484E1D38}" presName="background" presStyleLbl="node0" presStyleIdx="0" presStyleCnt="3"/>
      <dgm:spPr/>
    </dgm:pt>
    <dgm:pt modelId="{7C517E0E-62EF-42B0-BBB9-7F1C68C3735C}" type="pres">
      <dgm:prSet presAssocID="{10B0301A-6C93-4983-99E9-CF2F484E1D38}" presName="text" presStyleLbl="fgAcc0" presStyleIdx="0" presStyleCnt="3">
        <dgm:presLayoutVars>
          <dgm:chPref val="3"/>
        </dgm:presLayoutVars>
      </dgm:prSet>
      <dgm:spPr/>
    </dgm:pt>
    <dgm:pt modelId="{91E71E9A-BEE8-4281-8E55-CC885382C9FA}" type="pres">
      <dgm:prSet presAssocID="{10B0301A-6C93-4983-99E9-CF2F484E1D38}" presName="hierChild2" presStyleCnt="0"/>
      <dgm:spPr/>
    </dgm:pt>
    <dgm:pt modelId="{12E1843A-59ED-4C00-BF62-2BB5770D1429}" type="pres">
      <dgm:prSet presAssocID="{C0661FFD-67EA-4041-8ACF-D5F219E61837}" presName="hierRoot1" presStyleCnt="0"/>
      <dgm:spPr/>
    </dgm:pt>
    <dgm:pt modelId="{F7554CC1-5FF3-4121-876E-E3FDF9EDA0AD}" type="pres">
      <dgm:prSet presAssocID="{C0661FFD-67EA-4041-8ACF-D5F219E61837}" presName="composite" presStyleCnt="0"/>
      <dgm:spPr/>
    </dgm:pt>
    <dgm:pt modelId="{B1D01C4C-5847-4A04-8E9D-DFAAC3DE28F1}" type="pres">
      <dgm:prSet presAssocID="{C0661FFD-67EA-4041-8ACF-D5F219E61837}" presName="background" presStyleLbl="node0" presStyleIdx="1" presStyleCnt="3"/>
      <dgm:spPr/>
    </dgm:pt>
    <dgm:pt modelId="{37E93E4F-17AB-4C94-B41F-B468F64B7DED}" type="pres">
      <dgm:prSet presAssocID="{C0661FFD-67EA-4041-8ACF-D5F219E61837}" presName="text" presStyleLbl="fgAcc0" presStyleIdx="1" presStyleCnt="3">
        <dgm:presLayoutVars>
          <dgm:chPref val="3"/>
        </dgm:presLayoutVars>
      </dgm:prSet>
      <dgm:spPr/>
    </dgm:pt>
    <dgm:pt modelId="{ACCD42BA-B9EA-4B2E-A9B8-4101C71E9FB0}" type="pres">
      <dgm:prSet presAssocID="{C0661FFD-67EA-4041-8ACF-D5F219E61837}" presName="hierChild2" presStyleCnt="0"/>
      <dgm:spPr/>
    </dgm:pt>
    <dgm:pt modelId="{E2259B9D-C48D-4752-B05C-F9390C2B3FA6}" type="pres">
      <dgm:prSet presAssocID="{907BC3E6-822C-45DE-93F8-2207C6A8816E}" presName="hierRoot1" presStyleCnt="0"/>
      <dgm:spPr/>
    </dgm:pt>
    <dgm:pt modelId="{61ABB6E8-AABD-4C8E-B0F1-FE0C3956B9D4}" type="pres">
      <dgm:prSet presAssocID="{907BC3E6-822C-45DE-93F8-2207C6A8816E}" presName="composite" presStyleCnt="0"/>
      <dgm:spPr/>
    </dgm:pt>
    <dgm:pt modelId="{E1139E5B-9440-4934-9EBF-06842254C9E0}" type="pres">
      <dgm:prSet presAssocID="{907BC3E6-822C-45DE-93F8-2207C6A8816E}" presName="background" presStyleLbl="node0" presStyleIdx="2" presStyleCnt="3"/>
      <dgm:spPr/>
    </dgm:pt>
    <dgm:pt modelId="{C47EEBB7-9DED-4866-BE64-48B88C1EE168}" type="pres">
      <dgm:prSet presAssocID="{907BC3E6-822C-45DE-93F8-2207C6A8816E}" presName="text" presStyleLbl="fgAcc0" presStyleIdx="2" presStyleCnt="3">
        <dgm:presLayoutVars>
          <dgm:chPref val="3"/>
        </dgm:presLayoutVars>
      </dgm:prSet>
      <dgm:spPr/>
    </dgm:pt>
    <dgm:pt modelId="{06121D34-2624-4020-971B-B81C5B14BC71}" type="pres">
      <dgm:prSet presAssocID="{907BC3E6-822C-45DE-93F8-2207C6A8816E}" presName="hierChild2" presStyleCnt="0"/>
      <dgm:spPr/>
    </dgm:pt>
  </dgm:ptLst>
  <dgm:cxnLst>
    <dgm:cxn modelId="{64D20B09-D266-4557-884E-CBA4AE6BB1AE}" srcId="{07780CE7-5194-43D4-91AF-AEF2A70A13F2}" destId="{C0661FFD-67EA-4041-8ACF-D5F219E61837}" srcOrd="1" destOrd="0" parTransId="{0F9C1E57-FC40-4028-97ED-813FBB43C647}" sibTransId="{9EE94CD3-48C2-4E32-85AC-E72FA914719B}"/>
    <dgm:cxn modelId="{DE742209-F5AF-4879-A0BD-ED6989DA27B0}" type="presOf" srcId="{07780CE7-5194-43D4-91AF-AEF2A70A13F2}" destId="{6CCAF9E7-A6FA-410C-809F-7156400F0E1D}" srcOrd="0" destOrd="0" presId="urn:microsoft.com/office/officeart/2005/8/layout/hierarchy1"/>
    <dgm:cxn modelId="{24A5A009-2D21-4AD7-8C46-BE7E3A2C2D1F}" type="presOf" srcId="{907BC3E6-822C-45DE-93F8-2207C6A8816E}" destId="{C47EEBB7-9DED-4866-BE64-48B88C1EE168}" srcOrd="0" destOrd="0" presId="urn:microsoft.com/office/officeart/2005/8/layout/hierarchy1"/>
    <dgm:cxn modelId="{935AB112-FF19-4F19-8938-2761A15A035A}" type="presOf" srcId="{C0661FFD-67EA-4041-8ACF-D5F219E61837}" destId="{37E93E4F-17AB-4C94-B41F-B468F64B7DED}" srcOrd="0" destOrd="0" presId="urn:microsoft.com/office/officeart/2005/8/layout/hierarchy1"/>
    <dgm:cxn modelId="{1A9B2068-49E5-48ED-85EB-F7E6A8F1511C}" srcId="{07780CE7-5194-43D4-91AF-AEF2A70A13F2}" destId="{907BC3E6-822C-45DE-93F8-2207C6A8816E}" srcOrd="2" destOrd="0" parTransId="{BC7C51EA-70CB-4BCB-BC73-2DAEAA78E373}" sibTransId="{47807CA7-EF2D-4DA3-A05B-FE92DBAB29B9}"/>
    <dgm:cxn modelId="{DC6B4D81-50F9-4A30-8772-8199DFB7AB04}" type="presOf" srcId="{10B0301A-6C93-4983-99E9-CF2F484E1D38}" destId="{7C517E0E-62EF-42B0-BBB9-7F1C68C3735C}" srcOrd="0" destOrd="0" presId="urn:microsoft.com/office/officeart/2005/8/layout/hierarchy1"/>
    <dgm:cxn modelId="{7D4475D6-3099-48DA-B6A6-B7BBEBB39C6C}" srcId="{07780CE7-5194-43D4-91AF-AEF2A70A13F2}" destId="{10B0301A-6C93-4983-99E9-CF2F484E1D38}" srcOrd="0" destOrd="0" parTransId="{E7A7D08B-5C6D-4CD2-82D2-C9AE3CF66FDF}" sibTransId="{87D53014-5566-4631-A1F9-921ED6BBC4FF}"/>
    <dgm:cxn modelId="{8A79F372-5567-4F65-893B-54EDD742812B}" type="presParOf" srcId="{6CCAF9E7-A6FA-410C-809F-7156400F0E1D}" destId="{F709F780-83A1-4343-ADB1-133A743A3166}" srcOrd="0" destOrd="0" presId="urn:microsoft.com/office/officeart/2005/8/layout/hierarchy1"/>
    <dgm:cxn modelId="{E037A194-CF70-449C-A164-EEF627913206}" type="presParOf" srcId="{F709F780-83A1-4343-ADB1-133A743A3166}" destId="{D7EE9AEF-C149-44EF-A16E-F71E43A1081B}" srcOrd="0" destOrd="0" presId="urn:microsoft.com/office/officeart/2005/8/layout/hierarchy1"/>
    <dgm:cxn modelId="{D4FAFF11-A574-4D0F-B1BC-A49AEE937CC4}" type="presParOf" srcId="{D7EE9AEF-C149-44EF-A16E-F71E43A1081B}" destId="{4DC8B886-1FE8-464C-855A-CBFA86C19CB4}" srcOrd="0" destOrd="0" presId="urn:microsoft.com/office/officeart/2005/8/layout/hierarchy1"/>
    <dgm:cxn modelId="{607F8B53-5826-4ABE-B01A-A7B90ECDD077}" type="presParOf" srcId="{D7EE9AEF-C149-44EF-A16E-F71E43A1081B}" destId="{7C517E0E-62EF-42B0-BBB9-7F1C68C3735C}" srcOrd="1" destOrd="0" presId="urn:microsoft.com/office/officeart/2005/8/layout/hierarchy1"/>
    <dgm:cxn modelId="{D8260076-7564-401E-B594-F2EDD9813223}" type="presParOf" srcId="{F709F780-83A1-4343-ADB1-133A743A3166}" destId="{91E71E9A-BEE8-4281-8E55-CC885382C9FA}" srcOrd="1" destOrd="0" presId="urn:microsoft.com/office/officeart/2005/8/layout/hierarchy1"/>
    <dgm:cxn modelId="{CCD6FA46-2C9F-4D1B-8371-7C6A11C05B02}" type="presParOf" srcId="{6CCAF9E7-A6FA-410C-809F-7156400F0E1D}" destId="{12E1843A-59ED-4C00-BF62-2BB5770D1429}" srcOrd="1" destOrd="0" presId="urn:microsoft.com/office/officeart/2005/8/layout/hierarchy1"/>
    <dgm:cxn modelId="{49A3901E-1193-4925-AD47-900A0E92D511}" type="presParOf" srcId="{12E1843A-59ED-4C00-BF62-2BB5770D1429}" destId="{F7554CC1-5FF3-4121-876E-E3FDF9EDA0AD}" srcOrd="0" destOrd="0" presId="urn:microsoft.com/office/officeart/2005/8/layout/hierarchy1"/>
    <dgm:cxn modelId="{4D260091-1492-447A-A88D-1873AB4CBF71}" type="presParOf" srcId="{F7554CC1-5FF3-4121-876E-E3FDF9EDA0AD}" destId="{B1D01C4C-5847-4A04-8E9D-DFAAC3DE28F1}" srcOrd="0" destOrd="0" presId="urn:microsoft.com/office/officeart/2005/8/layout/hierarchy1"/>
    <dgm:cxn modelId="{BFBE4B27-F8EE-4422-B045-61B65C6AD573}" type="presParOf" srcId="{F7554CC1-5FF3-4121-876E-E3FDF9EDA0AD}" destId="{37E93E4F-17AB-4C94-B41F-B468F64B7DED}" srcOrd="1" destOrd="0" presId="urn:microsoft.com/office/officeart/2005/8/layout/hierarchy1"/>
    <dgm:cxn modelId="{6E9E119D-B7F6-4C3C-8C0D-5483791A8E34}" type="presParOf" srcId="{12E1843A-59ED-4C00-BF62-2BB5770D1429}" destId="{ACCD42BA-B9EA-4B2E-A9B8-4101C71E9FB0}" srcOrd="1" destOrd="0" presId="urn:microsoft.com/office/officeart/2005/8/layout/hierarchy1"/>
    <dgm:cxn modelId="{8BED67D0-4372-49E6-8FB0-9402198403FF}" type="presParOf" srcId="{6CCAF9E7-A6FA-410C-809F-7156400F0E1D}" destId="{E2259B9D-C48D-4752-B05C-F9390C2B3FA6}" srcOrd="2" destOrd="0" presId="urn:microsoft.com/office/officeart/2005/8/layout/hierarchy1"/>
    <dgm:cxn modelId="{DC98D139-4A1F-4CED-9CB7-41FCE30C5FEE}" type="presParOf" srcId="{E2259B9D-C48D-4752-B05C-F9390C2B3FA6}" destId="{61ABB6E8-AABD-4C8E-B0F1-FE0C3956B9D4}" srcOrd="0" destOrd="0" presId="urn:microsoft.com/office/officeart/2005/8/layout/hierarchy1"/>
    <dgm:cxn modelId="{81FD28FD-9DA8-4DC4-9139-2D864468EE99}" type="presParOf" srcId="{61ABB6E8-AABD-4C8E-B0F1-FE0C3956B9D4}" destId="{E1139E5B-9440-4934-9EBF-06842254C9E0}" srcOrd="0" destOrd="0" presId="urn:microsoft.com/office/officeart/2005/8/layout/hierarchy1"/>
    <dgm:cxn modelId="{D8337BFC-0D4C-493C-B8B3-BF11CA1C7258}" type="presParOf" srcId="{61ABB6E8-AABD-4C8E-B0F1-FE0C3956B9D4}" destId="{C47EEBB7-9DED-4866-BE64-48B88C1EE168}" srcOrd="1" destOrd="0" presId="urn:microsoft.com/office/officeart/2005/8/layout/hierarchy1"/>
    <dgm:cxn modelId="{7E170958-B80C-4C48-AC69-4C62DA8B9ABE}" type="presParOf" srcId="{E2259B9D-C48D-4752-B05C-F9390C2B3FA6}" destId="{06121D34-2624-4020-971B-B81C5B14BC7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80CE7-5194-43D4-91AF-AEF2A70A13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B0301A-6C93-4983-99E9-CF2F484E1D38}">
      <dgm:prSet custT="1"/>
      <dgm:spPr/>
      <dgm:t>
        <a:bodyPr anchor="t"/>
        <a:lstStyle/>
        <a:p>
          <a:pPr algn="ctr"/>
          <a:r>
            <a:rPr lang="en-US" sz="2100" b="1" dirty="0">
              <a:solidFill>
                <a:srgbClr val="156082"/>
              </a:solidFill>
              <a:latin typeface="Arial" panose="020B0604020202020204" pitchFamily="34" charset="0"/>
              <a:cs typeface="Arial" panose="020B0604020202020204" pitchFamily="34" charset="0"/>
            </a:rPr>
            <a:t>Retiree Health Plans</a:t>
          </a:r>
        </a:p>
        <a:p>
          <a:pPr algn="ctr"/>
          <a:r>
            <a:rPr lang="en-US" sz="1800" i="1" dirty="0">
              <a:latin typeface="Arial" panose="020B0604020202020204" pitchFamily="34" charset="0"/>
              <a:cs typeface="Arial" panose="020B0604020202020204" pitchFamily="34" charset="0"/>
            </a:rPr>
            <a:t>Individual is age 65 or older and has an employer retirement plan:</a:t>
          </a:r>
        </a:p>
        <a:p>
          <a:pPr algn="ctr"/>
          <a:br>
            <a:rPr lang="en-US" sz="1800" dirty="0">
              <a:latin typeface="Arial" panose="020B0604020202020204" pitchFamily="34" charset="0"/>
              <a:cs typeface="Arial" panose="020B0604020202020204" pitchFamily="34" charset="0"/>
            </a:rPr>
          </a:br>
          <a:r>
            <a:rPr lang="en-US" sz="1800" b="0" dirty="0">
              <a:solidFill>
                <a:srgbClr val="156082"/>
              </a:solidFill>
              <a:latin typeface="Arial" panose="020B0604020202020204" pitchFamily="34" charset="0"/>
              <a:cs typeface="Arial" panose="020B0604020202020204" pitchFamily="34" charset="0"/>
            </a:rPr>
            <a:t>Medicare pays </a:t>
          </a:r>
          <a:r>
            <a:rPr lang="en-US" sz="1800" b="1" u="sng" dirty="0">
              <a:solidFill>
                <a:srgbClr val="156082"/>
              </a:solidFill>
              <a:latin typeface="Arial" panose="020B0604020202020204" pitchFamily="34" charset="0"/>
              <a:cs typeface="Arial" panose="020B0604020202020204" pitchFamily="34" charset="0"/>
            </a:rPr>
            <a:t>Primary</a:t>
          </a:r>
        </a:p>
        <a:p>
          <a:pPr algn="ctr"/>
          <a:r>
            <a:rPr lang="en-US" sz="1800" b="0" dirty="0">
              <a:solidFill>
                <a:srgbClr val="156082"/>
              </a:solidFill>
              <a:latin typeface="Arial" panose="020B0604020202020204" pitchFamily="34" charset="0"/>
              <a:cs typeface="Arial" panose="020B0604020202020204" pitchFamily="34" charset="0"/>
            </a:rPr>
            <a:t> Retiree coverage pays </a:t>
          </a:r>
          <a:r>
            <a:rPr lang="en-US" sz="1800" b="1" u="sng" dirty="0">
              <a:solidFill>
                <a:srgbClr val="156082"/>
              </a:solidFill>
              <a:latin typeface="Arial" panose="020B0604020202020204" pitchFamily="34" charset="0"/>
              <a:cs typeface="Arial" panose="020B0604020202020204" pitchFamily="34" charset="0"/>
            </a:rPr>
            <a:t>secondary</a:t>
          </a:r>
          <a:endParaRPr lang="en-US" sz="1800" b="1" u="sng" dirty="0">
            <a:solidFill>
              <a:srgbClr val="156082"/>
            </a:solidFill>
          </a:endParaRPr>
        </a:p>
      </dgm:t>
    </dgm:pt>
    <dgm:pt modelId="{E7A7D08B-5C6D-4CD2-82D2-C9AE3CF66FDF}" type="parTrans" cxnId="{7D4475D6-3099-48DA-B6A6-B7BBEBB39C6C}">
      <dgm:prSet/>
      <dgm:spPr/>
      <dgm:t>
        <a:bodyPr/>
        <a:lstStyle/>
        <a:p>
          <a:endParaRPr lang="en-US"/>
        </a:p>
      </dgm:t>
    </dgm:pt>
    <dgm:pt modelId="{87D53014-5566-4631-A1F9-921ED6BBC4FF}" type="sibTrans" cxnId="{7D4475D6-3099-48DA-B6A6-B7BBEBB39C6C}">
      <dgm:prSet/>
      <dgm:spPr/>
      <dgm:t>
        <a:bodyPr/>
        <a:lstStyle/>
        <a:p>
          <a:endParaRPr lang="en-US"/>
        </a:p>
      </dgm:t>
    </dgm:pt>
    <dgm:pt modelId="{C0661FFD-67EA-4041-8ACF-D5F219E61837}">
      <dgm:prSet custT="1"/>
      <dgm:spPr/>
      <dgm:t>
        <a:bodyPr anchor="t"/>
        <a:lstStyle/>
        <a:p>
          <a:pPr algn="ctr"/>
          <a:r>
            <a:rPr lang="en-US" sz="2100" b="1" dirty="0">
              <a:solidFill>
                <a:srgbClr val="156082"/>
              </a:solidFill>
              <a:latin typeface="Arial" panose="020B0604020202020204" pitchFamily="34" charset="0"/>
              <a:cs typeface="Arial" panose="020B0604020202020204" pitchFamily="34" charset="0"/>
            </a:rPr>
            <a:t>No-fault Insurance and Liability Insurance</a:t>
          </a:r>
        </a:p>
        <a:p>
          <a:pPr algn="ctr"/>
          <a:r>
            <a:rPr lang="en-US" sz="1800" i="1" dirty="0">
              <a:latin typeface="Arial" panose="020B0604020202020204" pitchFamily="34" charset="0"/>
              <a:cs typeface="Arial" panose="020B0604020202020204" pitchFamily="34" charset="0"/>
            </a:rPr>
            <a:t>Individual is entitled to Medicare and was in an accident or other situation where no-fault or liability insurance is involved.</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lgn="ctr"/>
          <a:r>
            <a:rPr lang="en-US" sz="1800" b="0" dirty="0">
              <a:solidFill>
                <a:srgbClr val="156082"/>
              </a:solidFill>
              <a:latin typeface="Arial" panose="020B0604020202020204" pitchFamily="34" charset="0"/>
              <a:cs typeface="Arial" panose="020B0604020202020204" pitchFamily="34" charset="0"/>
            </a:rPr>
            <a:t>No-fault or Liability Insurance pays </a:t>
          </a:r>
          <a:r>
            <a:rPr lang="en-US" sz="1800" b="1" u="sng" dirty="0">
              <a:solidFill>
                <a:srgbClr val="156082"/>
              </a:solidFill>
              <a:latin typeface="Arial" panose="020B0604020202020204" pitchFamily="34" charset="0"/>
              <a:cs typeface="Arial" panose="020B0604020202020204" pitchFamily="34" charset="0"/>
            </a:rPr>
            <a:t>Primary</a:t>
          </a:r>
          <a:r>
            <a:rPr lang="en-US" sz="1800" b="0" dirty="0">
              <a:solidFill>
                <a:srgbClr val="156082"/>
              </a:solidFill>
              <a:latin typeface="Arial" panose="020B0604020202020204" pitchFamily="34" charset="0"/>
              <a:cs typeface="Arial" panose="020B0604020202020204" pitchFamily="34" charset="0"/>
            </a:rPr>
            <a:t> for accident or other situation related health care services claimed or released</a:t>
          </a:r>
        </a:p>
        <a:p>
          <a:pPr algn="ctr"/>
          <a:r>
            <a:rPr lang="en-US" sz="1800" b="0" dirty="0">
              <a:solidFill>
                <a:srgbClr val="156082"/>
              </a:solidFill>
              <a:latin typeface="Arial" panose="020B0604020202020204" pitchFamily="34" charset="0"/>
              <a:cs typeface="Arial" panose="020B0604020202020204" pitchFamily="34" charset="0"/>
            </a:rPr>
            <a:t>Medicare pays </a:t>
          </a:r>
          <a:r>
            <a:rPr lang="en-US" sz="1800" b="1" u="sng" dirty="0">
              <a:solidFill>
                <a:srgbClr val="156082"/>
              </a:solidFill>
              <a:latin typeface="Arial" panose="020B0604020202020204" pitchFamily="34" charset="0"/>
              <a:cs typeface="Arial" panose="020B0604020202020204" pitchFamily="34" charset="0"/>
            </a:rPr>
            <a:t>secondary</a:t>
          </a:r>
          <a:endParaRPr lang="en-US" sz="1800" b="1" u="sng" dirty="0">
            <a:solidFill>
              <a:srgbClr val="156082"/>
            </a:solidFill>
          </a:endParaRPr>
        </a:p>
      </dgm:t>
    </dgm:pt>
    <dgm:pt modelId="{0F9C1E57-FC40-4028-97ED-813FBB43C647}" type="parTrans" cxnId="{64D20B09-D266-4557-884E-CBA4AE6BB1AE}">
      <dgm:prSet/>
      <dgm:spPr/>
      <dgm:t>
        <a:bodyPr/>
        <a:lstStyle/>
        <a:p>
          <a:endParaRPr lang="en-US"/>
        </a:p>
      </dgm:t>
    </dgm:pt>
    <dgm:pt modelId="{9EE94CD3-48C2-4E32-85AC-E72FA914719B}" type="sibTrans" cxnId="{64D20B09-D266-4557-884E-CBA4AE6BB1AE}">
      <dgm:prSet/>
      <dgm:spPr/>
      <dgm:t>
        <a:bodyPr/>
        <a:lstStyle/>
        <a:p>
          <a:endParaRPr lang="en-US"/>
        </a:p>
      </dgm:t>
    </dgm:pt>
    <dgm:pt modelId="{907BC3E6-822C-45DE-93F8-2207C6A8816E}">
      <dgm:prSet custT="1"/>
      <dgm:spPr/>
      <dgm:t>
        <a:bodyPr anchor="t"/>
        <a:lstStyle/>
        <a:p>
          <a:pPr algn="ctr"/>
          <a:r>
            <a:rPr lang="en-US" sz="2100" b="1" dirty="0">
              <a:solidFill>
                <a:srgbClr val="156082"/>
              </a:solidFill>
              <a:latin typeface="Arial" panose="020B0604020202020204" pitchFamily="34" charset="0"/>
              <a:cs typeface="Arial" panose="020B0604020202020204" pitchFamily="34" charset="0"/>
            </a:rPr>
            <a:t>Workers’ Compensation Insurance</a:t>
          </a:r>
        </a:p>
        <a:p>
          <a:pPr algn="ctr"/>
          <a:r>
            <a:rPr lang="en-US" sz="1800" i="1" dirty="0">
              <a:latin typeface="Arial" panose="020B0604020202020204" pitchFamily="34" charset="0"/>
              <a:cs typeface="Arial" panose="020B0604020202020204" pitchFamily="34" charset="0"/>
            </a:rPr>
            <a:t>Individual is entitled to Medicare and is covered under Workers’ Compensation because of a job-related illness or injury:</a:t>
          </a:r>
        </a:p>
        <a:p>
          <a:pPr algn="ctr"/>
          <a:br>
            <a:rPr lang="en-US" sz="1800" i="1" dirty="0">
              <a:latin typeface="Arial" panose="020B0604020202020204" pitchFamily="34" charset="0"/>
              <a:cs typeface="Arial" panose="020B0604020202020204" pitchFamily="34" charset="0"/>
            </a:rPr>
          </a:br>
          <a:r>
            <a:rPr lang="en-US" sz="1800" b="0" dirty="0">
              <a:solidFill>
                <a:srgbClr val="156082"/>
              </a:solidFill>
              <a:latin typeface="Arial" panose="020B0604020202020204" pitchFamily="34" charset="0"/>
              <a:cs typeface="Arial" panose="020B0604020202020204" pitchFamily="34" charset="0"/>
            </a:rPr>
            <a:t>Workers’ Compensation pays </a:t>
          </a:r>
          <a:r>
            <a:rPr lang="en-US" sz="1800" b="1" u="sng" dirty="0">
              <a:solidFill>
                <a:srgbClr val="156082"/>
              </a:solidFill>
              <a:latin typeface="Arial" panose="020B0604020202020204" pitchFamily="34" charset="0"/>
              <a:cs typeface="Arial" panose="020B0604020202020204" pitchFamily="34" charset="0"/>
            </a:rPr>
            <a:t>Primary</a:t>
          </a:r>
          <a:r>
            <a:rPr lang="en-US" sz="1800" b="0" dirty="0">
              <a:solidFill>
                <a:srgbClr val="156082"/>
              </a:solidFill>
              <a:latin typeface="Arial" panose="020B0604020202020204" pitchFamily="34" charset="0"/>
              <a:cs typeface="Arial" panose="020B0604020202020204" pitchFamily="34" charset="0"/>
            </a:rPr>
            <a:t> for health care items or services related to job-related illness or injury claims. </a:t>
          </a:r>
          <a:endParaRPr lang="en-US" sz="1800" b="0" dirty="0">
            <a:solidFill>
              <a:srgbClr val="156082"/>
            </a:solidFill>
          </a:endParaRPr>
        </a:p>
      </dgm:t>
    </dgm:pt>
    <dgm:pt modelId="{BC7C51EA-70CB-4BCB-BC73-2DAEAA78E373}" type="parTrans" cxnId="{1A9B2068-49E5-48ED-85EB-F7E6A8F1511C}">
      <dgm:prSet/>
      <dgm:spPr/>
      <dgm:t>
        <a:bodyPr/>
        <a:lstStyle/>
        <a:p>
          <a:endParaRPr lang="en-US"/>
        </a:p>
      </dgm:t>
    </dgm:pt>
    <dgm:pt modelId="{47807CA7-EF2D-4DA3-A05B-FE92DBAB29B9}" type="sibTrans" cxnId="{1A9B2068-49E5-48ED-85EB-F7E6A8F1511C}">
      <dgm:prSet/>
      <dgm:spPr/>
      <dgm:t>
        <a:bodyPr/>
        <a:lstStyle/>
        <a:p>
          <a:endParaRPr lang="en-US"/>
        </a:p>
      </dgm:t>
    </dgm:pt>
    <dgm:pt modelId="{6CCAF9E7-A6FA-410C-809F-7156400F0E1D}" type="pres">
      <dgm:prSet presAssocID="{07780CE7-5194-43D4-91AF-AEF2A70A13F2}" presName="hierChild1" presStyleCnt="0">
        <dgm:presLayoutVars>
          <dgm:chPref val="1"/>
          <dgm:dir/>
          <dgm:animOne val="branch"/>
          <dgm:animLvl val="lvl"/>
          <dgm:resizeHandles/>
        </dgm:presLayoutVars>
      </dgm:prSet>
      <dgm:spPr/>
    </dgm:pt>
    <dgm:pt modelId="{F709F780-83A1-4343-ADB1-133A743A3166}" type="pres">
      <dgm:prSet presAssocID="{10B0301A-6C93-4983-99E9-CF2F484E1D38}" presName="hierRoot1" presStyleCnt="0"/>
      <dgm:spPr/>
    </dgm:pt>
    <dgm:pt modelId="{D7EE9AEF-C149-44EF-A16E-F71E43A1081B}" type="pres">
      <dgm:prSet presAssocID="{10B0301A-6C93-4983-99E9-CF2F484E1D38}" presName="composite" presStyleCnt="0"/>
      <dgm:spPr/>
    </dgm:pt>
    <dgm:pt modelId="{4DC8B886-1FE8-464C-855A-CBFA86C19CB4}" type="pres">
      <dgm:prSet presAssocID="{10B0301A-6C93-4983-99E9-CF2F484E1D38}" presName="background" presStyleLbl="node0" presStyleIdx="0" presStyleCnt="3"/>
      <dgm:spPr/>
    </dgm:pt>
    <dgm:pt modelId="{7C517E0E-62EF-42B0-BBB9-7F1C68C3735C}" type="pres">
      <dgm:prSet presAssocID="{10B0301A-6C93-4983-99E9-CF2F484E1D38}" presName="text" presStyleLbl="fgAcc0" presStyleIdx="0" presStyleCnt="3" custScaleY="198507">
        <dgm:presLayoutVars>
          <dgm:chPref val="3"/>
        </dgm:presLayoutVars>
      </dgm:prSet>
      <dgm:spPr/>
    </dgm:pt>
    <dgm:pt modelId="{91E71E9A-BEE8-4281-8E55-CC885382C9FA}" type="pres">
      <dgm:prSet presAssocID="{10B0301A-6C93-4983-99E9-CF2F484E1D38}" presName="hierChild2" presStyleCnt="0"/>
      <dgm:spPr/>
    </dgm:pt>
    <dgm:pt modelId="{12E1843A-59ED-4C00-BF62-2BB5770D1429}" type="pres">
      <dgm:prSet presAssocID="{C0661FFD-67EA-4041-8ACF-D5F219E61837}" presName="hierRoot1" presStyleCnt="0"/>
      <dgm:spPr/>
    </dgm:pt>
    <dgm:pt modelId="{F7554CC1-5FF3-4121-876E-E3FDF9EDA0AD}" type="pres">
      <dgm:prSet presAssocID="{C0661FFD-67EA-4041-8ACF-D5F219E61837}" presName="composite" presStyleCnt="0"/>
      <dgm:spPr/>
    </dgm:pt>
    <dgm:pt modelId="{B1D01C4C-5847-4A04-8E9D-DFAAC3DE28F1}" type="pres">
      <dgm:prSet presAssocID="{C0661FFD-67EA-4041-8ACF-D5F219E61837}" presName="background" presStyleLbl="node0" presStyleIdx="1" presStyleCnt="3"/>
      <dgm:spPr/>
    </dgm:pt>
    <dgm:pt modelId="{37E93E4F-17AB-4C94-B41F-B468F64B7DED}" type="pres">
      <dgm:prSet presAssocID="{C0661FFD-67EA-4041-8ACF-D5F219E61837}" presName="text" presStyleLbl="fgAcc0" presStyleIdx="1" presStyleCnt="3" custScaleY="198507">
        <dgm:presLayoutVars>
          <dgm:chPref val="3"/>
        </dgm:presLayoutVars>
      </dgm:prSet>
      <dgm:spPr/>
    </dgm:pt>
    <dgm:pt modelId="{ACCD42BA-B9EA-4B2E-A9B8-4101C71E9FB0}" type="pres">
      <dgm:prSet presAssocID="{C0661FFD-67EA-4041-8ACF-D5F219E61837}" presName="hierChild2" presStyleCnt="0"/>
      <dgm:spPr/>
    </dgm:pt>
    <dgm:pt modelId="{E2259B9D-C48D-4752-B05C-F9390C2B3FA6}" type="pres">
      <dgm:prSet presAssocID="{907BC3E6-822C-45DE-93F8-2207C6A8816E}" presName="hierRoot1" presStyleCnt="0"/>
      <dgm:spPr/>
    </dgm:pt>
    <dgm:pt modelId="{61ABB6E8-AABD-4C8E-B0F1-FE0C3956B9D4}" type="pres">
      <dgm:prSet presAssocID="{907BC3E6-822C-45DE-93F8-2207C6A8816E}" presName="composite" presStyleCnt="0"/>
      <dgm:spPr/>
    </dgm:pt>
    <dgm:pt modelId="{E1139E5B-9440-4934-9EBF-06842254C9E0}" type="pres">
      <dgm:prSet presAssocID="{907BC3E6-822C-45DE-93F8-2207C6A8816E}" presName="background" presStyleLbl="node0" presStyleIdx="2" presStyleCnt="3"/>
      <dgm:spPr/>
    </dgm:pt>
    <dgm:pt modelId="{C47EEBB7-9DED-4866-BE64-48B88C1EE168}" type="pres">
      <dgm:prSet presAssocID="{907BC3E6-822C-45DE-93F8-2207C6A8816E}" presName="text" presStyleLbl="fgAcc0" presStyleIdx="2" presStyleCnt="3" custScaleY="198507">
        <dgm:presLayoutVars>
          <dgm:chPref val="3"/>
        </dgm:presLayoutVars>
      </dgm:prSet>
      <dgm:spPr/>
    </dgm:pt>
    <dgm:pt modelId="{06121D34-2624-4020-971B-B81C5B14BC71}" type="pres">
      <dgm:prSet presAssocID="{907BC3E6-822C-45DE-93F8-2207C6A8816E}" presName="hierChild2" presStyleCnt="0"/>
      <dgm:spPr/>
    </dgm:pt>
  </dgm:ptLst>
  <dgm:cxnLst>
    <dgm:cxn modelId="{64D20B09-D266-4557-884E-CBA4AE6BB1AE}" srcId="{07780CE7-5194-43D4-91AF-AEF2A70A13F2}" destId="{C0661FFD-67EA-4041-8ACF-D5F219E61837}" srcOrd="1" destOrd="0" parTransId="{0F9C1E57-FC40-4028-97ED-813FBB43C647}" sibTransId="{9EE94CD3-48C2-4E32-85AC-E72FA914719B}"/>
    <dgm:cxn modelId="{DE742209-F5AF-4879-A0BD-ED6989DA27B0}" type="presOf" srcId="{07780CE7-5194-43D4-91AF-AEF2A70A13F2}" destId="{6CCAF9E7-A6FA-410C-809F-7156400F0E1D}" srcOrd="0" destOrd="0" presId="urn:microsoft.com/office/officeart/2005/8/layout/hierarchy1"/>
    <dgm:cxn modelId="{24A5A009-2D21-4AD7-8C46-BE7E3A2C2D1F}" type="presOf" srcId="{907BC3E6-822C-45DE-93F8-2207C6A8816E}" destId="{C47EEBB7-9DED-4866-BE64-48B88C1EE168}" srcOrd="0" destOrd="0" presId="urn:microsoft.com/office/officeart/2005/8/layout/hierarchy1"/>
    <dgm:cxn modelId="{935AB112-FF19-4F19-8938-2761A15A035A}" type="presOf" srcId="{C0661FFD-67EA-4041-8ACF-D5F219E61837}" destId="{37E93E4F-17AB-4C94-B41F-B468F64B7DED}" srcOrd="0" destOrd="0" presId="urn:microsoft.com/office/officeart/2005/8/layout/hierarchy1"/>
    <dgm:cxn modelId="{1A9B2068-49E5-48ED-85EB-F7E6A8F1511C}" srcId="{07780CE7-5194-43D4-91AF-AEF2A70A13F2}" destId="{907BC3E6-822C-45DE-93F8-2207C6A8816E}" srcOrd="2" destOrd="0" parTransId="{BC7C51EA-70CB-4BCB-BC73-2DAEAA78E373}" sibTransId="{47807CA7-EF2D-4DA3-A05B-FE92DBAB29B9}"/>
    <dgm:cxn modelId="{DC6B4D81-50F9-4A30-8772-8199DFB7AB04}" type="presOf" srcId="{10B0301A-6C93-4983-99E9-CF2F484E1D38}" destId="{7C517E0E-62EF-42B0-BBB9-7F1C68C3735C}" srcOrd="0" destOrd="0" presId="urn:microsoft.com/office/officeart/2005/8/layout/hierarchy1"/>
    <dgm:cxn modelId="{7D4475D6-3099-48DA-B6A6-B7BBEBB39C6C}" srcId="{07780CE7-5194-43D4-91AF-AEF2A70A13F2}" destId="{10B0301A-6C93-4983-99E9-CF2F484E1D38}" srcOrd="0" destOrd="0" parTransId="{E7A7D08B-5C6D-4CD2-82D2-C9AE3CF66FDF}" sibTransId="{87D53014-5566-4631-A1F9-921ED6BBC4FF}"/>
    <dgm:cxn modelId="{8A79F372-5567-4F65-893B-54EDD742812B}" type="presParOf" srcId="{6CCAF9E7-A6FA-410C-809F-7156400F0E1D}" destId="{F709F780-83A1-4343-ADB1-133A743A3166}" srcOrd="0" destOrd="0" presId="urn:microsoft.com/office/officeart/2005/8/layout/hierarchy1"/>
    <dgm:cxn modelId="{E037A194-CF70-449C-A164-EEF627913206}" type="presParOf" srcId="{F709F780-83A1-4343-ADB1-133A743A3166}" destId="{D7EE9AEF-C149-44EF-A16E-F71E43A1081B}" srcOrd="0" destOrd="0" presId="urn:microsoft.com/office/officeart/2005/8/layout/hierarchy1"/>
    <dgm:cxn modelId="{D4FAFF11-A574-4D0F-B1BC-A49AEE937CC4}" type="presParOf" srcId="{D7EE9AEF-C149-44EF-A16E-F71E43A1081B}" destId="{4DC8B886-1FE8-464C-855A-CBFA86C19CB4}" srcOrd="0" destOrd="0" presId="urn:microsoft.com/office/officeart/2005/8/layout/hierarchy1"/>
    <dgm:cxn modelId="{607F8B53-5826-4ABE-B01A-A7B90ECDD077}" type="presParOf" srcId="{D7EE9AEF-C149-44EF-A16E-F71E43A1081B}" destId="{7C517E0E-62EF-42B0-BBB9-7F1C68C3735C}" srcOrd="1" destOrd="0" presId="urn:microsoft.com/office/officeart/2005/8/layout/hierarchy1"/>
    <dgm:cxn modelId="{D8260076-7564-401E-B594-F2EDD9813223}" type="presParOf" srcId="{F709F780-83A1-4343-ADB1-133A743A3166}" destId="{91E71E9A-BEE8-4281-8E55-CC885382C9FA}" srcOrd="1" destOrd="0" presId="urn:microsoft.com/office/officeart/2005/8/layout/hierarchy1"/>
    <dgm:cxn modelId="{CCD6FA46-2C9F-4D1B-8371-7C6A11C05B02}" type="presParOf" srcId="{6CCAF9E7-A6FA-410C-809F-7156400F0E1D}" destId="{12E1843A-59ED-4C00-BF62-2BB5770D1429}" srcOrd="1" destOrd="0" presId="urn:microsoft.com/office/officeart/2005/8/layout/hierarchy1"/>
    <dgm:cxn modelId="{49A3901E-1193-4925-AD47-900A0E92D511}" type="presParOf" srcId="{12E1843A-59ED-4C00-BF62-2BB5770D1429}" destId="{F7554CC1-5FF3-4121-876E-E3FDF9EDA0AD}" srcOrd="0" destOrd="0" presId="urn:microsoft.com/office/officeart/2005/8/layout/hierarchy1"/>
    <dgm:cxn modelId="{4D260091-1492-447A-A88D-1873AB4CBF71}" type="presParOf" srcId="{F7554CC1-5FF3-4121-876E-E3FDF9EDA0AD}" destId="{B1D01C4C-5847-4A04-8E9D-DFAAC3DE28F1}" srcOrd="0" destOrd="0" presId="urn:microsoft.com/office/officeart/2005/8/layout/hierarchy1"/>
    <dgm:cxn modelId="{BFBE4B27-F8EE-4422-B045-61B65C6AD573}" type="presParOf" srcId="{F7554CC1-5FF3-4121-876E-E3FDF9EDA0AD}" destId="{37E93E4F-17AB-4C94-B41F-B468F64B7DED}" srcOrd="1" destOrd="0" presId="urn:microsoft.com/office/officeart/2005/8/layout/hierarchy1"/>
    <dgm:cxn modelId="{6E9E119D-B7F6-4C3C-8C0D-5483791A8E34}" type="presParOf" srcId="{12E1843A-59ED-4C00-BF62-2BB5770D1429}" destId="{ACCD42BA-B9EA-4B2E-A9B8-4101C71E9FB0}" srcOrd="1" destOrd="0" presId="urn:microsoft.com/office/officeart/2005/8/layout/hierarchy1"/>
    <dgm:cxn modelId="{8BED67D0-4372-49E6-8FB0-9402198403FF}" type="presParOf" srcId="{6CCAF9E7-A6FA-410C-809F-7156400F0E1D}" destId="{E2259B9D-C48D-4752-B05C-F9390C2B3FA6}" srcOrd="2" destOrd="0" presId="urn:microsoft.com/office/officeart/2005/8/layout/hierarchy1"/>
    <dgm:cxn modelId="{DC98D139-4A1F-4CED-9CB7-41FCE30C5FEE}" type="presParOf" srcId="{E2259B9D-C48D-4752-B05C-F9390C2B3FA6}" destId="{61ABB6E8-AABD-4C8E-B0F1-FE0C3956B9D4}" srcOrd="0" destOrd="0" presId="urn:microsoft.com/office/officeart/2005/8/layout/hierarchy1"/>
    <dgm:cxn modelId="{81FD28FD-9DA8-4DC4-9139-2D864468EE99}" type="presParOf" srcId="{61ABB6E8-AABD-4C8E-B0F1-FE0C3956B9D4}" destId="{E1139E5B-9440-4934-9EBF-06842254C9E0}" srcOrd="0" destOrd="0" presId="urn:microsoft.com/office/officeart/2005/8/layout/hierarchy1"/>
    <dgm:cxn modelId="{D8337BFC-0D4C-493C-B8B3-BF11CA1C7258}" type="presParOf" srcId="{61ABB6E8-AABD-4C8E-B0F1-FE0C3956B9D4}" destId="{C47EEBB7-9DED-4866-BE64-48B88C1EE168}" srcOrd="1" destOrd="0" presId="urn:microsoft.com/office/officeart/2005/8/layout/hierarchy1"/>
    <dgm:cxn modelId="{7E170958-B80C-4C48-AC69-4C62DA8B9ABE}" type="presParOf" srcId="{E2259B9D-C48D-4752-B05C-F9390C2B3FA6}" destId="{06121D34-2624-4020-971B-B81C5B14BC7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072A1-A84B-4A2B-B7E2-4D0739F4B6F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FF49FC9-8DEB-43B3-9C74-653125CC7080}">
      <dgm:prSet custT="1"/>
      <dgm:spPr>
        <a:solidFill>
          <a:schemeClr val="bg1">
            <a:lumMod val="85000"/>
          </a:schemeClr>
        </a:solidFill>
      </dgm:spPr>
      <dgm:t>
        <a:bodyPr/>
        <a:lstStyle/>
        <a:p>
          <a:pPr algn="ctr">
            <a:lnSpc>
              <a:spcPct val="100000"/>
            </a:lnSpc>
            <a:defRPr b="1"/>
          </a:pPr>
          <a:r>
            <a:rPr lang="en-US" sz="2200" dirty="0">
              <a:solidFill>
                <a:srgbClr val="156082"/>
              </a:solidFill>
            </a:rPr>
            <a:t>Advance Beneficiary Notice of Noncoverage (ABN) for </a:t>
          </a:r>
          <a:r>
            <a:rPr lang="en-US" sz="2200" b="1" dirty="0">
              <a:solidFill>
                <a:srgbClr val="156082"/>
              </a:solidFill>
            </a:rPr>
            <a:t>Medicare</a:t>
          </a:r>
          <a:endParaRPr lang="en-US" sz="2200" dirty="0">
            <a:solidFill>
              <a:srgbClr val="156082"/>
            </a:solidFill>
          </a:endParaRPr>
        </a:p>
      </dgm:t>
    </dgm:pt>
    <dgm:pt modelId="{02C62F19-C464-4FCC-A61B-525C307C7AB1}" type="parTrans" cxnId="{0C92CE68-D011-47D8-9918-5A79BB59A0F1}">
      <dgm:prSet/>
      <dgm:spPr/>
      <dgm:t>
        <a:bodyPr/>
        <a:lstStyle/>
        <a:p>
          <a:endParaRPr lang="en-US"/>
        </a:p>
      </dgm:t>
    </dgm:pt>
    <dgm:pt modelId="{47F642F0-5E88-4B75-AD4D-9B6AB1C42774}" type="sibTrans" cxnId="{0C92CE68-D011-47D8-9918-5A79BB59A0F1}">
      <dgm:prSet/>
      <dgm:spPr/>
      <dgm:t>
        <a:bodyPr/>
        <a:lstStyle/>
        <a:p>
          <a:endParaRPr lang="en-US"/>
        </a:p>
      </dgm:t>
    </dgm:pt>
    <dgm:pt modelId="{057DA367-77A6-4EE9-A318-391137611338}">
      <dgm:prSet/>
      <dgm:spPr>
        <a:solidFill>
          <a:schemeClr val="bg1">
            <a:lumMod val="85000"/>
          </a:schemeClr>
        </a:solidFill>
      </dgm:spPr>
      <dgm:t>
        <a:bodyPr/>
        <a:lstStyle/>
        <a:p>
          <a:pPr>
            <a:lnSpc>
              <a:spcPct val="100000"/>
            </a:lnSpc>
            <a:buFont typeface="Arial" panose="020B0604020202020204" pitchFamily="34" charset="0"/>
            <a:buNone/>
          </a:pPr>
          <a:r>
            <a:rPr lang="en-US" dirty="0">
              <a:solidFill>
                <a:srgbClr val="156082"/>
              </a:solidFill>
            </a:rPr>
            <a:t>ABN may result in a request for a Medicare demand bill.</a:t>
          </a:r>
        </a:p>
      </dgm:t>
    </dgm:pt>
    <dgm:pt modelId="{8817C180-9FEC-4D72-B1E1-F2078B7D15F5}" type="parTrans" cxnId="{590928AA-9BF4-4876-B240-B641E93B905F}">
      <dgm:prSet/>
      <dgm:spPr/>
      <dgm:t>
        <a:bodyPr/>
        <a:lstStyle/>
        <a:p>
          <a:endParaRPr lang="en-US"/>
        </a:p>
      </dgm:t>
    </dgm:pt>
    <dgm:pt modelId="{6D3047DB-5A3D-4E28-AF95-871B755B09EF}" type="sibTrans" cxnId="{590928AA-9BF4-4876-B240-B641E93B905F}">
      <dgm:prSet/>
      <dgm:spPr/>
      <dgm:t>
        <a:bodyPr/>
        <a:lstStyle/>
        <a:p>
          <a:endParaRPr lang="en-US"/>
        </a:p>
      </dgm:t>
    </dgm:pt>
    <dgm:pt modelId="{24903820-F29E-4EE9-AB52-A50C23A339F8}">
      <dgm:prSet/>
      <dgm:spPr>
        <a:solidFill>
          <a:schemeClr val="bg1">
            <a:lumMod val="85000"/>
          </a:schemeClr>
        </a:solidFill>
      </dgm:spPr>
      <dgm:t>
        <a:bodyPr/>
        <a:lstStyle/>
        <a:p>
          <a:pPr>
            <a:lnSpc>
              <a:spcPct val="100000"/>
            </a:lnSpc>
            <a:buFont typeface="Arial" panose="020B0604020202020204" pitchFamily="34" charset="0"/>
            <a:buNone/>
          </a:pPr>
          <a:r>
            <a:rPr lang="en-US" dirty="0">
              <a:solidFill>
                <a:srgbClr val="156082"/>
              </a:solidFill>
            </a:rPr>
            <a:t>Only use the ABN form with “Original” Medicare. </a:t>
          </a:r>
        </a:p>
        <a:p>
          <a:pPr>
            <a:lnSpc>
              <a:spcPct val="100000"/>
            </a:lnSpc>
            <a:buFont typeface="Arial" panose="020B0604020202020204" pitchFamily="34" charset="0"/>
            <a:buNone/>
          </a:pPr>
          <a:r>
            <a:rPr lang="en-US" dirty="0">
              <a:solidFill>
                <a:srgbClr val="156082"/>
              </a:solidFill>
            </a:rPr>
            <a:t>Per CMS, the use of the form for Medicare Advantage plans is an </a:t>
          </a:r>
          <a:r>
            <a:rPr lang="en-US" b="1" u="sng" dirty="0">
              <a:solidFill>
                <a:srgbClr val="156082"/>
              </a:solidFill>
            </a:rPr>
            <a:t>improper use</a:t>
          </a:r>
          <a:r>
            <a:rPr lang="en-US" b="1" dirty="0">
              <a:solidFill>
                <a:srgbClr val="156082"/>
              </a:solidFill>
            </a:rPr>
            <a:t> </a:t>
          </a:r>
          <a:r>
            <a:rPr lang="en-US" dirty="0">
              <a:solidFill>
                <a:srgbClr val="156082"/>
              </a:solidFill>
            </a:rPr>
            <a:t>of the ABN. </a:t>
          </a:r>
        </a:p>
      </dgm:t>
    </dgm:pt>
    <dgm:pt modelId="{1C1D103D-B2FC-4D09-99C2-8B2774C84D2C}" type="parTrans" cxnId="{B76E1DEE-0444-43FA-9F9E-F5A35DFF8626}">
      <dgm:prSet/>
      <dgm:spPr/>
      <dgm:t>
        <a:bodyPr/>
        <a:lstStyle/>
        <a:p>
          <a:endParaRPr lang="en-US"/>
        </a:p>
      </dgm:t>
    </dgm:pt>
    <dgm:pt modelId="{B1D34473-6BA1-413E-BD1C-88ED8323A555}" type="sibTrans" cxnId="{B76E1DEE-0444-43FA-9F9E-F5A35DFF8626}">
      <dgm:prSet/>
      <dgm:spPr/>
      <dgm:t>
        <a:bodyPr/>
        <a:lstStyle/>
        <a:p>
          <a:endParaRPr lang="en-US"/>
        </a:p>
      </dgm:t>
    </dgm:pt>
    <dgm:pt modelId="{23D5AB28-F76D-4893-98DB-63E668A2610D}">
      <dgm:prSet custT="1"/>
      <dgm:spPr>
        <a:gradFill flip="none" rotWithShape="0">
          <a:gsLst>
            <a:gs pos="0">
              <a:srgbClr val="156082">
                <a:tint val="66000"/>
                <a:satMod val="160000"/>
              </a:srgbClr>
            </a:gs>
            <a:gs pos="50000">
              <a:srgbClr val="156082">
                <a:tint val="44500"/>
                <a:satMod val="160000"/>
              </a:srgbClr>
            </a:gs>
            <a:gs pos="100000">
              <a:srgbClr val="156082">
                <a:tint val="23500"/>
                <a:satMod val="160000"/>
              </a:srgbClr>
            </a:gs>
          </a:gsLst>
          <a:lin ang="8100000" scaled="1"/>
          <a:tileRect/>
        </a:gradFill>
      </dgm:spPr>
      <dgm:t>
        <a:bodyPr/>
        <a:lstStyle/>
        <a:p>
          <a:pPr algn="ctr">
            <a:lnSpc>
              <a:spcPct val="100000"/>
            </a:lnSpc>
            <a:defRPr b="1"/>
          </a:pPr>
          <a:r>
            <a:rPr lang="en-US" sz="2100" dirty="0">
              <a:solidFill>
                <a:srgbClr val="156082"/>
              </a:solidFill>
            </a:rPr>
            <a:t>“Best </a:t>
          </a:r>
          <a:r>
            <a:rPr lang="en-US" sz="2200" dirty="0">
              <a:solidFill>
                <a:srgbClr val="156082"/>
              </a:solidFill>
            </a:rPr>
            <a:t>Practice” Notice of Financial Responsibility for </a:t>
          </a:r>
          <a:r>
            <a:rPr lang="en-US" sz="2200" b="1" dirty="0">
              <a:solidFill>
                <a:srgbClr val="156082"/>
              </a:solidFill>
            </a:rPr>
            <a:t>Medicare Advantage</a:t>
          </a:r>
          <a:endParaRPr lang="en-US" sz="2200" dirty="0">
            <a:solidFill>
              <a:srgbClr val="156082"/>
            </a:solidFill>
          </a:endParaRPr>
        </a:p>
      </dgm:t>
    </dgm:pt>
    <dgm:pt modelId="{864224B1-E482-4E92-AE4C-D9B9C3F5D886}" type="parTrans" cxnId="{5D7D3814-34DF-4C22-B48E-85216044C107}">
      <dgm:prSet/>
      <dgm:spPr/>
      <dgm:t>
        <a:bodyPr/>
        <a:lstStyle/>
        <a:p>
          <a:endParaRPr lang="en-US"/>
        </a:p>
      </dgm:t>
    </dgm:pt>
    <dgm:pt modelId="{595182A3-5FF1-4268-971A-C8E0688197A2}" type="sibTrans" cxnId="{5D7D3814-34DF-4C22-B48E-85216044C107}">
      <dgm:prSet/>
      <dgm:spPr/>
      <dgm:t>
        <a:bodyPr/>
        <a:lstStyle/>
        <a:p>
          <a:endParaRPr lang="en-US"/>
        </a:p>
      </dgm:t>
    </dgm:pt>
    <dgm:pt modelId="{65064211-7550-426B-9906-76EC1C03FFFF}">
      <dgm:prSet custT="1"/>
      <dgm:spPr>
        <a:solidFill>
          <a:srgbClr val="DCF1DA"/>
        </a:solidFill>
      </dgm:spPr>
      <dgm:t>
        <a:bodyPr/>
        <a:lstStyle/>
        <a:p>
          <a:pPr algn="ctr">
            <a:lnSpc>
              <a:spcPct val="100000"/>
            </a:lnSpc>
            <a:defRPr b="1"/>
          </a:pPr>
          <a:r>
            <a:rPr lang="en-US" sz="2200" dirty="0">
              <a:solidFill>
                <a:srgbClr val="156082"/>
              </a:solidFill>
            </a:rPr>
            <a:t>Notice of Medicare</a:t>
          </a:r>
          <a:br>
            <a:rPr lang="en-US" sz="2200" dirty="0">
              <a:solidFill>
                <a:srgbClr val="156082"/>
              </a:solidFill>
            </a:rPr>
          </a:br>
          <a:r>
            <a:rPr lang="en-US" sz="2200" dirty="0">
              <a:solidFill>
                <a:srgbClr val="156082"/>
              </a:solidFill>
            </a:rPr>
            <a:t>Non-coverage (NOMNC) for </a:t>
          </a:r>
          <a:r>
            <a:rPr lang="en-US" sz="2200" b="1" dirty="0">
              <a:solidFill>
                <a:srgbClr val="156082"/>
              </a:solidFill>
            </a:rPr>
            <a:t>Medicare &amp; Medicare Advantage</a:t>
          </a:r>
        </a:p>
      </dgm:t>
    </dgm:pt>
    <dgm:pt modelId="{35ADA456-B73C-4F8A-9918-12A4081FA645}" type="parTrans" cxnId="{2A18E91C-F3C4-4503-904B-7700F447F7AA}">
      <dgm:prSet/>
      <dgm:spPr/>
      <dgm:t>
        <a:bodyPr/>
        <a:lstStyle/>
        <a:p>
          <a:endParaRPr lang="en-US"/>
        </a:p>
      </dgm:t>
    </dgm:pt>
    <dgm:pt modelId="{E0145657-1CD4-47D5-BB7C-6C0EA0E5ADD8}" type="sibTrans" cxnId="{2A18E91C-F3C4-4503-904B-7700F447F7AA}">
      <dgm:prSet/>
      <dgm:spPr/>
      <dgm:t>
        <a:bodyPr/>
        <a:lstStyle/>
        <a:p>
          <a:endParaRPr lang="en-US"/>
        </a:p>
      </dgm:t>
    </dgm:pt>
    <dgm:pt modelId="{B117907F-BC9F-4D32-922A-E8F7812F02CB}">
      <dgm:prSet custT="1"/>
      <dgm:spPr>
        <a:solidFill>
          <a:srgbClr val="DCF1DA"/>
        </a:solidFill>
      </dgm:spPr>
      <dgm:t>
        <a:bodyPr/>
        <a:lstStyle/>
        <a:p>
          <a:pPr algn="l">
            <a:lnSpc>
              <a:spcPct val="100000"/>
            </a:lnSpc>
          </a:pPr>
          <a:r>
            <a:rPr lang="en-US" sz="1800" dirty="0">
              <a:solidFill>
                <a:srgbClr val="156082"/>
              </a:solidFill>
            </a:rPr>
            <a:t>Medicare beneficiaries have the right to an immediate, independent medical review (appeal) of the decision to end Medicare coverage of skilled care services.</a:t>
          </a:r>
        </a:p>
      </dgm:t>
    </dgm:pt>
    <dgm:pt modelId="{CB7543A6-7C8B-4A8B-93C2-A4BE695E1565}" type="parTrans" cxnId="{BCC8D7F3-F3B3-4001-A070-D7BA0964DB2B}">
      <dgm:prSet/>
      <dgm:spPr/>
      <dgm:t>
        <a:bodyPr/>
        <a:lstStyle/>
        <a:p>
          <a:endParaRPr lang="en-US"/>
        </a:p>
      </dgm:t>
    </dgm:pt>
    <dgm:pt modelId="{4A6C1B91-B3A1-40E6-A311-6A956B1FA054}" type="sibTrans" cxnId="{BCC8D7F3-F3B3-4001-A070-D7BA0964DB2B}">
      <dgm:prSet/>
      <dgm:spPr/>
      <dgm:t>
        <a:bodyPr/>
        <a:lstStyle/>
        <a:p>
          <a:endParaRPr lang="en-US"/>
        </a:p>
      </dgm:t>
    </dgm:pt>
    <dgm:pt modelId="{57E7FA1E-BAD0-4F6F-9AF8-DE50FFD78EF5}" type="pres">
      <dgm:prSet presAssocID="{C5E072A1-A84B-4A2B-B7E2-4D0739F4B6FD}" presName="root" presStyleCnt="0">
        <dgm:presLayoutVars>
          <dgm:dir/>
          <dgm:resizeHandles val="exact"/>
        </dgm:presLayoutVars>
      </dgm:prSet>
      <dgm:spPr/>
    </dgm:pt>
    <dgm:pt modelId="{A0C8A72B-211A-45CB-A398-882E6DA6A1FD}" type="pres">
      <dgm:prSet presAssocID="{EFF49FC9-8DEB-43B3-9C74-653125CC7080}" presName="compNode" presStyleCnt="0"/>
      <dgm:spPr/>
    </dgm:pt>
    <dgm:pt modelId="{F7A53F38-344D-44F1-A374-985A6D429D37}" type="pres">
      <dgm:prSet presAssocID="{EFF49FC9-8DEB-43B3-9C74-653125CC7080}" presName="iconRect" presStyleLbl="node1" presStyleIdx="0" presStyleCnt="3" custLinFactNeighborX="90611" custLinFactNeighborY="2384"/>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DB9F477A-3791-4A9C-916A-3393BDFF817C}" type="pres">
      <dgm:prSet presAssocID="{EFF49FC9-8DEB-43B3-9C74-653125CC7080}" presName="iconSpace" presStyleCnt="0"/>
      <dgm:spPr/>
    </dgm:pt>
    <dgm:pt modelId="{6F67DECD-8027-49A7-8A8B-32B4C96B8975}" type="pres">
      <dgm:prSet presAssocID="{EFF49FC9-8DEB-43B3-9C74-653125CC7080}" presName="parTx" presStyleLbl="revTx" presStyleIdx="0" presStyleCnt="6">
        <dgm:presLayoutVars>
          <dgm:chMax val="0"/>
          <dgm:chPref val="0"/>
        </dgm:presLayoutVars>
      </dgm:prSet>
      <dgm:spPr/>
    </dgm:pt>
    <dgm:pt modelId="{299BBC2D-ED76-4BC1-9BFA-CCB1E04E4A61}" type="pres">
      <dgm:prSet presAssocID="{EFF49FC9-8DEB-43B3-9C74-653125CC7080}" presName="txSpace" presStyleCnt="0"/>
      <dgm:spPr/>
    </dgm:pt>
    <dgm:pt modelId="{B3A3DDA5-CB20-43B0-8E1F-C828AD5C0E12}" type="pres">
      <dgm:prSet presAssocID="{EFF49FC9-8DEB-43B3-9C74-653125CC7080}" presName="desTx" presStyleLbl="revTx" presStyleIdx="1" presStyleCnt="6">
        <dgm:presLayoutVars/>
      </dgm:prSet>
      <dgm:spPr/>
    </dgm:pt>
    <dgm:pt modelId="{DF41C886-34E5-43A2-AD03-1E53115DF0AD}" type="pres">
      <dgm:prSet presAssocID="{47F642F0-5E88-4B75-AD4D-9B6AB1C42774}" presName="sibTrans" presStyleCnt="0"/>
      <dgm:spPr/>
    </dgm:pt>
    <dgm:pt modelId="{A1E8D2E4-589C-4776-8FF0-52E3D28294D7}" type="pres">
      <dgm:prSet presAssocID="{23D5AB28-F76D-4893-98DB-63E668A2610D}" presName="compNode" presStyleCnt="0"/>
      <dgm:spPr/>
    </dgm:pt>
    <dgm:pt modelId="{75398922-880D-4E87-A8C7-3D1580458F3A}" type="pres">
      <dgm:prSet presAssocID="{23D5AB28-F76D-4893-98DB-63E668A2610D}" presName="iconRect" presStyleLbl="node1" presStyleIdx="1" presStyleCnt="3" custLinFactNeighborX="77632" custLinFactNeighborY="-39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11729B4D-08EB-4350-8A34-D7D9FA50A051}" type="pres">
      <dgm:prSet presAssocID="{23D5AB28-F76D-4893-98DB-63E668A2610D}" presName="iconSpace" presStyleCnt="0"/>
      <dgm:spPr/>
    </dgm:pt>
    <dgm:pt modelId="{F2548E00-137A-43C6-B524-BCCE00828BD4}" type="pres">
      <dgm:prSet presAssocID="{23D5AB28-F76D-4893-98DB-63E668A2610D}" presName="parTx" presStyleLbl="revTx" presStyleIdx="2" presStyleCnt="6">
        <dgm:presLayoutVars>
          <dgm:chMax val="0"/>
          <dgm:chPref val="0"/>
        </dgm:presLayoutVars>
      </dgm:prSet>
      <dgm:spPr/>
    </dgm:pt>
    <dgm:pt modelId="{59851033-F209-4C00-8AAC-42F26B27DB86}" type="pres">
      <dgm:prSet presAssocID="{23D5AB28-F76D-4893-98DB-63E668A2610D}" presName="txSpace" presStyleCnt="0"/>
      <dgm:spPr/>
    </dgm:pt>
    <dgm:pt modelId="{334FE042-ED2F-42D6-942E-2A1406D75D63}" type="pres">
      <dgm:prSet presAssocID="{23D5AB28-F76D-4893-98DB-63E668A2610D}" presName="desTx" presStyleLbl="revTx" presStyleIdx="3" presStyleCnt="6">
        <dgm:presLayoutVars/>
      </dgm:prSet>
      <dgm:spPr/>
    </dgm:pt>
    <dgm:pt modelId="{C642943D-EA06-453A-AF5A-6AEA8B233926}" type="pres">
      <dgm:prSet presAssocID="{595182A3-5FF1-4268-971A-C8E0688197A2}" presName="sibTrans" presStyleCnt="0"/>
      <dgm:spPr/>
    </dgm:pt>
    <dgm:pt modelId="{8AC768DB-43EE-4123-9F24-E111AEC7D0E3}" type="pres">
      <dgm:prSet presAssocID="{65064211-7550-426B-9906-76EC1C03FFFF}" presName="compNode" presStyleCnt="0"/>
      <dgm:spPr/>
    </dgm:pt>
    <dgm:pt modelId="{A4B40D0E-B4FF-4716-8237-786CE8CD5414}" type="pres">
      <dgm:prSet presAssocID="{65064211-7550-426B-9906-76EC1C03FFFF}" presName="iconRect" presStyleLbl="node1" presStyleIdx="2" presStyleCnt="3" custLinFactNeighborX="76342" custLinFactNeighborY="-2384"/>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9236FFEC-7561-4F94-8D6E-100AF7E491B2}" type="pres">
      <dgm:prSet presAssocID="{65064211-7550-426B-9906-76EC1C03FFFF}" presName="iconSpace" presStyleCnt="0"/>
      <dgm:spPr/>
    </dgm:pt>
    <dgm:pt modelId="{BA7E6DC5-30A0-4F6C-A35C-1DCB5822886A}" type="pres">
      <dgm:prSet presAssocID="{65064211-7550-426B-9906-76EC1C03FFFF}" presName="parTx" presStyleLbl="revTx" presStyleIdx="4" presStyleCnt="6">
        <dgm:presLayoutVars>
          <dgm:chMax val="0"/>
          <dgm:chPref val="0"/>
        </dgm:presLayoutVars>
      </dgm:prSet>
      <dgm:spPr/>
    </dgm:pt>
    <dgm:pt modelId="{B7B713A5-094C-4406-9E76-9A1B4C411785}" type="pres">
      <dgm:prSet presAssocID="{65064211-7550-426B-9906-76EC1C03FFFF}" presName="txSpace" presStyleCnt="0"/>
      <dgm:spPr/>
    </dgm:pt>
    <dgm:pt modelId="{58BA8CFB-A206-4EE4-A337-2D8449892034}" type="pres">
      <dgm:prSet presAssocID="{65064211-7550-426B-9906-76EC1C03FFFF}" presName="desTx" presStyleLbl="revTx" presStyleIdx="5" presStyleCnt="6" custScaleY="106902">
        <dgm:presLayoutVars/>
      </dgm:prSet>
      <dgm:spPr/>
    </dgm:pt>
  </dgm:ptLst>
  <dgm:cxnLst>
    <dgm:cxn modelId="{B700F30B-9CE4-41EF-BBD4-3FBE1CC178B6}" type="presOf" srcId="{23D5AB28-F76D-4893-98DB-63E668A2610D}" destId="{F2548E00-137A-43C6-B524-BCCE00828BD4}" srcOrd="0" destOrd="0" presId="urn:microsoft.com/office/officeart/2018/2/layout/IconLabelDescriptionList"/>
    <dgm:cxn modelId="{5D7D3814-34DF-4C22-B48E-85216044C107}" srcId="{C5E072A1-A84B-4A2B-B7E2-4D0739F4B6FD}" destId="{23D5AB28-F76D-4893-98DB-63E668A2610D}" srcOrd="1" destOrd="0" parTransId="{864224B1-E482-4E92-AE4C-D9B9C3F5D886}" sibTransId="{595182A3-5FF1-4268-971A-C8E0688197A2}"/>
    <dgm:cxn modelId="{2A18E91C-F3C4-4503-904B-7700F447F7AA}" srcId="{C5E072A1-A84B-4A2B-B7E2-4D0739F4B6FD}" destId="{65064211-7550-426B-9906-76EC1C03FFFF}" srcOrd="2" destOrd="0" parTransId="{35ADA456-B73C-4F8A-9918-12A4081FA645}" sibTransId="{E0145657-1CD4-47D5-BB7C-6C0EA0E5ADD8}"/>
    <dgm:cxn modelId="{87891330-1844-4393-AB39-D4317AB5487E}" type="presOf" srcId="{057DA367-77A6-4EE9-A318-391137611338}" destId="{B3A3DDA5-CB20-43B0-8E1F-C828AD5C0E12}" srcOrd="0" destOrd="0" presId="urn:microsoft.com/office/officeart/2018/2/layout/IconLabelDescriptionList"/>
    <dgm:cxn modelId="{6E7E863B-2F7D-4AC9-AD5E-D8310E4431A3}" type="presOf" srcId="{B117907F-BC9F-4D32-922A-E8F7812F02CB}" destId="{58BA8CFB-A206-4EE4-A337-2D8449892034}" srcOrd="0" destOrd="0" presId="urn:microsoft.com/office/officeart/2018/2/layout/IconLabelDescriptionList"/>
    <dgm:cxn modelId="{0C92CE68-D011-47D8-9918-5A79BB59A0F1}" srcId="{C5E072A1-A84B-4A2B-B7E2-4D0739F4B6FD}" destId="{EFF49FC9-8DEB-43B3-9C74-653125CC7080}" srcOrd="0" destOrd="0" parTransId="{02C62F19-C464-4FCC-A61B-525C307C7AB1}" sibTransId="{47F642F0-5E88-4B75-AD4D-9B6AB1C42774}"/>
    <dgm:cxn modelId="{E98AE4A3-DFDE-4546-A495-CB8FB3AC89B3}" type="presOf" srcId="{EFF49FC9-8DEB-43B3-9C74-653125CC7080}" destId="{6F67DECD-8027-49A7-8A8B-32B4C96B8975}" srcOrd="0" destOrd="0" presId="urn:microsoft.com/office/officeart/2018/2/layout/IconLabelDescriptionList"/>
    <dgm:cxn modelId="{809DCCA4-7011-4548-ABD5-5725EBB893FA}" type="presOf" srcId="{65064211-7550-426B-9906-76EC1C03FFFF}" destId="{BA7E6DC5-30A0-4F6C-A35C-1DCB5822886A}" srcOrd="0" destOrd="0" presId="urn:microsoft.com/office/officeart/2018/2/layout/IconLabelDescriptionList"/>
    <dgm:cxn modelId="{590928AA-9BF4-4876-B240-B641E93B905F}" srcId="{EFF49FC9-8DEB-43B3-9C74-653125CC7080}" destId="{057DA367-77A6-4EE9-A318-391137611338}" srcOrd="0" destOrd="0" parTransId="{8817C180-9FEC-4D72-B1E1-F2078B7D15F5}" sibTransId="{6D3047DB-5A3D-4E28-AF95-871B755B09EF}"/>
    <dgm:cxn modelId="{964750BC-CC5B-49B5-9371-B4B45EDC11E5}" type="presOf" srcId="{24903820-F29E-4EE9-AB52-A50C23A339F8}" destId="{B3A3DDA5-CB20-43B0-8E1F-C828AD5C0E12}" srcOrd="0" destOrd="1" presId="urn:microsoft.com/office/officeart/2018/2/layout/IconLabelDescriptionList"/>
    <dgm:cxn modelId="{7ABA2DE5-C7A7-4258-AE7C-D663384912FB}" type="presOf" srcId="{C5E072A1-A84B-4A2B-B7E2-4D0739F4B6FD}" destId="{57E7FA1E-BAD0-4F6F-9AF8-DE50FFD78EF5}" srcOrd="0" destOrd="0" presId="urn:microsoft.com/office/officeart/2018/2/layout/IconLabelDescriptionList"/>
    <dgm:cxn modelId="{B76E1DEE-0444-43FA-9F9E-F5A35DFF8626}" srcId="{EFF49FC9-8DEB-43B3-9C74-653125CC7080}" destId="{24903820-F29E-4EE9-AB52-A50C23A339F8}" srcOrd="1" destOrd="0" parTransId="{1C1D103D-B2FC-4D09-99C2-8B2774C84D2C}" sibTransId="{B1D34473-6BA1-413E-BD1C-88ED8323A555}"/>
    <dgm:cxn modelId="{BCC8D7F3-F3B3-4001-A070-D7BA0964DB2B}" srcId="{65064211-7550-426B-9906-76EC1C03FFFF}" destId="{B117907F-BC9F-4D32-922A-E8F7812F02CB}" srcOrd="0" destOrd="0" parTransId="{CB7543A6-7C8B-4A8B-93C2-A4BE695E1565}" sibTransId="{4A6C1B91-B3A1-40E6-A311-6A956B1FA054}"/>
    <dgm:cxn modelId="{6054BFD3-B5A8-47B3-ADDD-46F1CF8C42D8}" type="presParOf" srcId="{57E7FA1E-BAD0-4F6F-9AF8-DE50FFD78EF5}" destId="{A0C8A72B-211A-45CB-A398-882E6DA6A1FD}" srcOrd="0" destOrd="0" presId="urn:microsoft.com/office/officeart/2018/2/layout/IconLabelDescriptionList"/>
    <dgm:cxn modelId="{EDB7A198-1E11-46B8-B377-0B7D005B1E48}" type="presParOf" srcId="{A0C8A72B-211A-45CB-A398-882E6DA6A1FD}" destId="{F7A53F38-344D-44F1-A374-985A6D429D37}" srcOrd="0" destOrd="0" presId="urn:microsoft.com/office/officeart/2018/2/layout/IconLabelDescriptionList"/>
    <dgm:cxn modelId="{77B6050E-7232-4476-9154-4F971E1684BB}" type="presParOf" srcId="{A0C8A72B-211A-45CB-A398-882E6DA6A1FD}" destId="{DB9F477A-3791-4A9C-916A-3393BDFF817C}" srcOrd="1" destOrd="0" presId="urn:microsoft.com/office/officeart/2018/2/layout/IconLabelDescriptionList"/>
    <dgm:cxn modelId="{AC117804-6C29-41C3-AF4F-67B6A62C1750}" type="presParOf" srcId="{A0C8A72B-211A-45CB-A398-882E6DA6A1FD}" destId="{6F67DECD-8027-49A7-8A8B-32B4C96B8975}" srcOrd="2" destOrd="0" presId="urn:microsoft.com/office/officeart/2018/2/layout/IconLabelDescriptionList"/>
    <dgm:cxn modelId="{CA364031-6671-46BA-82FE-451B7FC80837}" type="presParOf" srcId="{A0C8A72B-211A-45CB-A398-882E6DA6A1FD}" destId="{299BBC2D-ED76-4BC1-9BFA-CCB1E04E4A61}" srcOrd="3" destOrd="0" presId="urn:microsoft.com/office/officeart/2018/2/layout/IconLabelDescriptionList"/>
    <dgm:cxn modelId="{2463FD6C-5396-4B9B-A778-0067863E7227}" type="presParOf" srcId="{A0C8A72B-211A-45CB-A398-882E6DA6A1FD}" destId="{B3A3DDA5-CB20-43B0-8E1F-C828AD5C0E12}" srcOrd="4" destOrd="0" presId="urn:microsoft.com/office/officeart/2018/2/layout/IconLabelDescriptionList"/>
    <dgm:cxn modelId="{0A1A0ABD-7869-459D-B854-15B9F3DC5389}" type="presParOf" srcId="{57E7FA1E-BAD0-4F6F-9AF8-DE50FFD78EF5}" destId="{DF41C886-34E5-43A2-AD03-1E53115DF0AD}" srcOrd="1" destOrd="0" presId="urn:microsoft.com/office/officeart/2018/2/layout/IconLabelDescriptionList"/>
    <dgm:cxn modelId="{3D0ADD40-A693-4012-A84D-56BA23F83528}" type="presParOf" srcId="{57E7FA1E-BAD0-4F6F-9AF8-DE50FFD78EF5}" destId="{A1E8D2E4-589C-4776-8FF0-52E3D28294D7}" srcOrd="2" destOrd="0" presId="urn:microsoft.com/office/officeart/2018/2/layout/IconLabelDescriptionList"/>
    <dgm:cxn modelId="{D4F1A1F0-6438-427C-AAC6-D9EC99DFA986}" type="presParOf" srcId="{A1E8D2E4-589C-4776-8FF0-52E3D28294D7}" destId="{75398922-880D-4E87-A8C7-3D1580458F3A}" srcOrd="0" destOrd="0" presId="urn:microsoft.com/office/officeart/2018/2/layout/IconLabelDescriptionList"/>
    <dgm:cxn modelId="{1326E476-0F96-431E-89D7-F0D26F0EA110}" type="presParOf" srcId="{A1E8D2E4-589C-4776-8FF0-52E3D28294D7}" destId="{11729B4D-08EB-4350-8A34-D7D9FA50A051}" srcOrd="1" destOrd="0" presId="urn:microsoft.com/office/officeart/2018/2/layout/IconLabelDescriptionList"/>
    <dgm:cxn modelId="{E9DDA377-23BF-4564-B352-849B9023FC7C}" type="presParOf" srcId="{A1E8D2E4-589C-4776-8FF0-52E3D28294D7}" destId="{F2548E00-137A-43C6-B524-BCCE00828BD4}" srcOrd="2" destOrd="0" presId="urn:microsoft.com/office/officeart/2018/2/layout/IconLabelDescriptionList"/>
    <dgm:cxn modelId="{F77510AB-8C11-4868-A9FD-7A9F3EBC46BA}" type="presParOf" srcId="{A1E8D2E4-589C-4776-8FF0-52E3D28294D7}" destId="{59851033-F209-4C00-8AAC-42F26B27DB86}" srcOrd="3" destOrd="0" presId="urn:microsoft.com/office/officeart/2018/2/layout/IconLabelDescriptionList"/>
    <dgm:cxn modelId="{590CCBAF-1BBB-4037-954B-DC71F0A5013D}" type="presParOf" srcId="{A1E8D2E4-589C-4776-8FF0-52E3D28294D7}" destId="{334FE042-ED2F-42D6-942E-2A1406D75D63}" srcOrd="4" destOrd="0" presId="urn:microsoft.com/office/officeart/2018/2/layout/IconLabelDescriptionList"/>
    <dgm:cxn modelId="{C32E0A6B-37CA-46D7-B6CB-C9F82B242FF2}" type="presParOf" srcId="{57E7FA1E-BAD0-4F6F-9AF8-DE50FFD78EF5}" destId="{C642943D-EA06-453A-AF5A-6AEA8B233926}" srcOrd="3" destOrd="0" presId="urn:microsoft.com/office/officeart/2018/2/layout/IconLabelDescriptionList"/>
    <dgm:cxn modelId="{A75FFA1D-1279-440B-8AFC-7CFD434977BE}" type="presParOf" srcId="{57E7FA1E-BAD0-4F6F-9AF8-DE50FFD78EF5}" destId="{8AC768DB-43EE-4123-9F24-E111AEC7D0E3}" srcOrd="4" destOrd="0" presId="urn:microsoft.com/office/officeart/2018/2/layout/IconLabelDescriptionList"/>
    <dgm:cxn modelId="{469449B6-B844-4EC3-95F6-1CF850F7576B}" type="presParOf" srcId="{8AC768DB-43EE-4123-9F24-E111AEC7D0E3}" destId="{A4B40D0E-B4FF-4716-8237-786CE8CD5414}" srcOrd="0" destOrd="0" presId="urn:microsoft.com/office/officeart/2018/2/layout/IconLabelDescriptionList"/>
    <dgm:cxn modelId="{B0CEFB0F-8074-4E17-9709-E43F8423859D}" type="presParOf" srcId="{8AC768DB-43EE-4123-9F24-E111AEC7D0E3}" destId="{9236FFEC-7561-4F94-8D6E-100AF7E491B2}" srcOrd="1" destOrd="0" presId="urn:microsoft.com/office/officeart/2018/2/layout/IconLabelDescriptionList"/>
    <dgm:cxn modelId="{E9C42F99-8413-4D06-8433-33AB91301BE9}" type="presParOf" srcId="{8AC768DB-43EE-4123-9F24-E111AEC7D0E3}" destId="{BA7E6DC5-30A0-4F6C-A35C-1DCB5822886A}" srcOrd="2" destOrd="0" presId="urn:microsoft.com/office/officeart/2018/2/layout/IconLabelDescriptionList"/>
    <dgm:cxn modelId="{3E0BCD27-F983-4F77-8720-3017604FC781}" type="presParOf" srcId="{8AC768DB-43EE-4123-9F24-E111AEC7D0E3}" destId="{B7B713A5-094C-4406-9E76-9A1B4C411785}" srcOrd="3" destOrd="0" presId="urn:microsoft.com/office/officeart/2018/2/layout/IconLabelDescriptionList"/>
    <dgm:cxn modelId="{990C5C57-B8CB-441B-B112-791F6DC3F997}" type="presParOf" srcId="{8AC768DB-43EE-4123-9F24-E111AEC7D0E3}" destId="{58BA8CFB-A206-4EE4-A337-2D8449892034}"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FC3CA-4719-416F-BB0B-DDD969A88DFE}">
      <dsp:nvSpPr>
        <dsp:cNvPr id="0" name=""/>
        <dsp:cNvSpPr/>
      </dsp:nvSpPr>
      <dsp:spPr>
        <a:xfrm>
          <a:off x="894368" y="62372"/>
          <a:ext cx="5804415" cy="767694"/>
        </a:xfrm>
        <a:prstGeom prst="roundRect">
          <a:avLst/>
        </a:prstGeom>
        <a:gradFill flip="none" rotWithShape="0">
          <a:gsLst>
            <a:gs pos="0">
              <a:srgbClr val="156082">
                <a:shade val="30000"/>
                <a:satMod val="115000"/>
              </a:srgbClr>
            </a:gs>
            <a:gs pos="50000">
              <a:srgbClr val="156082">
                <a:shade val="67500"/>
                <a:satMod val="115000"/>
              </a:srgbClr>
            </a:gs>
            <a:gs pos="100000">
              <a:srgbClr val="156082">
                <a:shade val="100000"/>
                <a:satMod val="115000"/>
              </a:srgbClr>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latin typeface="Arial" panose="020B0604020202020204" pitchFamily="34" charset="0"/>
              <a:cs typeface="Arial" panose="020B0604020202020204" pitchFamily="34" charset="0"/>
            </a:rPr>
            <a:t>Care Management</a:t>
          </a:r>
        </a:p>
      </dsp:txBody>
      <dsp:txXfrm>
        <a:off x="931844" y="99848"/>
        <a:ext cx="5729463" cy="692742"/>
      </dsp:txXfrm>
    </dsp:sp>
    <dsp:sp modelId="{597308A2-F144-4101-A109-BB8323E6EC12}">
      <dsp:nvSpPr>
        <dsp:cNvPr id="0" name=""/>
        <dsp:cNvSpPr/>
      </dsp:nvSpPr>
      <dsp:spPr>
        <a:xfrm>
          <a:off x="0" y="770532"/>
          <a:ext cx="8874872" cy="350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77" tIns="16510" rIns="92456" bIns="16510" numCol="1" spcCol="1270" anchor="t" anchorCtr="0">
          <a:noAutofit/>
        </a:bodyPr>
        <a:lstStyle/>
        <a:p>
          <a:pPr marL="114300" lvl="1" indent="0" algn="l" defTabSz="577850">
            <a:lnSpc>
              <a:spcPct val="100000"/>
            </a:lnSpc>
            <a:spcBef>
              <a:spcPct val="0"/>
            </a:spcBef>
            <a:spcAft>
              <a:spcPct val="20000"/>
            </a:spcAft>
            <a:buFont typeface="Arial" panose="020B0604020202020204" pitchFamily="34" charset="0"/>
            <a:buChar char="●"/>
          </a:pPr>
          <a:endParaRPr lang="en-US" sz="1300" kern="1200" dirty="0">
            <a:solidFill>
              <a:schemeClr val="tx1"/>
            </a:solidFill>
            <a:latin typeface="Arial" panose="020B0604020202020204" pitchFamily="34" charset="0"/>
            <a:cs typeface="Arial" panose="020B0604020202020204" pitchFamily="34" charset="0"/>
          </a:endParaRPr>
        </a:p>
        <a:p>
          <a:pPr marL="274320" lvl="1" indent="-365760" algn="l" defTabSz="1244600">
            <a:lnSpc>
              <a:spcPct val="100000"/>
            </a:lnSpc>
            <a:spcBef>
              <a:spcPct val="0"/>
            </a:spcBef>
            <a:spcAft>
              <a:spcPct val="20000"/>
            </a:spcAft>
            <a:buFont typeface="Wingdings" panose="05000000000000000000" pitchFamily="2" charset="2"/>
            <a:buChar char="Ø"/>
          </a:pPr>
          <a:r>
            <a:rPr lang="en-US" sz="2800" kern="1200" dirty="0">
              <a:solidFill>
                <a:srgbClr val="156082"/>
              </a:solidFill>
              <a:latin typeface="Arial" panose="020B0604020202020204" pitchFamily="34" charset="0"/>
              <a:cs typeface="Arial" panose="020B0604020202020204" pitchFamily="34" charset="0"/>
            </a:rPr>
            <a:t>Validate Level Approved </a:t>
          </a:r>
        </a:p>
        <a:p>
          <a:pPr marL="274320" lvl="1" indent="-365760" algn="l" defTabSz="1244600">
            <a:lnSpc>
              <a:spcPct val="100000"/>
            </a:lnSpc>
            <a:spcBef>
              <a:spcPct val="0"/>
            </a:spcBef>
            <a:spcAft>
              <a:spcPct val="20000"/>
            </a:spcAft>
            <a:buFont typeface="Wingdings" panose="05000000000000000000" pitchFamily="2" charset="2"/>
            <a:buChar char="Ø"/>
          </a:pPr>
          <a:r>
            <a:rPr lang="en-US" sz="2800" kern="1200" dirty="0">
              <a:solidFill>
                <a:srgbClr val="156082"/>
              </a:solidFill>
              <a:latin typeface="Arial" panose="020B0604020202020204" pitchFamily="34" charset="0"/>
              <a:cs typeface="Arial" panose="020B0604020202020204" pitchFamily="34" charset="0"/>
            </a:rPr>
            <a:t>Additional Services &amp; Carve Outs</a:t>
          </a:r>
        </a:p>
        <a:p>
          <a:pPr marL="274320" lvl="1" indent="-365760" algn="l" defTabSz="1244600">
            <a:lnSpc>
              <a:spcPct val="100000"/>
            </a:lnSpc>
            <a:spcBef>
              <a:spcPct val="0"/>
            </a:spcBef>
            <a:spcAft>
              <a:spcPct val="20000"/>
            </a:spcAft>
            <a:buFont typeface="Wingdings" panose="05000000000000000000" pitchFamily="2" charset="2"/>
            <a:buChar char="Ø"/>
          </a:pPr>
          <a:r>
            <a:rPr lang="en-US" sz="2800" kern="1200" dirty="0">
              <a:solidFill>
                <a:srgbClr val="156082"/>
              </a:solidFill>
              <a:latin typeface="Arial" panose="020B0604020202020204" pitchFamily="34" charset="0"/>
              <a:cs typeface="Arial" panose="020B0604020202020204" pitchFamily="34" charset="0"/>
            </a:rPr>
            <a:t>Obtain &amp; Document the Authorizations</a:t>
          </a:r>
        </a:p>
        <a:p>
          <a:pPr marL="1280160" lvl="2" indent="-548640" algn="l" defTabSz="1066800">
            <a:lnSpc>
              <a:spcPct val="100000"/>
            </a:lnSpc>
            <a:spcBef>
              <a:spcPct val="0"/>
            </a:spcBef>
            <a:spcAft>
              <a:spcPct val="20000"/>
            </a:spcAft>
            <a:buFont typeface="Courier New" panose="02070309020205020404" pitchFamily="49" charset="0"/>
            <a:buChar char="o"/>
          </a:pPr>
          <a:r>
            <a:rPr lang="en-US" sz="2400" kern="1200" dirty="0">
              <a:solidFill>
                <a:srgbClr val="156082"/>
              </a:solidFill>
              <a:latin typeface="Arial" panose="020B0604020202020204" pitchFamily="34" charset="0"/>
              <a:cs typeface="Arial" panose="020B0604020202020204" pitchFamily="34" charset="0"/>
            </a:rPr>
            <a:t>Prior to Admission </a:t>
          </a:r>
        </a:p>
        <a:p>
          <a:pPr marL="1280160" lvl="2" indent="-548640" algn="l" defTabSz="1066800">
            <a:lnSpc>
              <a:spcPct val="100000"/>
            </a:lnSpc>
            <a:spcBef>
              <a:spcPct val="0"/>
            </a:spcBef>
            <a:spcAft>
              <a:spcPct val="20000"/>
            </a:spcAft>
            <a:buFont typeface="Courier New" panose="02070309020205020404" pitchFamily="49" charset="0"/>
            <a:buChar char="o"/>
          </a:pPr>
          <a:r>
            <a:rPr lang="en-US" sz="2400" kern="1200" dirty="0">
              <a:solidFill>
                <a:srgbClr val="156082"/>
              </a:solidFill>
              <a:latin typeface="Arial" panose="020B0604020202020204" pitchFamily="34" charset="0"/>
              <a:cs typeface="Arial" panose="020B0604020202020204" pitchFamily="34" charset="0"/>
            </a:rPr>
            <a:t>Change of Condition</a:t>
          </a:r>
        </a:p>
        <a:p>
          <a:pPr marL="1280160" lvl="2" indent="-548640" algn="l" defTabSz="1066800">
            <a:lnSpc>
              <a:spcPct val="100000"/>
            </a:lnSpc>
            <a:spcBef>
              <a:spcPct val="0"/>
            </a:spcBef>
            <a:spcAft>
              <a:spcPct val="20000"/>
            </a:spcAft>
            <a:buFont typeface="Courier New" panose="02070309020205020404" pitchFamily="49" charset="0"/>
            <a:buChar char="o"/>
          </a:pPr>
          <a:r>
            <a:rPr lang="en-US" sz="2400" kern="1200" dirty="0">
              <a:solidFill>
                <a:srgbClr val="156082"/>
              </a:solidFill>
              <a:latin typeface="Arial" panose="020B0604020202020204" pitchFamily="34" charset="0"/>
              <a:cs typeface="Arial" panose="020B0604020202020204" pitchFamily="34" charset="0"/>
            </a:rPr>
            <a:t>Discharge from Hospital</a:t>
          </a:r>
        </a:p>
      </dsp:txBody>
      <dsp:txXfrm>
        <a:off x="0" y="770532"/>
        <a:ext cx="8874872" cy="3500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8B886-1FE8-464C-855A-CBFA86C19CB4}">
      <dsp:nvSpPr>
        <dsp:cNvPr id="0" name=""/>
        <dsp:cNvSpPr/>
      </dsp:nvSpPr>
      <dsp:spPr>
        <a:xfrm>
          <a:off x="0" y="776318"/>
          <a:ext cx="3327015" cy="2112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17E0E-62EF-42B0-BBB9-7F1C68C3735C}">
      <dsp:nvSpPr>
        <dsp:cNvPr id="0" name=""/>
        <dsp:cNvSpPr/>
      </dsp:nvSpPr>
      <dsp:spPr>
        <a:xfrm>
          <a:off x="369668" y="1127503"/>
          <a:ext cx="3327015" cy="21126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dirty="0"/>
            <a:t>Individual has ESRD</a:t>
          </a:r>
          <a:r>
            <a:rPr lang="en-US" sz="1600" kern="1200" dirty="0"/>
            <a:t>, is covered</a:t>
          </a:r>
          <a:br>
            <a:rPr lang="en-US" sz="1600" kern="1200" dirty="0"/>
          </a:br>
          <a:r>
            <a:rPr lang="en-US" sz="1600" kern="1200" dirty="0"/>
            <a:t>by COBRA and is in the first</a:t>
          </a:r>
          <a:br>
            <a:rPr lang="en-US" sz="1600" kern="1200" dirty="0"/>
          </a:br>
          <a:r>
            <a:rPr lang="en-US" sz="1600" kern="1200" dirty="0"/>
            <a:t>30 months of eligibility or entitlement to Medicare</a:t>
          </a:r>
          <a:br>
            <a:rPr lang="en-US" sz="1600" kern="1200" dirty="0"/>
          </a:br>
          <a:r>
            <a:rPr lang="en-US" sz="1600" kern="1200" dirty="0">
              <a:solidFill>
                <a:schemeClr val="accent2">
                  <a:lumMod val="75000"/>
                </a:schemeClr>
              </a:solidFill>
            </a:rPr>
            <a:t>COBRA pays Primary</a:t>
          </a:r>
          <a:r>
            <a:rPr lang="en-US" sz="1600" kern="1200" dirty="0"/>
            <a:t>,</a:t>
          </a:r>
          <a:br>
            <a:rPr lang="en-US" sz="1600" kern="1200" dirty="0"/>
          </a:br>
          <a:r>
            <a:rPr lang="en-US" sz="1600" b="1" kern="1200" dirty="0"/>
            <a:t>Medicare pays secondary</a:t>
          </a:r>
          <a:br>
            <a:rPr lang="en-US" sz="1600" b="1" kern="1200" dirty="0"/>
          </a:br>
          <a:r>
            <a:rPr lang="en-US" sz="1600" b="1" kern="1200" dirty="0"/>
            <a:t>during 30-month coordination</a:t>
          </a:r>
          <a:br>
            <a:rPr lang="en-US" sz="1600" b="1" kern="1200" dirty="0"/>
          </a:br>
          <a:r>
            <a:rPr lang="en-US" sz="1600" b="1" kern="1200" dirty="0"/>
            <a:t>period for ESRD</a:t>
          </a:r>
          <a:endParaRPr lang="en-US" sz="1600" kern="1200" dirty="0"/>
        </a:p>
      </dsp:txBody>
      <dsp:txXfrm>
        <a:off x="431546" y="1189381"/>
        <a:ext cx="3203259" cy="1988899"/>
      </dsp:txXfrm>
    </dsp:sp>
    <dsp:sp modelId="{B1D01C4C-5847-4A04-8E9D-DFAAC3DE28F1}">
      <dsp:nvSpPr>
        <dsp:cNvPr id="0" name=""/>
        <dsp:cNvSpPr/>
      </dsp:nvSpPr>
      <dsp:spPr>
        <a:xfrm>
          <a:off x="4066352" y="776318"/>
          <a:ext cx="3327015" cy="2112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93E4F-17AB-4C94-B41F-B468F64B7DED}">
      <dsp:nvSpPr>
        <dsp:cNvPr id="0" name=""/>
        <dsp:cNvSpPr/>
      </dsp:nvSpPr>
      <dsp:spPr>
        <a:xfrm>
          <a:off x="4436021" y="1127503"/>
          <a:ext cx="3327015" cy="21126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dirty="0"/>
            <a:t>Individual is age 65 years or older</a:t>
          </a:r>
          <a:r>
            <a:rPr lang="en-US" sz="1600" kern="1200" dirty="0"/>
            <a:t> and covered by Medicare</a:t>
          </a:r>
          <a:br>
            <a:rPr lang="en-US" sz="1600" kern="1200" dirty="0"/>
          </a:br>
          <a:r>
            <a:rPr lang="en-US" sz="1600" kern="1200" dirty="0"/>
            <a:t>&amp; COBRA:</a:t>
          </a:r>
        </a:p>
        <a:p>
          <a:pPr marL="0" lvl="0" indent="0" algn="l" defTabSz="711200">
            <a:lnSpc>
              <a:spcPct val="90000"/>
            </a:lnSpc>
            <a:spcBef>
              <a:spcPct val="0"/>
            </a:spcBef>
            <a:spcAft>
              <a:spcPct val="35000"/>
            </a:spcAft>
            <a:buNone/>
          </a:pPr>
          <a:br>
            <a:rPr lang="en-US" sz="1600" kern="1200" dirty="0"/>
          </a:br>
          <a:r>
            <a:rPr lang="en-US" sz="1600" b="1" kern="1200" dirty="0"/>
            <a:t>Medicare pays Primary</a:t>
          </a:r>
          <a:r>
            <a:rPr lang="en-US" sz="1600" kern="1200" dirty="0"/>
            <a:t>,</a:t>
          </a:r>
          <a:br>
            <a:rPr lang="en-US" sz="1600" kern="1200" dirty="0"/>
          </a:br>
          <a:r>
            <a:rPr lang="en-US" sz="1600" kern="1200" dirty="0">
              <a:solidFill>
                <a:schemeClr val="accent2">
                  <a:lumMod val="75000"/>
                </a:schemeClr>
              </a:solidFill>
            </a:rPr>
            <a:t>COBRA pays secondary</a:t>
          </a:r>
        </a:p>
      </dsp:txBody>
      <dsp:txXfrm>
        <a:off x="4497899" y="1189381"/>
        <a:ext cx="3203259" cy="1988899"/>
      </dsp:txXfrm>
    </dsp:sp>
    <dsp:sp modelId="{E1139E5B-9440-4934-9EBF-06842254C9E0}">
      <dsp:nvSpPr>
        <dsp:cNvPr id="0" name=""/>
        <dsp:cNvSpPr/>
      </dsp:nvSpPr>
      <dsp:spPr>
        <a:xfrm>
          <a:off x="8132705" y="776318"/>
          <a:ext cx="3327015" cy="2112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EEBB7-9DED-4866-BE64-48B88C1EE168}">
      <dsp:nvSpPr>
        <dsp:cNvPr id="0" name=""/>
        <dsp:cNvSpPr/>
      </dsp:nvSpPr>
      <dsp:spPr>
        <a:xfrm>
          <a:off x="8502374" y="1127503"/>
          <a:ext cx="3327015" cy="21126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Individual is disabled and</a:t>
          </a:r>
          <a:br>
            <a:rPr lang="en-US" sz="1600" kern="1200" dirty="0"/>
          </a:br>
          <a:r>
            <a:rPr lang="en-US" sz="1600" kern="1200" dirty="0"/>
            <a:t>covered by Medicare &amp; COBRA:</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endParaRPr lang="en-US" sz="800" kern="1200" dirty="0"/>
        </a:p>
        <a:p>
          <a:pPr marL="0" lvl="0" indent="0" algn="l" defTabSz="711200">
            <a:lnSpc>
              <a:spcPct val="90000"/>
            </a:lnSpc>
            <a:spcBef>
              <a:spcPct val="0"/>
            </a:spcBef>
            <a:spcAft>
              <a:spcPct val="35000"/>
            </a:spcAft>
            <a:buNone/>
          </a:pPr>
          <a:r>
            <a:rPr lang="en-US" sz="1600" b="1" kern="1200" dirty="0"/>
            <a:t>Medicare pays Primary</a:t>
          </a:r>
          <a:r>
            <a:rPr lang="en-US" sz="1600" kern="1200" dirty="0"/>
            <a:t>,</a:t>
          </a:r>
          <a:br>
            <a:rPr lang="en-US" sz="1600" kern="1200" dirty="0"/>
          </a:br>
          <a:r>
            <a:rPr lang="en-US" sz="1600" kern="1200" dirty="0">
              <a:solidFill>
                <a:schemeClr val="accent2">
                  <a:lumMod val="75000"/>
                </a:schemeClr>
              </a:solidFill>
            </a:rPr>
            <a:t>COBRA pays secondary</a:t>
          </a:r>
        </a:p>
      </dsp:txBody>
      <dsp:txXfrm>
        <a:off x="8564252" y="1189381"/>
        <a:ext cx="3203259" cy="198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8B886-1FE8-464C-855A-CBFA86C19CB4}">
      <dsp:nvSpPr>
        <dsp:cNvPr id="0" name=""/>
        <dsp:cNvSpPr/>
      </dsp:nvSpPr>
      <dsp:spPr>
        <a:xfrm>
          <a:off x="0" y="261581"/>
          <a:ext cx="3378008" cy="42580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17E0E-62EF-42B0-BBB9-7F1C68C3735C}">
      <dsp:nvSpPr>
        <dsp:cNvPr id="0" name=""/>
        <dsp:cNvSpPr/>
      </dsp:nvSpPr>
      <dsp:spPr>
        <a:xfrm>
          <a:off x="375334" y="618149"/>
          <a:ext cx="3378008" cy="42580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rgbClr val="156082"/>
              </a:solidFill>
              <a:latin typeface="Arial" panose="020B0604020202020204" pitchFamily="34" charset="0"/>
              <a:cs typeface="Arial" panose="020B0604020202020204" pitchFamily="34" charset="0"/>
            </a:rPr>
            <a:t>Retiree Health Plans</a:t>
          </a:r>
        </a:p>
        <a:p>
          <a:pPr marL="0" lvl="0" indent="0" algn="ctr" defTabSz="93345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Individual is age 65 or older and has an employer retirement plan:</a:t>
          </a:r>
        </a:p>
        <a:p>
          <a:pPr marL="0" lvl="0" indent="0" algn="ctr" defTabSz="933450">
            <a:lnSpc>
              <a:spcPct val="90000"/>
            </a:lnSpc>
            <a:spcBef>
              <a:spcPct val="0"/>
            </a:spcBef>
            <a:spcAft>
              <a:spcPct val="35000"/>
            </a:spcAft>
            <a:buNone/>
          </a:pPr>
          <a:br>
            <a:rPr lang="en-US" sz="1800" kern="1200" dirty="0">
              <a:latin typeface="Arial" panose="020B0604020202020204" pitchFamily="34" charset="0"/>
              <a:cs typeface="Arial" panose="020B0604020202020204" pitchFamily="34" charset="0"/>
            </a:rPr>
          </a:br>
          <a:r>
            <a:rPr lang="en-US" sz="1800" b="0" kern="1200" dirty="0">
              <a:solidFill>
                <a:srgbClr val="156082"/>
              </a:solidFill>
              <a:latin typeface="Arial" panose="020B0604020202020204" pitchFamily="34" charset="0"/>
              <a:cs typeface="Arial" panose="020B0604020202020204" pitchFamily="34" charset="0"/>
            </a:rPr>
            <a:t>Medicare pays </a:t>
          </a:r>
          <a:r>
            <a:rPr lang="en-US" sz="1800" b="1" u="sng" kern="1200" dirty="0">
              <a:solidFill>
                <a:srgbClr val="156082"/>
              </a:solidFill>
              <a:latin typeface="Arial" panose="020B0604020202020204" pitchFamily="34" charset="0"/>
              <a:cs typeface="Arial" panose="020B0604020202020204" pitchFamily="34" charset="0"/>
            </a:rPr>
            <a:t>Primary</a:t>
          </a:r>
        </a:p>
        <a:p>
          <a:pPr marL="0" lvl="0" indent="0" algn="ctr" defTabSz="933450">
            <a:lnSpc>
              <a:spcPct val="90000"/>
            </a:lnSpc>
            <a:spcBef>
              <a:spcPct val="0"/>
            </a:spcBef>
            <a:spcAft>
              <a:spcPct val="35000"/>
            </a:spcAft>
            <a:buNone/>
          </a:pPr>
          <a:r>
            <a:rPr lang="en-US" sz="1800" b="0" kern="1200" dirty="0">
              <a:solidFill>
                <a:srgbClr val="156082"/>
              </a:solidFill>
              <a:latin typeface="Arial" panose="020B0604020202020204" pitchFamily="34" charset="0"/>
              <a:cs typeface="Arial" panose="020B0604020202020204" pitchFamily="34" charset="0"/>
            </a:rPr>
            <a:t> Retiree coverage pays </a:t>
          </a:r>
          <a:r>
            <a:rPr lang="en-US" sz="1800" b="1" u="sng" kern="1200" dirty="0">
              <a:solidFill>
                <a:srgbClr val="156082"/>
              </a:solidFill>
              <a:latin typeface="Arial" panose="020B0604020202020204" pitchFamily="34" charset="0"/>
              <a:cs typeface="Arial" panose="020B0604020202020204" pitchFamily="34" charset="0"/>
            </a:rPr>
            <a:t>secondary</a:t>
          </a:r>
          <a:endParaRPr lang="en-US" sz="1800" b="1" u="sng" kern="1200" dirty="0">
            <a:solidFill>
              <a:srgbClr val="156082"/>
            </a:solidFill>
          </a:endParaRPr>
        </a:p>
      </dsp:txBody>
      <dsp:txXfrm>
        <a:off x="474272" y="717087"/>
        <a:ext cx="3180132" cy="4060169"/>
      </dsp:txXfrm>
    </dsp:sp>
    <dsp:sp modelId="{B1D01C4C-5847-4A04-8E9D-DFAAC3DE28F1}">
      <dsp:nvSpPr>
        <dsp:cNvPr id="0" name=""/>
        <dsp:cNvSpPr/>
      </dsp:nvSpPr>
      <dsp:spPr>
        <a:xfrm>
          <a:off x="4128676" y="261581"/>
          <a:ext cx="3378008" cy="42580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93E4F-17AB-4C94-B41F-B468F64B7DED}">
      <dsp:nvSpPr>
        <dsp:cNvPr id="0" name=""/>
        <dsp:cNvSpPr/>
      </dsp:nvSpPr>
      <dsp:spPr>
        <a:xfrm>
          <a:off x="4504011" y="618149"/>
          <a:ext cx="3378008" cy="42580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rgbClr val="156082"/>
              </a:solidFill>
              <a:latin typeface="Arial" panose="020B0604020202020204" pitchFamily="34" charset="0"/>
              <a:cs typeface="Arial" panose="020B0604020202020204" pitchFamily="34" charset="0"/>
            </a:rPr>
            <a:t>No-fault Insurance and Liability Insurance</a:t>
          </a:r>
        </a:p>
        <a:p>
          <a:pPr marL="0" lvl="0" indent="0" algn="ctr" defTabSz="93345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Individual is entitled to Medicare and was in an accident or other situation where no-fault or liability insurance is involved.</a:t>
          </a:r>
          <a:br>
            <a:rPr lang="en-US" sz="1800" kern="1200" dirty="0">
              <a:latin typeface="Arial" panose="020B0604020202020204" pitchFamily="34" charset="0"/>
              <a:cs typeface="Arial" panose="020B0604020202020204" pitchFamily="34" charset="0"/>
            </a:rPr>
          </a:br>
          <a:endParaRPr lang="en-US" sz="1800" kern="1200" dirty="0">
            <a:latin typeface="Arial" panose="020B0604020202020204" pitchFamily="34" charset="0"/>
            <a:cs typeface="Arial" panose="020B0604020202020204" pitchFamily="34" charset="0"/>
          </a:endParaRPr>
        </a:p>
        <a:p>
          <a:pPr marL="0" lvl="0" indent="0" algn="ctr" defTabSz="933450">
            <a:lnSpc>
              <a:spcPct val="90000"/>
            </a:lnSpc>
            <a:spcBef>
              <a:spcPct val="0"/>
            </a:spcBef>
            <a:spcAft>
              <a:spcPct val="35000"/>
            </a:spcAft>
            <a:buNone/>
          </a:pPr>
          <a:r>
            <a:rPr lang="en-US" sz="1800" b="0" kern="1200" dirty="0">
              <a:solidFill>
                <a:srgbClr val="156082"/>
              </a:solidFill>
              <a:latin typeface="Arial" panose="020B0604020202020204" pitchFamily="34" charset="0"/>
              <a:cs typeface="Arial" panose="020B0604020202020204" pitchFamily="34" charset="0"/>
            </a:rPr>
            <a:t>No-fault or Liability Insurance pays </a:t>
          </a:r>
          <a:r>
            <a:rPr lang="en-US" sz="1800" b="1" u="sng" kern="1200" dirty="0">
              <a:solidFill>
                <a:srgbClr val="156082"/>
              </a:solidFill>
              <a:latin typeface="Arial" panose="020B0604020202020204" pitchFamily="34" charset="0"/>
              <a:cs typeface="Arial" panose="020B0604020202020204" pitchFamily="34" charset="0"/>
            </a:rPr>
            <a:t>Primary</a:t>
          </a:r>
          <a:r>
            <a:rPr lang="en-US" sz="1800" b="0" kern="1200" dirty="0">
              <a:solidFill>
                <a:srgbClr val="156082"/>
              </a:solidFill>
              <a:latin typeface="Arial" panose="020B0604020202020204" pitchFamily="34" charset="0"/>
              <a:cs typeface="Arial" panose="020B0604020202020204" pitchFamily="34" charset="0"/>
            </a:rPr>
            <a:t> for accident or other situation related health care services claimed or released</a:t>
          </a:r>
        </a:p>
        <a:p>
          <a:pPr marL="0" lvl="0" indent="0" algn="ctr" defTabSz="933450">
            <a:lnSpc>
              <a:spcPct val="90000"/>
            </a:lnSpc>
            <a:spcBef>
              <a:spcPct val="0"/>
            </a:spcBef>
            <a:spcAft>
              <a:spcPct val="35000"/>
            </a:spcAft>
            <a:buNone/>
          </a:pPr>
          <a:r>
            <a:rPr lang="en-US" sz="1800" b="0" kern="1200" dirty="0">
              <a:solidFill>
                <a:srgbClr val="156082"/>
              </a:solidFill>
              <a:latin typeface="Arial" panose="020B0604020202020204" pitchFamily="34" charset="0"/>
              <a:cs typeface="Arial" panose="020B0604020202020204" pitchFamily="34" charset="0"/>
            </a:rPr>
            <a:t>Medicare pays </a:t>
          </a:r>
          <a:r>
            <a:rPr lang="en-US" sz="1800" b="1" u="sng" kern="1200" dirty="0">
              <a:solidFill>
                <a:srgbClr val="156082"/>
              </a:solidFill>
              <a:latin typeface="Arial" panose="020B0604020202020204" pitchFamily="34" charset="0"/>
              <a:cs typeface="Arial" panose="020B0604020202020204" pitchFamily="34" charset="0"/>
            </a:rPr>
            <a:t>secondary</a:t>
          </a:r>
          <a:endParaRPr lang="en-US" sz="1800" b="1" u="sng" kern="1200" dirty="0">
            <a:solidFill>
              <a:srgbClr val="156082"/>
            </a:solidFill>
          </a:endParaRPr>
        </a:p>
      </dsp:txBody>
      <dsp:txXfrm>
        <a:off x="4602949" y="717087"/>
        <a:ext cx="3180132" cy="4060169"/>
      </dsp:txXfrm>
    </dsp:sp>
    <dsp:sp modelId="{E1139E5B-9440-4934-9EBF-06842254C9E0}">
      <dsp:nvSpPr>
        <dsp:cNvPr id="0" name=""/>
        <dsp:cNvSpPr/>
      </dsp:nvSpPr>
      <dsp:spPr>
        <a:xfrm>
          <a:off x="8257353" y="261581"/>
          <a:ext cx="3378008" cy="42580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EEBB7-9DED-4866-BE64-48B88C1EE168}">
      <dsp:nvSpPr>
        <dsp:cNvPr id="0" name=""/>
        <dsp:cNvSpPr/>
      </dsp:nvSpPr>
      <dsp:spPr>
        <a:xfrm>
          <a:off x="8632687" y="618149"/>
          <a:ext cx="3378008" cy="425804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rgbClr val="156082"/>
              </a:solidFill>
              <a:latin typeface="Arial" panose="020B0604020202020204" pitchFamily="34" charset="0"/>
              <a:cs typeface="Arial" panose="020B0604020202020204" pitchFamily="34" charset="0"/>
            </a:rPr>
            <a:t>Workers’ Compensation Insurance</a:t>
          </a:r>
        </a:p>
        <a:p>
          <a:pPr marL="0" lvl="0" indent="0" algn="ctr" defTabSz="933450">
            <a:lnSpc>
              <a:spcPct val="90000"/>
            </a:lnSpc>
            <a:spcBef>
              <a:spcPct val="0"/>
            </a:spcBef>
            <a:spcAft>
              <a:spcPct val="35000"/>
            </a:spcAft>
            <a:buNone/>
          </a:pPr>
          <a:r>
            <a:rPr lang="en-US" sz="1800" i="1" kern="1200" dirty="0">
              <a:latin typeface="Arial" panose="020B0604020202020204" pitchFamily="34" charset="0"/>
              <a:cs typeface="Arial" panose="020B0604020202020204" pitchFamily="34" charset="0"/>
            </a:rPr>
            <a:t>Individual is entitled to Medicare and is covered under Workers’ Compensation because of a job-related illness or injury:</a:t>
          </a:r>
        </a:p>
        <a:p>
          <a:pPr marL="0" lvl="0" indent="0" algn="ctr" defTabSz="933450">
            <a:lnSpc>
              <a:spcPct val="90000"/>
            </a:lnSpc>
            <a:spcBef>
              <a:spcPct val="0"/>
            </a:spcBef>
            <a:spcAft>
              <a:spcPct val="35000"/>
            </a:spcAft>
            <a:buNone/>
          </a:pPr>
          <a:br>
            <a:rPr lang="en-US" sz="1800" i="1" kern="1200" dirty="0">
              <a:latin typeface="Arial" panose="020B0604020202020204" pitchFamily="34" charset="0"/>
              <a:cs typeface="Arial" panose="020B0604020202020204" pitchFamily="34" charset="0"/>
            </a:rPr>
          </a:br>
          <a:r>
            <a:rPr lang="en-US" sz="1800" b="0" kern="1200" dirty="0">
              <a:solidFill>
                <a:srgbClr val="156082"/>
              </a:solidFill>
              <a:latin typeface="Arial" panose="020B0604020202020204" pitchFamily="34" charset="0"/>
              <a:cs typeface="Arial" panose="020B0604020202020204" pitchFamily="34" charset="0"/>
            </a:rPr>
            <a:t>Workers’ Compensation pays </a:t>
          </a:r>
          <a:r>
            <a:rPr lang="en-US" sz="1800" b="1" u="sng" kern="1200" dirty="0">
              <a:solidFill>
                <a:srgbClr val="156082"/>
              </a:solidFill>
              <a:latin typeface="Arial" panose="020B0604020202020204" pitchFamily="34" charset="0"/>
              <a:cs typeface="Arial" panose="020B0604020202020204" pitchFamily="34" charset="0"/>
            </a:rPr>
            <a:t>Primary</a:t>
          </a:r>
          <a:r>
            <a:rPr lang="en-US" sz="1800" b="0" kern="1200" dirty="0">
              <a:solidFill>
                <a:srgbClr val="156082"/>
              </a:solidFill>
              <a:latin typeface="Arial" panose="020B0604020202020204" pitchFamily="34" charset="0"/>
              <a:cs typeface="Arial" panose="020B0604020202020204" pitchFamily="34" charset="0"/>
            </a:rPr>
            <a:t> for health care items or services related to job-related illness or injury claims. </a:t>
          </a:r>
          <a:endParaRPr lang="en-US" sz="1800" b="0" kern="1200" dirty="0">
            <a:solidFill>
              <a:srgbClr val="156082"/>
            </a:solidFill>
          </a:endParaRPr>
        </a:p>
      </dsp:txBody>
      <dsp:txXfrm>
        <a:off x="8731625" y="717087"/>
        <a:ext cx="3180132" cy="4060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53F38-344D-44F1-A374-985A6D429D37}">
      <dsp:nvSpPr>
        <dsp:cNvPr id="0" name=""/>
        <dsp:cNvSpPr/>
      </dsp:nvSpPr>
      <dsp:spPr>
        <a:xfrm>
          <a:off x="1054107" y="223251"/>
          <a:ext cx="1162054" cy="1162054"/>
        </a:xfrm>
        <a:prstGeom prst="rect">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7DECD-8027-49A7-8A8B-32B4C96B8975}">
      <dsp:nvSpPr>
        <dsp:cNvPr id="0" name=""/>
        <dsp:cNvSpPr/>
      </dsp:nvSpPr>
      <dsp:spPr>
        <a:xfrm>
          <a:off x="1157" y="1567116"/>
          <a:ext cx="3320156" cy="1365221"/>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solidFill>
                <a:srgbClr val="156082"/>
              </a:solidFill>
            </a:rPr>
            <a:t>Advance Beneficiary Notice of Noncoverage (ABN) for </a:t>
          </a:r>
          <a:r>
            <a:rPr lang="en-US" sz="2200" b="1" kern="1200" dirty="0">
              <a:solidFill>
                <a:srgbClr val="156082"/>
              </a:solidFill>
            </a:rPr>
            <a:t>Medicare</a:t>
          </a:r>
          <a:endParaRPr lang="en-US" sz="2200" kern="1200" dirty="0">
            <a:solidFill>
              <a:srgbClr val="156082"/>
            </a:solidFill>
          </a:endParaRPr>
        </a:p>
      </dsp:txBody>
      <dsp:txXfrm>
        <a:off x="1157" y="1567116"/>
        <a:ext cx="3320156" cy="1365221"/>
      </dsp:txXfrm>
    </dsp:sp>
    <dsp:sp modelId="{B3A3DDA5-CB20-43B0-8E1F-C828AD5C0E12}">
      <dsp:nvSpPr>
        <dsp:cNvPr id="0" name=""/>
        <dsp:cNvSpPr/>
      </dsp:nvSpPr>
      <dsp:spPr>
        <a:xfrm>
          <a:off x="1157" y="3029786"/>
          <a:ext cx="3320156" cy="2038171"/>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Font typeface="Arial" panose="020B0604020202020204" pitchFamily="34" charset="0"/>
            <a:buNone/>
          </a:pPr>
          <a:r>
            <a:rPr lang="en-US" sz="1700" kern="1200" dirty="0">
              <a:solidFill>
                <a:srgbClr val="156082"/>
              </a:solidFill>
            </a:rPr>
            <a:t>ABN may result in a request for a Medicare demand bill.</a:t>
          </a:r>
        </a:p>
        <a:p>
          <a:pPr marL="0" lvl="0" indent="0" algn="l" defTabSz="755650">
            <a:lnSpc>
              <a:spcPct val="100000"/>
            </a:lnSpc>
            <a:spcBef>
              <a:spcPct val="0"/>
            </a:spcBef>
            <a:spcAft>
              <a:spcPct val="35000"/>
            </a:spcAft>
            <a:buFont typeface="Arial" panose="020B0604020202020204" pitchFamily="34" charset="0"/>
            <a:buNone/>
          </a:pPr>
          <a:r>
            <a:rPr lang="en-US" sz="1700" kern="1200" dirty="0">
              <a:solidFill>
                <a:srgbClr val="156082"/>
              </a:solidFill>
            </a:rPr>
            <a:t>Only use the ABN form with “Original” Medicare. </a:t>
          </a:r>
        </a:p>
        <a:p>
          <a:pPr marL="0" lvl="0" indent="0" algn="l" defTabSz="755650">
            <a:lnSpc>
              <a:spcPct val="100000"/>
            </a:lnSpc>
            <a:spcBef>
              <a:spcPct val="0"/>
            </a:spcBef>
            <a:spcAft>
              <a:spcPct val="35000"/>
            </a:spcAft>
            <a:buFont typeface="Arial" panose="020B0604020202020204" pitchFamily="34" charset="0"/>
            <a:buNone/>
          </a:pPr>
          <a:r>
            <a:rPr lang="en-US" sz="1700" kern="1200" dirty="0">
              <a:solidFill>
                <a:srgbClr val="156082"/>
              </a:solidFill>
            </a:rPr>
            <a:t>Per CMS, the use of the form for Medicare Advantage plans is an </a:t>
          </a:r>
          <a:r>
            <a:rPr lang="en-US" sz="1700" b="1" u="sng" kern="1200" dirty="0">
              <a:solidFill>
                <a:srgbClr val="156082"/>
              </a:solidFill>
            </a:rPr>
            <a:t>improper use</a:t>
          </a:r>
          <a:r>
            <a:rPr lang="en-US" sz="1700" b="1" kern="1200" dirty="0">
              <a:solidFill>
                <a:srgbClr val="156082"/>
              </a:solidFill>
            </a:rPr>
            <a:t> </a:t>
          </a:r>
          <a:r>
            <a:rPr lang="en-US" sz="1700" kern="1200" dirty="0">
              <a:solidFill>
                <a:srgbClr val="156082"/>
              </a:solidFill>
            </a:rPr>
            <a:t>of the ABN. </a:t>
          </a:r>
        </a:p>
      </dsp:txBody>
      <dsp:txXfrm>
        <a:off x="1157" y="3029786"/>
        <a:ext cx="3320156" cy="2038171"/>
      </dsp:txXfrm>
    </dsp:sp>
    <dsp:sp modelId="{75398922-880D-4E87-A8C7-3D1580458F3A}">
      <dsp:nvSpPr>
        <dsp:cNvPr id="0" name=""/>
        <dsp:cNvSpPr/>
      </dsp:nvSpPr>
      <dsp:spPr>
        <a:xfrm>
          <a:off x="4804467" y="149368"/>
          <a:ext cx="1162054" cy="1162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48E00-137A-43C6-B524-BCCE00828BD4}">
      <dsp:nvSpPr>
        <dsp:cNvPr id="0" name=""/>
        <dsp:cNvSpPr/>
      </dsp:nvSpPr>
      <dsp:spPr>
        <a:xfrm>
          <a:off x="3902341" y="1567116"/>
          <a:ext cx="3320156" cy="1365221"/>
        </a:xfrm>
        <a:prstGeom prst="rect">
          <a:avLst/>
        </a:prstGeom>
        <a:gradFill flip="none" rotWithShape="0">
          <a:gsLst>
            <a:gs pos="0">
              <a:srgbClr val="156082">
                <a:tint val="66000"/>
                <a:satMod val="160000"/>
              </a:srgbClr>
            </a:gs>
            <a:gs pos="50000">
              <a:srgbClr val="156082">
                <a:tint val="44500"/>
                <a:satMod val="160000"/>
              </a:srgbClr>
            </a:gs>
            <a:gs pos="100000">
              <a:srgbClr val="156082">
                <a:tint val="23500"/>
                <a:satMod val="160000"/>
              </a:srgbClr>
            </a:gs>
          </a:gsLst>
          <a:lin ang="81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solidFill>
                <a:srgbClr val="156082"/>
              </a:solidFill>
            </a:rPr>
            <a:t>“Best </a:t>
          </a:r>
          <a:r>
            <a:rPr lang="en-US" sz="2200" kern="1200" dirty="0">
              <a:solidFill>
                <a:srgbClr val="156082"/>
              </a:solidFill>
            </a:rPr>
            <a:t>Practice” Notice of Financial Responsibility for </a:t>
          </a:r>
          <a:r>
            <a:rPr lang="en-US" sz="2200" b="1" kern="1200" dirty="0">
              <a:solidFill>
                <a:srgbClr val="156082"/>
              </a:solidFill>
            </a:rPr>
            <a:t>Medicare Advantage</a:t>
          </a:r>
          <a:endParaRPr lang="en-US" sz="2200" kern="1200" dirty="0">
            <a:solidFill>
              <a:srgbClr val="156082"/>
            </a:solidFill>
          </a:endParaRPr>
        </a:p>
      </dsp:txBody>
      <dsp:txXfrm>
        <a:off x="3902341" y="1567116"/>
        <a:ext cx="3320156" cy="1365221"/>
      </dsp:txXfrm>
    </dsp:sp>
    <dsp:sp modelId="{334FE042-ED2F-42D6-942E-2A1406D75D63}">
      <dsp:nvSpPr>
        <dsp:cNvPr id="0" name=""/>
        <dsp:cNvSpPr/>
      </dsp:nvSpPr>
      <dsp:spPr>
        <a:xfrm>
          <a:off x="3902341" y="3029786"/>
          <a:ext cx="3320156" cy="2038171"/>
        </a:xfrm>
        <a:prstGeom prst="rect">
          <a:avLst/>
        </a:prstGeom>
        <a:noFill/>
        <a:ln>
          <a:noFill/>
        </a:ln>
        <a:effectLst/>
      </dsp:spPr>
      <dsp:style>
        <a:lnRef idx="0">
          <a:scrgbClr r="0" g="0" b="0"/>
        </a:lnRef>
        <a:fillRef idx="0">
          <a:scrgbClr r="0" g="0" b="0"/>
        </a:fillRef>
        <a:effectRef idx="0">
          <a:scrgbClr r="0" g="0" b="0"/>
        </a:effectRef>
        <a:fontRef idx="minor"/>
      </dsp:style>
    </dsp:sp>
    <dsp:sp modelId="{A4B40D0E-B4FF-4716-8237-786CE8CD5414}">
      <dsp:nvSpPr>
        <dsp:cNvPr id="0" name=""/>
        <dsp:cNvSpPr/>
      </dsp:nvSpPr>
      <dsp:spPr>
        <a:xfrm>
          <a:off x="8690660" y="132676"/>
          <a:ext cx="1162054" cy="1162054"/>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E6DC5-30A0-4F6C-A35C-1DCB5822886A}">
      <dsp:nvSpPr>
        <dsp:cNvPr id="0" name=""/>
        <dsp:cNvSpPr/>
      </dsp:nvSpPr>
      <dsp:spPr>
        <a:xfrm>
          <a:off x="7803524" y="1531948"/>
          <a:ext cx="3320156" cy="1365221"/>
        </a:xfrm>
        <a:prstGeom prst="rect">
          <a:avLst/>
        </a:prstGeom>
        <a:solidFill>
          <a:srgbClr val="DCF1DA"/>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solidFill>
                <a:srgbClr val="156082"/>
              </a:solidFill>
            </a:rPr>
            <a:t>Notice of Medicare</a:t>
          </a:r>
          <a:br>
            <a:rPr lang="en-US" sz="2200" kern="1200" dirty="0">
              <a:solidFill>
                <a:srgbClr val="156082"/>
              </a:solidFill>
            </a:rPr>
          </a:br>
          <a:r>
            <a:rPr lang="en-US" sz="2200" kern="1200" dirty="0">
              <a:solidFill>
                <a:srgbClr val="156082"/>
              </a:solidFill>
            </a:rPr>
            <a:t>Non-coverage (NOMNC) for </a:t>
          </a:r>
          <a:r>
            <a:rPr lang="en-US" sz="2200" b="1" kern="1200" dirty="0">
              <a:solidFill>
                <a:srgbClr val="156082"/>
              </a:solidFill>
            </a:rPr>
            <a:t>Medicare &amp; Medicare Advantage</a:t>
          </a:r>
        </a:p>
      </dsp:txBody>
      <dsp:txXfrm>
        <a:off x="7803524" y="1531948"/>
        <a:ext cx="3320156" cy="1365221"/>
      </dsp:txXfrm>
    </dsp:sp>
    <dsp:sp modelId="{58BA8CFB-A206-4EE4-A337-2D8449892034}">
      <dsp:nvSpPr>
        <dsp:cNvPr id="0" name=""/>
        <dsp:cNvSpPr/>
      </dsp:nvSpPr>
      <dsp:spPr>
        <a:xfrm>
          <a:off x="7803524" y="2924280"/>
          <a:ext cx="3320156" cy="2178845"/>
        </a:xfrm>
        <a:prstGeom prst="rect">
          <a:avLst/>
        </a:prstGeom>
        <a:solidFill>
          <a:srgbClr val="DCF1DA"/>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156082"/>
              </a:solidFill>
            </a:rPr>
            <a:t>Medicare beneficiaries have the right to an immediate, independent medical review (appeal) of the decision to end Medicare coverage of skilled care services.</a:t>
          </a:r>
        </a:p>
      </dsp:txBody>
      <dsp:txXfrm>
        <a:off x="7803524" y="2924280"/>
        <a:ext cx="3320156" cy="21788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E3B58-3E73-472C-ABB2-ED055D1D1E28}"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A1984-D1FD-4E04-93A9-3C4ECE1D1D70}" type="slidenum">
              <a:rPr lang="en-US" smtClean="0"/>
              <a:t>‹#›</a:t>
            </a:fld>
            <a:endParaRPr lang="en-US"/>
          </a:p>
        </p:txBody>
      </p:sp>
    </p:spTree>
    <p:extLst>
      <p:ext uri="{BB962C8B-B14F-4D97-AF65-F5344CB8AC3E}">
        <p14:creationId xmlns:p14="http://schemas.microsoft.com/office/powerpoint/2010/main" val="359236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1</a:t>
            </a:fld>
            <a:endParaRPr lang="en-US"/>
          </a:p>
        </p:txBody>
      </p:sp>
    </p:spTree>
    <p:extLst>
      <p:ext uri="{BB962C8B-B14F-4D97-AF65-F5344CB8AC3E}">
        <p14:creationId xmlns:p14="http://schemas.microsoft.com/office/powerpoint/2010/main" val="324255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A45"/>
                </a:solidFill>
                <a:effectLst/>
                <a:latin typeface="Muli"/>
              </a:rPr>
              <a:t>Overall, in 2024 there are about 13.7 million people with Traditional Medicare aligned to an ACO.</a:t>
            </a: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16</a:t>
            </a:fld>
            <a:endParaRPr lang="en-US"/>
          </a:p>
        </p:txBody>
      </p:sp>
    </p:spTree>
    <p:extLst>
      <p:ext uri="{BB962C8B-B14F-4D97-AF65-F5344CB8AC3E}">
        <p14:creationId xmlns:p14="http://schemas.microsoft.com/office/powerpoint/2010/main" val="188892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2021, 9,894,008 (about 10 million) Medicare beneficiaries throughout the United States were assigned to an ACO – in Maryland 72,833.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health insurers such as Clover, CVS Health (Aetna), Centene Corporation (</a:t>
            </a:r>
            <a:r>
              <a:rPr lang="en-US" sz="1200" kern="1200" dirty="0" err="1">
                <a:solidFill>
                  <a:schemeClr val="tx1"/>
                </a:solidFill>
                <a:effectLst/>
                <a:latin typeface="+mn-lt"/>
                <a:ea typeface="+mn-ea"/>
                <a:cs typeface="+mn-cs"/>
              </a:rPr>
              <a:t>Wellcare</a:t>
            </a:r>
            <a:r>
              <a:rPr lang="en-US" sz="1200" kern="1200" dirty="0">
                <a:solidFill>
                  <a:schemeClr val="tx1"/>
                </a:solidFill>
                <a:effectLst/>
                <a:latin typeface="+mn-lt"/>
                <a:ea typeface="+mn-ea"/>
                <a:cs typeface="+mn-cs"/>
              </a:rPr>
              <a:t>), and Provider Partners Health Plans now have ACO REACH models. </a:t>
            </a: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17</a:t>
            </a:fld>
            <a:endParaRPr lang="en-US"/>
          </a:p>
        </p:txBody>
      </p:sp>
    </p:spTree>
    <p:extLst>
      <p:ext uri="{BB962C8B-B14F-4D97-AF65-F5344CB8AC3E}">
        <p14:creationId xmlns:p14="http://schemas.microsoft.com/office/powerpoint/2010/main" val="193396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Focusing today on the Intake which requires the verification of the insurance, importantly the Highmark Blue Card; Skilled Nursing Intake flow. The circled numbers denote the temporal ordering of a referral, starting at the Hospital and ending with the patient accepting an offer from the Skilled nursing facility (SNF)</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20</a:t>
            </a:fld>
            <a:endParaRPr lang="en-US"/>
          </a:p>
        </p:txBody>
      </p:sp>
    </p:spTree>
    <p:extLst>
      <p:ext uri="{BB962C8B-B14F-4D97-AF65-F5344CB8AC3E}">
        <p14:creationId xmlns:p14="http://schemas.microsoft.com/office/powerpoint/2010/main" val="244309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21</a:t>
            </a:fld>
            <a:endParaRPr lang="en-US"/>
          </a:p>
        </p:txBody>
      </p:sp>
    </p:spTree>
    <p:extLst>
      <p:ext uri="{BB962C8B-B14F-4D97-AF65-F5344CB8AC3E}">
        <p14:creationId xmlns:p14="http://schemas.microsoft.com/office/powerpoint/2010/main" val="102580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22</a:t>
            </a:fld>
            <a:endParaRPr lang="en-US"/>
          </a:p>
        </p:txBody>
      </p:sp>
    </p:spTree>
    <p:extLst>
      <p:ext uri="{BB962C8B-B14F-4D97-AF65-F5344CB8AC3E}">
        <p14:creationId xmlns:p14="http://schemas.microsoft.com/office/powerpoint/2010/main" val="173692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assessment includes collecting information about:</a:t>
            </a:r>
          </a:p>
          <a:p>
            <a:r>
              <a:rPr lang="en-US" sz="1200" b="0" i="0" kern="1200" dirty="0">
                <a:solidFill>
                  <a:schemeClr val="tx1"/>
                </a:solidFill>
                <a:effectLst/>
                <a:latin typeface="+mn-lt"/>
                <a:ea typeface="+mn-ea"/>
                <a:cs typeface="+mn-cs"/>
              </a:rPr>
              <a:t>Your current physical and mental condition</a:t>
            </a:r>
          </a:p>
          <a:p>
            <a:r>
              <a:rPr lang="en-US" sz="1200" b="0" i="0" kern="1200" dirty="0">
                <a:solidFill>
                  <a:schemeClr val="tx1"/>
                </a:solidFill>
                <a:effectLst/>
                <a:latin typeface="+mn-lt"/>
                <a:ea typeface="+mn-ea"/>
                <a:cs typeface="+mn-cs"/>
              </a:rPr>
              <a:t>Your medical history</a:t>
            </a:r>
          </a:p>
          <a:p>
            <a:r>
              <a:rPr lang="en-US" sz="1200" b="0" i="0" kern="1200" dirty="0">
                <a:solidFill>
                  <a:schemeClr val="tx1"/>
                </a:solidFill>
                <a:effectLst/>
                <a:latin typeface="+mn-lt"/>
                <a:ea typeface="+mn-ea"/>
                <a:cs typeface="+mn-cs"/>
              </a:rPr>
              <a:t>Medications you're taking</a:t>
            </a:r>
          </a:p>
          <a:p>
            <a:r>
              <a:rPr lang="en-US" sz="1200" b="0" i="0" kern="1200" dirty="0">
                <a:solidFill>
                  <a:schemeClr val="tx1"/>
                </a:solidFill>
                <a:effectLst/>
                <a:latin typeface="+mn-lt"/>
                <a:ea typeface="+mn-ea"/>
                <a:cs typeface="+mn-cs"/>
              </a:rPr>
              <a:t>How well you can do activities of daily living (like bathing, dressing, eating, getting in and out of bed or a chair, moving around, and using the bathroom)</a:t>
            </a:r>
          </a:p>
          <a:p>
            <a:r>
              <a:rPr lang="en-US" sz="1200" b="0" i="0" kern="1200" dirty="0">
                <a:solidFill>
                  <a:schemeClr val="tx1"/>
                </a:solidFill>
                <a:effectLst/>
                <a:latin typeface="+mn-lt"/>
                <a:ea typeface="+mn-ea"/>
                <a:cs typeface="+mn-cs"/>
              </a:rPr>
              <a:t>Your speech</a:t>
            </a:r>
          </a:p>
          <a:p>
            <a:r>
              <a:rPr lang="en-US" sz="1200" b="0" i="0" kern="1200" dirty="0">
                <a:solidFill>
                  <a:schemeClr val="tx1"/>
                </a:solidFill>
                <a:effectLst/>
                <a:latin typeface="+mn-lt"/>
                <a:ea typeface="+mn-ea"/>
                <a:cs typeface="+mn-cs"/>
              </a:rPr>
              <a:t>Your decision-making ability</a:t>
            </a:r>
          </a:p>
          <a:p>
            <a:r>
              <a:rPr lang="en-US" sz="1200" b="0" i="0" kern="1200" dirty="0">
                <a:solidFill>
                  <a:schemeClr val="tx1"/>
                </a:solidFill>
                <a:effectLst/>
                <a:latin typeface="+mn-lt"/>
                <a:ea typeface="+mn-ea"/>
                <a:cs typeface="+mn-cs"/>
              </a:rPr>
              <a:t>Your physical limitations (like problems with your hearing or vision, paralysis after a stroke, or balance problems)</a:t>
            </a:r>
          </a:p>
          <a:p>
            <a:r>
              <a:rPr lang="en-US" dirty="0"/>
              <a:t>Evaluations in Therapy PT, OT, ST as needed</a:t>
            </a:r>
          </a:p>
          <a:p>
            <a:r>
              <a:rPr lang="en-US" dirty="0"/>
              <a:t>Decisions-discharge planning starts day one, what level should we be pushing for etc.-Higher acuity patient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196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retirement plans sometimes have a co-pay at entry rather than day 21</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79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at all possible collect copies of the Medicare (red, white, and blue) card as well as the managed care card, the Medicare ID is still needed for SNF billing of HMO paid claims. Insurance cards it is important to get both the front and back copies of the card, your system may have an old or out dated address that you are sending claims to and if you reach timely filing without sending claims to the correct address this does not afford appeal rights.  Also, with managed care plans it will show some of the important information such as: type, policy #, co-pays, Member name, and co-insurance for in and </a:t>
            </a:r>
            <a:r>
              <a:rPr lang="en-US" dirty="0" err="1"/>
              <a:t>out-of</a:t>
            </a:r>
            <a:r>
              <a:rPr lang="en-US" dirty="0"/>
              <a:t> network providers.</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25</a:t>
            </a:fld>
            <a:endParaRPr lang="en-US"/>
          </a:p>
        </p:txBody>
      </p:sp>
    </p:spTree>
    <p:extLst>
      <p:ext uri="{BB962C8B-B14F-4D97-AF65-F5344CB8AC3E}">
        <p14:creationId xmlns:p14="http://schemas.microsoft.com/office/powerpoint/2010/main" val="170981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want to insure the individuals you bring in have the appropriate insurance coverage through a verification process (share/ask about a form that they may use).  You want to verify the insurance that they present is what the Medicare system has and if not question that prior to their arrival. You want to review the skilled days ( which may differ from the Medicare system if claims aren’t yet filed by the previous facility, in which case be in touch with the family, and the benefit details as there maybe limitations on the # of days certain plans provide as well as the authorization process.  There are sometimes secondary payors that require a pre-auth. for co-insurance.  You want to let them know as best you can what out-of-pocket expenses may be incurred during the stay whether it be co-pays, deductibles, or co-insurance. You need to know what end of stay documents are needed such as the ABN NOMNC which we will go over further. </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26</a:t>
            </a:fld>
            <a:endParaRPr lang="en-US"/>
          </a:p>
        </p:txBody>
      </p:sp>
    </p:spTree>
    <p:extLst>
      <p:ext uri="{BB962C8B-B14F-4D97-AF65-F5344CB8AC3E}">
        <p14:creationId xmlns:p14="http://schemas.microsoft.com/office/powerpoint/2010/main" val="241640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on this slide</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27</a:t>
            </a:fld>
            <a:endParaRPr lang="en-US"/>
          </a:p>
        </p:txBody>
      </p:sp>
    </p:spTree>
    <p:extLst>
      <p:ext uri="{BB962C8B-B14F-4D97-AF65-F5344CB8AC3E}">
        <p14:creationId xmlns:p14="http://schemas.microsoft.com/office/powerpoint/2010/main" val="367679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93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629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an MSP form for all admits (not just Part A) to capture any outliers—show CMS form for MSP</a:t>
            </a:r>
          </a:p>
          <a:p>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29</a:t>
            </a:fld>
            <a:endParaRPr lang="en-US"/>
          </a:p>
        </p:txBody>
      </p:sp>
    </p:spTree>
    <p:extLst>
      <p:ext uri="{BB962C8B-B14F-4D97-AF65-F5344CB8AC3E}">
        <p14:creationId xmlns:p14="http://schemas.microsoft.com/office/powerpoint/2010/main" val="129542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 has 20 or more employees or is part of a multiple or multi-employer group with at least 1 employer employing 20 or more people</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30</a:t>
            </a:fld>
            <a:endParaRPr lang="en-US"/>
          </a:p>
        </p:txBody>
      </p:sp>
    </p:spTree>
    <p:extLst>
      <p:ext uri="{BB962C8B-B14F-4D97-AF65-F5344CB8AC3E}">
        <p14:creationId xmlns:p14="http://schemas.microsoft.com/office/powerpoint/2010/main" val="253678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31</a:t>
            </a:fld>
            <a:endParaRPr lang="en-US"/>
          </a:p>
        </p:txBody>
      </p:sp>
    </p:spTree>
    <p:extLst>
      <p:ext uri="{BB962C8B-B14F-4D97-AF65-F5344CB8AC3E}">
        <p14:creationId xmlns:p14="http://schemas.microsoft.com/office/powerpoint/2010/main" val="283276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32</a:t>
            </a:fld>
            <a:endParaRPr lang="en-US"/>
          </a:p>
        </p:txBody>
      </p:sp>
    </p:spTree>
    <p:extLst>
      <p:ext uri="{BB962C8B-B14F-4D97-AF65-F5344CB8AC3E}">
        <p14:creationId xmlns:p14="http://schemas.microsoft.com/office/powerpoint/2010/main" val="2669190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benefit exhausts; WC details </a:t>
            </a:r>
            <a:r>
              <a:rPr lang="en-US" dirty="0">
                <a:latin typeface="Arial" panose="020B0604020202020204" pitchFamily="34" charset="0"/>
                <a:cs typeface="Arial" panose="020B0604020202020204" pitchFamily="34" charset="0"/>
              </a:rPr>
              <a:t>Medicare generally will not pay for an injury or illness/disease covered by workers’ compensation. If all or part of a claim is denied by workers’ compensation on the grounds that it is not covered by workers’ compensation, a claim may be filed with Medicare. Medicare may pay a claim that relates to a medical service or product covered by Medicare if the claim is not covered by workers’ compensation. Prior to settling a workers’ compensation case, parties to the settlement should consider Medicare’s interest related to future medical services and whether the settlement is to include a Workers’ Compensation Medicare Set-aside Arrangement (WCMSA). </a:t>
            </a:r>
            <a:r>
              <a:rPr lang="en-US" sz="1200" b="0" i="0" kern="1200" dirty="0">
                <a:solidFill>
                  <a:schemeClr val="tx1"/>
                </a:solidFill>
                <a:effectLst/>
                <a:latin typeface="+mn-lt"/>
                <a:ea typeface="+mn-ea"/>
                <a:cs typeface="+mn-cs"/>
              </a:rPr>
              <a:t>Federal law takes precedence over state laws and private contracts. Even if an entity believes that it is the secondary payer to Medicare due to state law or the contents of its insurance policy, the MSP provisions would apply when billing for services.</a:t>
            </a: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33</a:t>
            </a:fld>
            <a:endParaRPr lang="en-US"/>
          </a:p>
        </p:txBody>
      </p:sp>
    </p:spTree>
    <p:extLst>
      <p:ext uri="{BB962C8B-B14F-4D97-AF65-F5344CB8AC3E}">
        <p14:creationId xmlns:p14="http://schemas.microsoft.com/office/powerpoint/2010/main" val="208100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34</a:t>
            </a:fld>
            <a:endParaRPr lang="en-US"/>
          </a:p>
        </p:txBody>
      </p:sp>
    </p:spTree>
    <p:extLst>
      <p:ext uri="{BB962C8B-B14F-4D97-AF65-F5344CB8AC3E}">
        <p14:creationId xmlns:p14="http://schemas.microsoft.com/office/powerpoint/2010/main" val="21268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35</a:t>
            </a:fld>
            <a:endParaRPr lang="en-US"/>
          </a:p>
        </p:txBody>
      </p:sp>
    </p:spTree>
    <p:extLst>
      <p:ext uri="{BB962C8B-B14F-4D97-AF65-F5344CB8AC3E}">
        <p14:creationId xmlns:p14="http://schemas.microsoft.com/office/powerpoint/2010/main" val="99166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on this slide</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36</a:t>
            </a:fld>
            <a:endParaRPr lang="en-US"/>
          </a:p>
        </p:txBody>
      </p:sp>
    </p:spTree>
    <p:extLst>
      <p:ext uri="{BB962C8B-B14F-4D97-AF65-F5344CB8AC3E}">
        <p14:creationId xmlns:p14="http://schemas.microsoft.com/office/powerpoint/2010/main" val="3362008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37</a:t>
            </a:fld>
            <a:endParaRPr lang="en-US"/>
          </a:p>
        </p:txBody>
      </p:sp>
    </p:spTree>
    <p:extLst>
      <p:ext uri="{BB962C8B-B14F-4D97-AF65-F5344CB8AC3E}">
        <p14:creationId xmlns:p14="http://schemas.microsoft.com/office/powerpoint/2010/main" val="94004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65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38</a:t>
            </a:fld>
            <a:endParaRPr lang="en-US"/>
          </a:p>
        </p:txBody>
      </p:sp>
    </p:spTree>
    <p:extLst>
      <p:ext uri="{BB962C8B-B14F-4D97-AF65-F5344CB8AC3E}">
        <p14:creationId xmlns:p14="http://schemas.microsoft.com/office/powerpoint/2010/main" val="74850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39</a:t>
            </a:fld>
            <a:endParaRPr lang="en-US"/>
          </a:p>
        </p:txBody>
      </p:sp>
    </p:spTree>
    <p:extLst>
      <p:ext uri="{BB962C8B-B14F-4D97-AF65-F5344CB8AC3E}">
        <p14:creationId xmlns:p14="http://schemas.microsoft.com/office/powerpoint/2010/main" val="399667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keep in mind, by contract, that the skilled nursing facility is still required to provide a Notice of Financial Responsibility to a Medicare Advantage resident when ending skilled care coverage/services.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7766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41</a:t>
            </a:fld>
            <a:endParaRPr lang="en-US"/>
          </a:p>
        </p:txBody>
      </p:sp>
    </p:spTree>
    <p:extLst>
      <p:ext uri="{BB962C8B-B14F-4D97-AF65-F5344CB8AC3E}">
        <p14:creationId xmlns:p14="http://schemas.microsoft.com/office/powerpoint/2010/main" val="565229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42</a:t>
            </a:fld>
            <a:endParaRPr lang="en-US"/>
          </a:p>
        </p:txBody>
      </p:sp>
    </p:spTree>
    <p:extLst>
      <p:ext uri="{BB962C8B-B14F-4D97-AF65-F5344CB8AC3E}">
        <p14:creationId xmlns:p14="http://schemas.microsoft.com/office/powerpoint/2010/main" val="384142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43</a:t>
            </a:fld>
            <a:endParaRPr lang="en-US"/>
          </a:p>
        </p:txBody>
      </p:sp>
    </p:spTree>
    <p:extLst>
      <p:ext uri="{BB962C8B-B14F-4D97-AF65-F5344CB8AC3E}">
        <p14:creationId xmlns:p14="http://schemas.microsoft.com/office/powerpoint/2010/main" val="2596954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a:t>
            </a:r>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44</a:t>
            </a:fld>
            <a:endParaRPr lang="en-US"/>
          </a:p>
        </p:txBody>
      </p:sp>
    </p:spTree>
    <p:extLst>
      <p:ext uri="{BB962C8B-B14F-4D97-AF65-F5344CB8AC3E}">
        <p14:creationId xmlns:p14="http://schemas.microsoft.com/office/powerpoint/2010/main" val="2910248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NOMNC informs beneficiaries on how to request an expedited determination from their Beneficiary and Family Centered Care Quality Improvement Organization (BFCC-QIO) and gives beneficiaries the opportunity to request an </a:t>
            </a:r>
            <a:r>
              <a:rPr lang="en-US" dirty="0" err="1"/>
              <a:t>exped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45</a:t>
            </a:fld>
            <a:endParaRPr lang="en-US"/>
          </a:p>
        </p:txBody>
      </p:sp>
    </p:spTree>
    <p:extLst>
      <p:ext uri="{BB962C8B-B14F-4D97-AF65-F5344CB8AC3E}">
        <p14:creationId xmlns:p14="http://schemas.microsoft.com/office/powerpoint/2010/main" val="1926823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beneficiaries…</a:t>
            </a:r>
          </a:p>
          <a:p>
            <a:endParaRPr lang="en-US" sz="1100" dirty="0"/>
          </a:p>
          <a:p>
            <a:pPr marL="171450" indent="-171450">
              <a:buFont typeface="Arial" panose="020B0604020202020204" pitchFamily="34" charset="0"/>
              <a:buChar char="•"/>
            </a:pPr>
            <a:r>
              <a:rPr lang="en-US" sz="1100" dirty="0"/>
              <a:t>never received Medicare covered care in one of the covered settings (e.g., an admission to a SNF will not be covered due to the lack of a qualifying hospital stay or a face-to-face visit was not conducted for the initial episode of home health care). </a:t>
            </a:r>
          </a:p>
          <a:p>
            <a:pPr marL="171450" indent="-171450">
              <a:buFont typeface="Arial" panose="020B0604020202020204" pitchFamily="34" charset="0"/>
              <a:buChar char="•"/>
            </a:pPr>
            <a:r>
              <a:rPr lang="en-US" sz="1100" dirty="0"/>
              <a:t>are moving to a higher level of care(e.g., home health care ends because a beneficiary is admitted to a SNF)</a:t>
            </a:r>
          </a:p>
          <a:p>
            <a:pPr marL="171450" indent="-171450">
              <a:buFont typeface="Arial" panose="020B0604020202020204" pitchFamily="34" charset="0"/>
              <a:buChar char="•"/>
            </a:pPr>
            <a:r>
              <a:rPr lang="en-US" sz="1100" dirty="0"/>
              <a:t>exhaust their benefits (e.g., a beneficiary reaches 100 days of coverage in a SNF, thus exhausting their Medicare Part A SNF benefit). </a:t>
            </a:r>
          </a:p>
          <a:p>
            <a:pPr marL="171450" indent="-171450">
              <a:buFont typeface="Arial" panose="020B0604020202020204" pitchFamily="34" charset="0"/>
              <a:buChar char="•"/>
            </a:pPr>
            <a:r>
              <a:rPr lang="en-US" sz="1100" dirty="0"/>
              <a:t>end care on their own initiative (e.g., a beneficiary decides to revoke the hospice benefit and return to standard Medicare coverage). </a:t>
            </a:r>
          </a:p>
          <a:p>
            <a:pPr marL="171450" indent="-171450">
              <a:buFont typeface="Arial" panose="020B0604020202020204" pitchFamily="34" charset="0"/>
              <a:buChar char="•"/>
            </a:pPr>
            <a:r>
              <a:rPr lang="en-US" sz="1100" dirty="0"/>
              <a:t>transfers to another provider at the same level of care (e.g., a beneficiary transfers from one SNF to another while remaining in a Medicare-covered SNF stay). </a:t>
            </a:r>
          </a:p>
          <a:p>
            <a:endParaRPr lang="en-US" sz="1100" dirty="0"/>
          </a:p>
          <a:p>
            <a:endParaRPr lang="en-US" sz="1100" dirty="0"/>
          </a:p>
        </p:txBody>
      </p:sp>
      <p:sp>
        <p:nvSpPr>
          <p:cNvPr id="4" name="Slide Number Placeholder 3"/>
          <p:cNvSpPr>
            <a:spLocks noGrp="1"/>
          </p:cNvSpPr>
          <p:nvPr>
            <p:ph type="sldNum" sz="quarter" idx="5"/>
          </p:nvPr>
        </p:nvSpPr>
        <p:spPr/>
        <p:txBody>
          <a:bodyPr/>
          <a:lstStyle/>
          <a:p>
            <a:fld id="{AB9A1984-D1FD-4E04-93A9-3C4ECE1D1D70}" type="slidenum">
              <a:rPr lang="en-US" smtClean="0"/>
              <a:t>46</a:t>
            </a:fld>
            <a:endParaRPr lang="en-US"/>
          </a:p>
        </p:txBody>
      </p:sp>
    </p:spTree>
    <p:extLst>
      <p:ext uri="{BB962C8B-B14F-4D97-AF65-F5344CB8AC3E}">
        <p14:creationId xmlns:p14="http://schemas.microsoft.com/office/powerpoint/2010/main" val="1779609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47</a:t>
            </a:fld>
            <a:endParaRPr lang="en-US"/>
          </a:p>
        </p:txBody>
      </p:sp>
    </p:spTree>
    <p:extLst>
      <p:ext uri="{BB962C8B-B14F-4D97-AF65-F5344CB8AC3E}">
        <p14:creationId xmlns:p14="http://schemas.microsoft.com/office/powerpoint/2010/main" val="50354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9A1984-D1FD-4E04-93A9-3C4ECE1D1D70}" type="slidenum">
              <a:rPr lang="en-US" smtClean="0"/>
              <a:t>6</a:t>
            </a:fld>
            <a:endParaRPr lang="en-US"/>
          </a:p>
        </p:txBody>
      </p:sp>
    </p:spTree>
    <p:extLst>
      <p:ext uri="{BB962C8B-B14F-4D97-AF65-F5344CB8AC3E}">
        <p14:creationId xmlns:p14="http://schemas.microsoft.com/office/powerpoint/2010/main" val="1488220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098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50</a:t>
            </a:fld>
            <a:endParaRPr lang="en-US"/>
          </a:p>
        </p:txBody>
      </p:sp>
    </p:spTree>
    <p:extLst>
      <p:ext uri="{BB962C8B-B14F-4D97-AF65-F5344CB8AC3E}">
        <p14:creationId xmlns:p14="http://schemas.microsoft.com/office/powerpoint/2010/main" val="1261421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51</a:t>
            </a:fld>
            <a:endParaRPr lang="en-US"/>
          </a:p>
        </p:txBody>
      </p:sp>
    </p:spTree>
    <p:extLst>
      <p:ext uri="{BB962C8B-B14F-4D97-AF65-F5344CB8AC3E}">
        <p14:creationId xmlns:p14="http://schemas.microsoft.com/office/powerpoint/2010/main" val="964662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52</a:t>
            </a:fld>
            <a:endParaRPr lang="en-US"/>
          </a:p>
        </p:txBody>
      </p:sp>
    </p:spTree>
    <p:extLst>
      <p:ext uri="{BB962C8B-B14F-4D97-AF65-F5344CB8AC3E}">
        <p14:creationId xmlns:p14="http://schemas.microsoft.com/office/powerpoint/2010/main" val="295452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9A1984-D1FD-4E04-93A9-3C4ECE1D1D70}" type="slidenum">
              <a:rPr lang="en-US" smtClean="0"/>
              <a:t>53</a:t>
            </a:fld>
            <a:endParaRPr lang="en-US"/>
          </a:p>
        </p:txBody>
      </p:sp>
    </p:spTree>
    <p:extLst>
      <p:ext uri="{BB962C8B-B14F-4D97-AF65-F5344CB8AC3E}">
        <p14:creationId xmlns:p14="http://schemas.microsoft.com/office/powerpoint/2010/main" val="915722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46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CGS has a nice consolidated billing tool where you can run HCPCS to see if excluded from consolidated billing—Palmetto has a nice tools area and has a PDPM calculator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031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0908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534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120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854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949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364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C58C97-8406-4B34-B68A-072D1CC726D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153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8" indent="0" algn="ctr">
              <a:buNone/>
              <a:defRPr sz="2000"/>
            </a:lvl2pPr>
            <a:lvl3pPr marL="914396" indent="0" algn="ctr">
              <a:buNone/>
              <a:defRPr sz="1800"/>
            </a:lvl3pPr>
            <a:lvl4pPr marL="1371595" indent="0" algn="ctr">
              <a:buNone/>
              <a:defRPr sz="1600"/>
            </a:lvl4pPr>
            <a:lvl5pPr marL="1828793" indent="0" algn="ctr">
              <a:buNone/>
              <a:defRPr sz="1600"/>
            </a:lvl5pPr>
            <a:lvl6pPr marL="2285991" indent="0" algn="ctr">
              <a:buNone/>
              <a:defRPr sz="1600"/>
            </a:lvl6pPr>
            <a:lvl7pPr marL="2743189" indent="0" algn="ctr">
              <a:buNone/>
              <a:defRPr sz="1600"/>
            </a:lvl7pPr>
            <a:lvl8pPr marL="3200388" indent="0" algn="ctr">
              <a:buNone/>
              <a:defRPr sz="1600"/>
            </a:lvl8pPr>
            <a:lvl9pPr marL="365758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DA6E1E-08B9-4481-B33A-999A41BA9FE3}"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139992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364110-DC7D-415A-BACD-2A61D9483E09}"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146050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F727B-81A0-459D-A4FE-26513D0D9902}"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215195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3DFD8-9D4A-4034-AA6D-C7E527AC3818}"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426915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198" indent="0">
              <a:buNone/>
              <a:defRPr sz="2000">
                <a:solidFill>
                  <a:schemeClr val="tx1">
                    <a:tint val="82000"/>
                  </a:schemeClr>
                </a:solidFill>
              </a:defRPr>
            </a:lvl2pPr>
            <a:lvl3pPr marL="914396" indent="0">
              <a:buNone/>
              <a:defRPr sz="1800">
                <a:solidFill>
                  <a:schemeClr val="tx1">
                    <a:tint val="82000"/>
                  </a:schemeClr>
                </a:solidFill>
              </a:defRPr>
            </a:lvl3pPr>
            <a:lvl4pPr marL="1371595" indent="0">
              <a:buNone/>
              <a:defRPr sz="1600">
                <a:solidFill>
                  <a:schemeClr val="tx1">
                    <a:tint val="82000"/>
                  </a:schemeClr>
                </a:solidFill>
              </a:defRPr>
            </a:lvl4pPr>
            <a:lvl5pPr marL="1828793" indent="0">
              <a:buNone/>
              <a:defRPr sz="1600">
                <a:solidFill>
                  <a:schemeClr val="tx1">
                    <a:tint val="82000"/>
                  </a:schemeClr>
                </a:solidFill>
              </a:defRPr>
            </a:lvl5pPr>
            <a:lvl6pPr marL="2285991" indent="0">
              <a:buNone/>
              <a:defRPr sz="1600">
                <a:solidFill>
                  <a:schemeClr val="tx1">
                    <a:tint val="82000"/>
                  </a:schemeClr>
                </a:solidFill>
              </a:defRPr>
            </a:lvl6pPr>
            <a:lvl7pPr marL="2743189" indent="0">
              <a:buNone/>
              <a:defRPr sz="1600">
                <a:solidFill>
                  <a:schemeClr val="tx1">
                    <a:tint val="82000"/>
                  </a:schemeClr>
                </a:solidFill>
              </a:defRPr>
            </a:lvl7pPr>
            <a:lvl8pPr marL="3200388" indent="0">
              <a:buNone/>
              <a:defRPr sz="1600">
                <a:solidFill>
                  <a:schemeClr val="tx1">
                    <a:tint val="82000"/>
                  </a:schemeClr>
                </a:solidFill>
              </a:defRPr>
            </a:lvl8pPr>
            <a:lvl9pPr marL="3657586"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F648B-984F-40C0-884F-AA261171FFE3}"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300312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DC693D-6EE0-41EC-90EE-F3431074A951}"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413301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98" indent="0">
              <a:buNone/>
              <a:defRPr sz="2000" b="1"/>
            </a:lvl2pPr>
            <a:lvl3pPr marL="914396" indent="0">
              <a:buNone/>
              <a:defRPr sz="1800" b="1"/>
            </a:lvl3pPr>
            <a:lvl4pPr marL="1371595" indent="0">
              <a:buNone/>
              <a:defRPr sz="1600" b="1"/>
            </a:lvl4pPr>
            <a:lvl5pPr marL="1828793" indent="0">
              <a:buNone/>
              <a:defRPr sz="1600" b="1"/>
            </a:lvl5pPr>
            <a:lvl6pPr marL="2285991" indent="0">
              <a:buNone/>
              <a:defRPr sz="1600" b="1"/>
            </a:lvl6pPr>
            <a:lvl7pPr marL="2743189" indent="0">
              <a:buNone/>
              <a:defRPr sz="1600" b="1"/>
            </a:lvl7pPr>
            <a:lvl8pPr marL="3200388" indent="0">
              <a:buNone/>
              <a:defRPr sz="1600" b="1"/>
            </a:lvl8pPr>
            <a:lvl9pPr marL="36575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C25AB0-8903-44C0-90E6-77A39BF1A9DA}" type="datetime1">
              <a:rPr lang="en-US" smtClean="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24874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F5850-03A9-45B6-8A5C-34339B2498DD}" type="datetime1">
              <a:rPr lang="en-US" smtClean="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325998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A5144-0907-46AF-940D-F23B2EB1FF93}" type="datetime1">
              <a:rPr lang="en-US" smtClean="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144898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6D5F2-F77A-437E-A7B2-0E733D4194D8}"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240096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98" indent="0">
              <a:buNone/>
              <a:defRPr sz="2800"/>
            </a:lvl2pPr>
            <a:lvl3pPr marL="914396" indent="0">
              <a:buNone/>
              <a:defRPr sz="2400"/>
            </a:lvl3pPr>
            <a:lvl4pPr marL="1371595" indent="0">
              <a:buNone/>
              <a:defRPr sz="2000"/>
            </a:lvl4pPr>
            <a:lvl5pPr marL="1828793" indent="0">
              <a:buNone/>
              <a:defRPr sz="2000"/>
            </a:lvl5pPr>
            <a:lvl6pPr marL="2285991" indent="0">
              <a:buNone/>
              <a:defRPr sz="2000"/>
            </a:lvl6pPr>
            <a:lvl7pPr marL="2743189" indent="0">
              <a:buNone/>
              <a:defRPr sz="2000"/>
            </a:lvl7pPr>
            <a:lvl8pPr marL="3200388" indent="0">
              <a:buNone/>
              <a:defRPr sz="2000"/>
            </a:lvl8pPr>
            <a:lvl9pPr marL="365758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8" indent="0">
              <a:buNone/>
              <a:defRPr sz="1400"/>
            </a:lvl2pPr>
            <a:lvl3pPr marL="914396" indent="0">
              <a:buNone/>
              <a:defRPr sz="1200"/>
            </a:lvl3pPr>
            <a:lvl4pPr marL="1371595" indent="0">
              <a:buNone/>
              <a:defRPr sz="1000"/>
            </a:lvl4pPr>
            <a:lvl5pPr marL="1828793" indent="0">
              <a:buNone/>
              <a:defRPr sz="1000"/>
            </a:lvl5pPr>
            <a:lvl6pPr marL="2285991" indent="0">
              <a:buNone/>
              <a:defRPr sz="1000"/>
            </a:lvl6pPr>
            <a:lvl7pPr marL="2743189" indent="0">
              <a:buNone/>
              <a:defRPr sz="1000"/>
            </a:lvl7pPr>
            <a:lvl8pPr marL="3200388" indent="0">
              <a:buNone/>
              <a:defRPr sz="1000"/>
            </a:lvl8pPr>
            <a:lvl9pPr marL="36575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F8D34-B43D-4273-9488-F5E7A9573843}"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80590-A07A-42F6-B06C-C60646FFC048}" type="slidenum">
              <a:rPr lang="en-US" smtClean="0"/>
              <a:t>‹#›</a:t>
            </a:fld>
            <a:endParaRPr lang="en-US" dirty="0"/>
          </a:p>
        </p:txBody>
      </p:sp>
    </p:spTree>
    <p:extLst>
      <p:ext uri="{BB962C8B-B14F-4D97-AF65-F5344CB8AC3E}">
        <p14:creationId xmlns:p14="http://schemas.microsoft.com/office/powerpoint/2010/main" val="25408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E5B348-8238-45A3-ADF4-36943EB4536D}" type="datetime1">
              <a:rPr lang="en-US" smtClean="0"/>
              <a:t>9/23/2024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480590-A07A-42F6-B06C-C60646FFC048}" type="slidenum">
              <a:rPr lang="en-US" smtClean="0"/>
              <a:t>‹#›</a:t>
            </a:fld>
            <a:endParaRPr lang="en-US" dirty="0"/>
          </a:p>
        </p:txBody>
      </p:sp>
    </p:spTree>
    <p:extLst>
      <p:ext uri="{BB962C8B-B14F-4D97-AF65-F5344CB8AC3E}">
        <p14:creationId xmlns:p14="http://schemas.microsoft.com/office/powerpoint/2010/main" val="2442904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6" rtl="0" eaLnBrk="1" latinLnBrk="0" hangingPunct="1">
        <a:defRPr sz="1800" kern="1200">
          <a:solidFill>
            <a:schemeClr val="tx1"/>
          </a:solidFill>
          <a:latin typeface="+mn-lt"/>
          <a:ea typeface="+mn-ea"/>
          <a:cs typeface="+mn-cs"/>
        </a:defRPr>
      </a:lvl1pPr>
      <a:lvl2pPr marL="457198" algn="l" defTabSz="914396" rtl="0" eaLnBrk="1" latinLnBrk="0" hangingPunct="1">
        <a:defRPr sz="1800" kern="1200">
          <a:solidFill>
            <a:schemeClr val="tx1"/>
          </a:solidFill>
          <a:latin typeface="+mn-lt"/>
          <a:ea typeface="+mn-ea"/>
          <a:cs typeface="+mn-cs"/>
        </a:defRPr>
      </a:lvl2pPr>
      <a:lvl3pPr marL="914396" algn="l" defTabSz="914396" rtl="0" eaLnBrk="1" latinLnBrk="0" hangingPunct="1">
        <a:defRPr sz="1800" kern="1200">
          <a:solidFill>
            <a:schemeClr val="tx1"/>
          </a:solidFill>
          <a:latin typeface="+mn-lt"/>
          <a:ea typeface="+mn-ea"/>
          <a:cs typeface="+mn-cs"/>
        </a:defRPr>
      </a:lvl3pPr>
      <a:lvl4pPr marL="1371595" algn="l" defTabSz="914396" rtl="0" eaLnBrk="1" latinLnBrk="0" hangingPunct="1">
        <a:defRPr sz="1800" kern="1200">
          <a:solidFill>
            <a:schemeClr val="tx1"/>
          </a:solidFill>
          <a:latin typeface="+mn-lt"/>
          <a:ea typeface="+mn-ea"/>
          <a:cs typeface="+mn-cs"/>
        </a:defRPr>
      </a:lvl4pPr>
      <a:lvl5pPr marL="1828793" algn="l" defTabSz="914396" rtl="0" eaLnBrk="1" latinLnBrk="0" hangingPunct="1">
        <a:defRPr sz="1800" kern="1200">
          <a:solidFill>
            <a:schemeClr val="tx1"/>
          </a:solidFill>
          <a:latin typeface="+mn-lt"/>
          <a:ea typeface="+mn-ea"/>
          <a:cs typeface="+mn-cs"/>
        </a:defRPr>
      </a:lvl5pPr>
      <a:lvl6pPr marL="2285991" algn="l" defTabSz="914396" rtl="0" eaLnBrk="1" latinLnBrk="0" hangingPunct="1">
        <a:defRPr sz="1800" kern="1200">
          <a:solidFill>
            <a:schemeClr val="tx1"/>
          </a:solidFill>
          <a:latin typeface="+mn-lt"/>
          <a:ea typeface="+mn-ea"/>
          <a:cs typeface="+mn-cs"/>
        </a:defRPr>
      </a:lvl6pPr>
      <a:lvl7pPr marL="2743189" algn="l" defTabSz="914396" rtl="0" eaLnBrk="1" latinLnBrk="0" hangingPunct="1">
        <a:defRPr sz="1800" kern="1200">
          <a:solidFill>
            <a:schemeClr val="tx1"/>
          </a:solidFill>
          <a:latin typeface="+mn-lt"/>
          <a:ea typeface="+mn-ea"/>
          <a:cs typeface="+mn-cs"/>
        </a:defRPr>
      </a:lvl7pPr>
      <a:lvl8pPr marL="3200388" algn="l" defTabSz="914396" rtl="0" eaLnBrk="1" latinLnBrk="0" hangingPunct="1">
        <a:defRPr sz="1800" kern="1200">
          <a:solidFill>
            <a:schemeClr val="tx1"/>
          </a:solidFill>
          <a:latin typeface="+mn-lt"/>
          <a:ea typeface="+mn-ea"/>
          <a:cs typeface="+mn-cs"/>
        </a:defRPr>
      </a:lvl8pPr>
      <a:lvl9pPr marL="3657586" algn="l" defTabSz="9143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hyperlink" Target="mailto:cmaines@kairoshealthsystems.com" TargetMode="External"/><Relationship Id="rId3" Type="http://schemas.openxmlformats.org/officeDocument/2006/relationships/image" Target="../media/image4.jpeg"/><Relationship Id="rId7" Type="http://schemas.openxmlformats.org/officeDocument/2006/relationships/hyperlink" Target="http://www.kairoshealthsystem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hyperlink" Target="https://openclipart.org/detail/23760/man-silhouette" TargetMode="External"/><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s://pixabay.com/en/computer-desk-man-pictogram-work-310426/" TargetMode="External"/><Relationship Id="rId5" Type="http://schemas.openxmlformats.org/officeDocument/2006/relationships/hyperlink" Target="https://www.rawpixel.com/image/411513/premium-illustration-image-building-house-apartment" TargetMode="External"/><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hyperlink" Target="https://openclipart.org/detail/296351/desktop-computer-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5.pn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0.png"/><Relationship Id="rId7" Type="http://schemas.openxmlformats.org/officeDocument/2006/relationships/diagramLayout" Target="../diagrams/layou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52.jpeg"/><Relationship Id="rId10" Type="http://schemas.microsoft.com/office/2007/relationships/diagramDrawing" Target="../diagrams/drawing1.xml"/><Relationship Id="rId4" Type="http://schemas.openxmlformats.org/officeDocument/2006/relationships/image" Target="../media/image51.svg"/><Relationship Id="rId9" Type="http://schemas.openxmlformats.org/officeDocument/2006/relationships/diagramColors" Target="../diagrams/colors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2.jpeg"/><Relationship Id="rId4" Type="http://schemas.openxmlformats.org/officeDocument/2006/relationships/image" Target="../media/image55.sv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cms.gov/medicare-coverage-database/search%20.aspx" TargetMode="External"/><Relationship Id="rId3" Type="http://schemas.openxmlformats.org/officeDocument/2006/relationships/image" Target="../media/image5.png"/><Relationship Id="rId7" Type="http://schemas.openxmlformats.org/officeDocument/2006/relationships/hyperlink" Target="https://www.palmettogba.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cgsmedicare.com/" TargetMode="External"/><Relationship Id="rId5" Type="http://schemas.openxmlformats.org/officeDocument/2006/relationships/hyperlink" Target="https://www.availity.com/" TargetMode="External"/><Relationship Id="rId4" Type="http://schemas.openxmlformats.org/officeDocument/2006/relationships/hyperlink" Target="https://www.novitassolutions.com/webcenter/portal/MedicareJL" TargetMode="External"/><Relationship Id="rId9" Type="http://schemas.openxmlformats.org/officeDocument/2006/relationships/hyperlink" Target="https://www.cms.gov/Outreach-and-Education/MLN/Educational-Tools/MLN901347-How-to-MCD/mcd/mcd/index.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kairoshealthsystems.com/" TargetMode="External"/><Relationship Id="rId5" Type="http://schemas.openxmlformats.org/officeDocument/2006/relationships/image" Target="../media/image3.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hyperlink" Target="mailto:cmaines@kairoshealthsystems.com" TargetMode="External"/><Relationship Id="rId3" Type="http://schemas.openxmlformats.org/officeDocument/2006/relationships/image" Target="../media/image4.jpeg"/><Relationship Id="rId7" Type="http://schemas.openxmlformats.org/officeDocument/2006/relationships/hyperlink" Target="http://www.kairoshealthsystems.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yscrapers reflected on glass facade">
            <a:extLst>
              <a:ext uri="{FF2B5EF4-FFF2-40B4-BE49-F238E27FC236}">
                <a16:creationId xmlns:a16="http://schemas.microsoft.com/office/drawing/2014/main" id="{3A779384-EBAC-5C8F-631B-BEE4BB0E0010}"/>
              </a:ext>
            </a:extLst>
          </p:cNvPr>
          <p:cNvPicPr>
            <a:picLocks noChangeAspect="1"/>
          </p:cNvPicPr>
          <p:nvPr/>
        </p:nvPicPr>
        <p:blipFill>
          <a:blip r:embed="rId3" cstate="email">
            <a:alphaModFix amt="26000"/>
            <a:extLst>
              <a:ext uri="{28A0092B-C50C-407E-A947-70E740481C1C}">
                <a14:useLocalDpi xmlns:a14="http://schemas.microsoft.com/office/drawing/2010/main" val="0"/>
              </a:ext>
            </a:extLst>
          </a:blip>
          <a:srcRect/>
          <a:stretch/>
        </p:blipFill>
        <p:spPr>
          <a:xfrm>
            <a:off x="0" y="-274394"/>
            <a:ext cx="12177951" cy="7132394"/>
          </a:xfrm>
          <a:prstGeom prst="rect">
            <a:avLst/>
          </a:prstGeom>
        </p:spPr>
      </p:pic>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4"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553231" y="-496816"/>
            <a:ext cx="12429228" cy="6991441"/>
          </a:xfrm>
          <a:prstGeom prst="rect">
            <a:avLst/>
          </a:prstGeom>
          <a:effectLst>
            <a:softEdge rad="635000"/>
          </a:effectLst>
        </p:spPr>
      </p:pic>
      <p:sp>
        <p:nvSpPr>
          <p:cNvPr id="4" name="Rectangle 3">
            <a:extLst>
              <a:ext uri="{FF2B5EF4-FFF2-40B4-BE49-F238E27FC236}">
                <a16:creationId xmlns:a16="http://schemas.microsoft.com/office/drawing/2014/main" id="{E719BB14-4AAF-66F5-4B6A-4FFD1BCBE08F}"/>
              </a:ext>
            </a:extLst>
          </p:cNvPr>
          <p:cNvSpPr/>
          <p:nvPr/>
        </p:nvSpPr>
        <p:spPr>
          <a:xfrm>
            <a:off x="0" y="3729315"/>
            <a:ext cx="8164286" cy="7752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1891A05-30D4-E572-D67A-06255D09E6F8}"/>
              </a:ext>
            </a:extLst>
          </p:cNvPr>
          <p:cNvSpPr txBox="1"/>
          <p:nvPr/>
        </p:nvSpPr>
        <p:spPr>
          <a:xfrm>
            <a:off x="316003" y="1398979"/>
            <a:ext cx="10108062" cy="3199850"/>
          </a:xfrm>
          <a:prstGeom prst="rect">
            <a:avLst/>
          </a:prstGeom>
          <a:noFill/>
        </p:spPr>
        <p:txBody>
          <a:bodyPr wrap="square" rtlCol="0">
            <a:spAutoFit/>
          </a:bodyPr>
          <a:lstStyle/>
          <a:p>
            <a:pPr defTabSz="311719">
              <a:lnSpc>
                <a:spcPct val="80000"/>
              </a:lnSpc>
            </a:pPr>
            <a:r>
              <a:rPr lang="en-US" sz="8600" b="1" cap="small" dirty="0">
                <a:solidFill>
                  <a:srgbClr val="156082"/>
                </a:solidFill>
                <a:latin typeface="Aptos" panose="02110004020202020204"/>
              </a:rPr>
              <a:t>navigating </a:t>
            </a:r>
            <a:r>
              <a:rPr lang="en-US" sz="8600" b="1" cap="small" dirty="0" err="1">
                <a:solidFill>
                  <a:srgbClr val="156082"/>
                </a:solidFill>
                <a:latin typeface="Aptos" panose="02110004020202020204"/>
              </a:rPr>
              <a:t>medicare</a:t>
            </a:r>
            <a:r>
              <a:rPr lang="en-US" sz="8600" b="1" cap="small" dirty="0">
                <a:solidFill>
                  <a:srgbClr val="156082"/>
                </a:solidFill>
                <a:latin typeface="Aptos" panose="02110004020202020204"/>
              </a:rPr>
              <a:t> advantage</a:t>
            </a:r>
          </a:p>
          <a:p>
            <a:pPr defTabSz="311719">
              <a:spcBef>
                <a:spcPts val="1000"/>
              </a:spcBef>
            </a:pPr>
            <a:r>
              <a:rPr lang="en-US" sz="5600" b="1" cap="small" dirty="0">
                <a:solidFill>
                  <a:schemeClr val="bg1"/>
                </a:solidFill>
                <a:latin typeface="Aptos" panose="02110004020202020204"/>
              </a:rPr>
              <a:t>and why it matters</a:t>
            </a:r>
            <a:r>
              <a:rPr lang="en-US" sz="5600" b="1" cap="small" spc="-100" dirty="0">
                <a:solidFill>
                  <a:schemeClr val="bg1"/>
                </a:solidFill>
                <a:latin typeface="Aptos" panose="02110004020202020204"/>
              </a:rPr>
              <a:t> </a:t>
            </a:r>
            <a:r>
              <a:rPr lang="en-US" sz="5600" b="1" cap="small" dirty="0">
                <a:solidFill>
                  <a:schemeClr val="bg1"/>
                </a:solidFill>
                <a:latin typeface="Aptos" panose="02110004020202020204"/>
              </a:rPr>
              <a:t>!</a:t>
            </a:r>
          </a:p>
        </p:txBody>
      </p:sp>
      <p:sp>
        <p:nvSpPr>
          <p:cNvPr id="7" name="Rectangle 6">
            <a:extLst>
              <a:ext uri="{FF2B5EF4-FFF2-40B4-BE49-F238E27FC236}">
                <a16:creationId xmlns:a16="http://schemas.microsoft.com/office/drawing/2014/main" id="{4644478B-60E0-A9AE-ECCA-560A0B849514}"/>
              </a:ext>
            </a:extLst>
          </p:cNvPr>
          <p:cNvSpPr/>
          <p:nvPr/>
        </p:nvSpPr>
        <p:spPr>
          <a:xfrm>
            <a:off x="-7025" y="5729015"/>
            <a:ext cx="12192000" cy="1200150"/>
          </a:xfrm>
          <a:prstGeom prst="rect">
            <a:avLst/>
          </a:prstGeom>
          <a:solidFill>
            <a:schemeClr val="bg1">
              <a:lumMod val="95000"/>
              <a:alpha val="74000"/>
            </a:schemeClr>
          </a:soli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en and blue text on a black background&#10;&#10;Description automatically generated">
            <a:extLst>
              <a:ext uri="{FF2B5EF4-FFF2-40B4-BE49-F238E27FC236}">
                <a16:creationId xmlns:a16="http://schemas.microsoft.com/office/drawing/2014/main" id="{1B6C2C24-1DAB-C629-2C24-86EB52F52A4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16078" y="5736990"/>
            <a:ext cx="3259919" cy="1070423"/>
          </a:xfrm>
          <a:prstGeom prst="rect">
            <a:avLst/>
          </a:prstGeom>
        </p:spPr>
      </p:pic>
    </p:spTree>
    <p:extLst>
      <p:ext uri="{BB962C8B-B14F-4D97-AF65-F5344CB8AC3E}">
        <p14:creationId xmlns:p14="http://schemas.microsoft.com/office/powerpoint/2010/main" val="327339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10</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pic>
        <p:nvPicPr>
          <p:cNvPr id="8" name="Picture 7">
            <a:extLst>
              <a:ext uri="{FF2B5EF4-FFF2-40B4-BE49-F238E27FC236}">
                <a16:creationId xmlns:a16="http://schemas.microsoft.com/office/drawing/2014/main" id="{D76E6C3B-7CC0-914E-53B7-4932CFFD218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779158" y="1885205"/>
            <a:ext cx="7574642" cy="4508535"/>
          </a:xfrm>
          <a:prstGeom prst="rect">
            <a:avLst/>
          </a:prstGeom>
        </p:spPr>
      </p:pic>
      <p:sp>
        <p:nvSpPr>
          <p:cNvPr id="11" name="TextBox 10">
            <a:extLst>
              <a:ext uri="{FF2B5EF4-FFF2-40B4-BE49-F238E27FC236}">
                <a16:creationId xmlns:a16="http://schemas.microsoft.com/office/drawing/2014/main" id="{3A3D471D-A518-4B5C-DA39-A530AFF251B4}"/>
              </a:ext>
            </a:extLst>
          </p:cNvPr>
          <p:cNvSpPr txBox="1"/>
          <p:nvPr/>
        </p:nvSpPr>
        <p:spPr>
          <a:xfrm>
            <a:off x="324513" y="3143784"/>
            <a:ext cx="3397778" cy="1569660"/>
          </a:xfrm>
          <a:prstGeom prst="rect">
            <a:avLst/>
          </a:prstGeom>
          <a:noFill/>
        </p:spPr>
        <p:txBody>
          <a:bodyPr wrap="square" rtlCol="0">
            <a:spAutoFit/>
          </a:bodyPr>
          <a:lstStyle/>
          <a:p>
            <a:pPr defTabSz="311719"/>
            <a:r>
              <a:rPr lang="en-US" sz="2400" b="1"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Share of Beneficiaries Enrolled in Medicare Advantage in 2023 by State</a:t>
            </a:r>
            <a:endParaRPr lang="en-US" sz="2400"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AE285E9-1C9A-42DC-4C5B-E0680A1A3052}"/>
              </a:ext>
            </a:extLst>
          </p:cNvPr>
          <p:cNvSpPr txBox="1"/>
          <p:nvPr/>
        </p:nvSpPr>
        <p:spPr>
          <a:xfrm>
            <a:off x="525690" y="1309267"/>
            <a:ext cx="2995425" cy="584775"/>
          </a:xfrm>
          <a:prstGeom prst="rect">
            <a:avLst/>
          </a:prstGeom>
          <a:noFill/>
        </p:spPr>
        <p:txBody>
          <a:bodyPr wrap="square" rtlCol="0">
            <a:spAutoFit/>
          </a:bodyPr>
          <a:lstStyle/>
          <a:p>
            <a:pPr defTabSz="311719"/>
            <a:r>
              <a:rPr lang="en-US" sz="3200" b="1" i="1" cap="small" dirty="0">
                <a:solidFill>
                  <a:srgbClr val="156082"/>
                </a:solidFill>
                <a:latin typeface="Aptos Display" panose="02110004020202020204"/>
                <a:ea typeface="Arial" panose="020B0604020202020204" pitchFamily="34" charset="0"/>
              </a:rPr>
              <a:t>penetration</a:t>
            </a:r>
            <a:endParaRPr lang="en-US" sz="3200" i="1" dirty="0">
              <a:solidFill>
                <a:srgbClr val="156082"/>
              </a:solidFill>
              <a:latin typeface="Aptos Display" panose="02110004020202020204"/>
              <a:ea typeface="Arial" panose="020B0604020202020204" pitchFamily="34" charset="0"/>
            </a:endParaRPr>
          </a:p>
        </p:txBody>
      </p:sp>
    </p:spTree>
    <p:extLst>
      <p:ext uri="{BB962C8B-B14F-4D97-AF65-F5344CB8AC3E}">
        <p14:creationId xmlns:p14="http://schemas.microsoft.com/office/powerpoint/2010/main" val="219031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11</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1" name="TextBox 10">
            <a:extLst>
              <a:ext uri="{FF2B5EF4-FFF2-40B4-BE49-F238E27FC236}">
                <a16:creationId xmlns:a16="http://schemas.microsoft.com/office/drawing/2014/main" id="{3A3D471D-A518-4B5C-DA39-A530AFF251B4}"/>
              </a:ext>
            </a:extLst>
          </p:cNvPr>
          <p:cNvSpPr txBox="1"/>
          <p:nvPr/>
        </p:nvSpPr>
        <p:spPr>
          <a:xfrm>
            <a:off x="324513" y="3143784"/>
            <a:ext cx="3397778" cy="1200329"/>
          </a:xfrm>
          <a:prstGeom prst="rect">
            <a:avLst/>
          </a:prstGeom>
          <a:noFill/>
        </p:spPr>
        <p:txBody>
          <a:bodyPr wrap="square" rtlCol="0">
            <a:spAutoFit/>
          </a:bodyPr>
          <a:lstStyle/>
          <a:p>
            <a:pPr defTabSz="311719"/>
            <a:r>
              <a:rPr lang="en-US" sz="2400" b="1"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Medicare Advantage Penetration by County 2023</a:t>
            </a:r>
            <a:endParaRPr lang="en-US" sz="2400"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C3A93D5-AEC3-5DF2-4781-2D17984AE87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581400" y="1791222"/>
            <a:ext cx="7315857" cy="5021809"/>
          </a:xfrm>
          <a:prstGeom prst="rect">
            <a:avLst/>
          </a:prstGeom>
        </p:spPr>
      </p:pic>
      <p:sp>
        <p:nvSpPr>
          <p:cNvPr id="12" name="TextBox 11">
            <a:extLst>
              <a:ext uri="{FF2B5EF4-FFF2-40B4-BE49-F238E27FC236}">
                <a16:creationId xmlns:a16="http://schemas.microsoft.com/office/drawing/2014/main" id="{C2E3BB55-E495-5DD3-BF02-6FCFCABB0003}"/>
              </a:ext>
            </a:extLst>
          </p:cNvPr>
          <p:cNvSpPr txBox="1"/>
          <p:nvPr/>
        </p:nvSpPr>
        <p:spPr>
          <a:xfrm>
            <a:off x="525690" y="1309267"/>
            <a:ext cx="2995425" cy="584775"/>
          </a:xfrm>
          <a:prstGeom prst="rect">
            <a:avLst/>
          </a:prstGeom>
          <a:noFill/>
        </p:spPr>
        <p:txBody>
          <a:bodyPr wrap="square" rtlCol="0">
            <a:spAutoFit/>
          </a:bodyPr>
          <a:lstStyle/>
          <a:p>
            <a:pPr defTabSz="311719"/>
            <a:r>
              <a:rPr lang="en-US" sz="3200" b="1" i="1" cap="small" dirty="0">
                <a:solidFill>
                  <a:srgbClr val="156082"/>
                </a:solidFill>
                <a:latin typeface="Aptos Display" panose="02110004020202020204"/>
                <a:ea typeface="Arial" panose="020B0604020202020204" pitchFamily="34" charset="0"/>
              </a:rPr>
              <a:t>penetration</a:t>
            </a:r>
            <a:endParaRPr lang="en-US" sz="3200" i="1" dirty="0">
              <a:solidFill>
                <a:srgbClr val="156082"/>
              </a:solidFill>
              <a:latin typeface="Aptos Display" panose="02110004020202020204"/>
              <a:ea typeface="Arial" panose="020B0604020202020204" pitchFamily="34" charset="0"/>
            </a:endParaRPr>
          </a:p>
        </p:txBody>
      </p:sp>
    </p:spTree>
    <p:extLst>
      <p:ext uri="{BB962C8B-B14F-4D97-AF65-F5344CB8AC3E}">
        <p14:creationId xmlns:p14="http://schemas.microsoft.com/office/powerpoint/2010/main" val="1310069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Upward trend with solid fill">
            <a:extLst>
              <a:ext uri="{FF2B5EF4-FFF2-40B4-BE49-F238E27FC236}">
                <a16:creationId xmlns:a16="http://schemas.microsoft.com/office/drawing/2014/main" id="{C156957D-460F-CB9B-743F-F7CE3A8124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07" r="-1808" b="27893"/>
          <a:stretch/>
        </p:blipFill>
        <p:spPr>
          <a:xfrm>
            <a:off x="8584711" y="-313151"/>
            <a:ext cx="2908051" cy="2696937"/>
          </a:xfrm>
          <a:prstGeom prst="rect">
            <a:avLst/>
          </a:prstGeom>
        </p:spPr>
      </p:pic>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865588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81500"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why is MA enrollment </a:t>
              </a:r>
              <a:r>
                <a:rPr lang="en-US" sz="4706" b="1" cap="small" dirty="0">
                  <a:solidFill>
                    <a:schemeClr val="accent2">
                      <a:lumMod val="75000"/>
                    </a:schemeClr>
                  </a:solidFill>
                  <a:latin typeface="Aptos" panose="02110004020202020204"/>
                </a:rPr>
                <a:t>growing</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94234" y="1419233"/>
            <a:ext cx="9461742" cy="707886"/>
          </a:xfrm>
          <a:prstGeom prst="rect">
            <a:avLst/>
          </a:prstGeom>
          <a:noFill/>
        </p:spPr>
        <p:txBody>
          <a:bodyPr wrap="square" rtlCol="0">
            <a:spAutoFit/>
          </a:bodyPr>
          <a:lstStyle/>
          <a:p>
            <a:pPr defTabSz="311719"/>
            <a:r>
              <a:rPr lang="en-US" sz="4000" b="1" i="1" dirty="0">
                <a:solidFill>
                  <a:srgbClr val="156082"/>
                </a:solidFill>
                <a:latin typeface="Aptos Display" panose="02110004020202020204"/>
                <a:ea typeface="Arial" panose="020B0604020202020204" pitchFamily="34" charset="0"/>
              </a:rPr>
              <a:t>And why does it matter?</a:t>
            </a:r>
            <a:endParaRPr lang="en-US" sz="4000" i="1" dirty="0">
              <a:solidFill>
                <a:srgbClr val="156082"/>
              </a:solidFill>
              <a:latin typeface="Aptos Display" panose="02110004020202020204"/>
              <a:ea typeface="Arial" panose="020B0604020202020204" pitchFamily="34" charset="0"/>
            </a:endParaRPr>
          </a:p>
        </p:txBody>
      </p:sp>
      <p:sp>
        <p:nvSpPr>
          <p:cNvPr id="15" name="Rectangle: Rounded Corners 14">
            <a:extLst>
              <a:ext uri="{FF2B5EF4-FFF2-40B4-BE49-F238E27FC236}">
                <a16:creationId xmlns:a16="http://schemas.microsoft.com/office/drawing/2014/main" id="{9B337CD3-2128-C755-4E1C-C9404CF04234}"/>
              </a:ext>
            </a:extLst>
          </p:cNvPr>
          <p:cNvSpPr/>
          <p:nvPr/>
        </p:nvSpPr>
        <p:spPr>
          <a:xfrm>
            <a:off x="694234" y="2342367"/>
            <a:ext cx="10546915" cy="70788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People with Medicare are drawn to MA for the extra benefits.</a:t>
            </a:r>
          </a:p>
        </p:txBody>
      </p:sp>
      <p:sp>
        <p:nvSpPr>
          <p:cNvPr id="16" name="Rectangle: Rounded Corners 15">
            <a:extLst>
              <a:ext uri="{FF2B5EF4-FFF2-40B4-BE49-F238E27FC236}">
                <a16:creationId xmlns:a16="http://schemas.microsoft.com/office/drawing/2014/main" id="{0205B48F-2DE1-D55A-2B46-491EA19C91E3}"/>
              </a:ext>
            </a:extLst>
          </p:cNvPr>
          <p:cNvSpPr/>
          <p:nvPr/>
        </p:nvSpPr>
        <p:spPr>
          <a:xfrm>
            <a:off x="694234" y="3177129"/>
            <a:ext cx="10546915" cy="70788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People with Medicare are drawn to MA plans that are marketed as “zero premium” products.</a:t>
            </a:r>
          </a:p>
        </p:txBody>
      </p:sp>
      <p:sp>
        <p:nvSpPr>
          <p:cNvPr id="17" name="Rectangle: Rounded Corners 16">
            <a:extLst>
              <a:ext uri="{FF2B5EF4-FFF2-40B4-BE49-F238E27FC236}">
                <a16:creationId xmlns:a16="http://schemas.microsoft.com/office/drawing/2014/main" id="{6865CF45-2EC7-7489-9105-1D36FAD2E6AD}"/>
              </a:ext>
            </a:extLst>
          </p:cNvPr>
          <p:cNvSpPr/>
          <p:nvPr/>
        </p:nvSpPr>
        <p:spPr>
          <a:xfrm>
            <a:off x="694234" y="4011891"/>
            <a:ext cx="10546915" cy="70788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Premiums for Part D stand-alone prescriptions drug plans that supplement traditional Medicare are rising rapidly.</a:t>
            </a:r>
          </a:p>
        </p:txBody>
      </p:sp>
      <p:sp>
        <p:nvSpPr>
          <p:cNvPr id="20" name="Rectangle: Rounded Corners 19">
            <a:extLst>
              <a:ext uri="{FF2B5EF4-FFF2-40B4-BE49-F238E27FC236}">
                <a16:creationId xmlns:a16="http://schemas.microsoft.com/office/drawing/2014/main" id="{F117D3A9-A1AE-8307-7486-F7FDB9DC14F2}"/>
              </a:ext>
            </a:extLst>
          </p:cNvPr>
          <p:cNvSpPr/>
          <p:nvPr/>
        </p:nvSpPr>
        <p:spPr>
          <a:xfrm>
            <a:off x="694234" y="5681415"/>
            <a:ext cx="10546915" cy="70788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Beyond financial benefits, people with Medicare are attracted to the simplicity and convenience of MA.</a:t>
            </a:r>
            <a:endParaRPr lang="en-US" sz="2200" dirty="0"/>
          </a:p>
        </p:txBody>
      </p:sp>
      <p:sp>
        <p:nvSpPr>
          <p:cNvPr id="21" name="Rectangle: Rounded Corners 20">
            <a:extLst>
              <a:ext uri="{FF2B5EF4-FFF2-40B4-BE49-F238E27FC236}">
                <a16:creationId xmlns:a16="http://schemas.microsoft.com/office/drawing/2014/main" id="{61995F88-05FB-46DB-A191-322F3D4B3C3B}"/>
              </a:ext>
            </a:extLst>
          </p:cNvPr>
          <p:cNvSpPr/>
          <p:nvPr/>
        </p:nvSpPr>
        <p:spPr>
          <a:xfrm>
            <a:off x="694234" y="4846653"/>
            <a:ext cx="10546915" cy="70788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People with Medicare are attracted to the financial protection that comes with an annual out-of-pocket limit that MA plans are required to provide.</a:t>
            </a:r>
          </a:p>
        </p:txBody>
      </p:sp>
    </p:spTree>
    <p:extLst>
      <p:ext uri="{BB962C8B-B14F-4D97-AF65-F5344CB8AC3E}">
        <p14:creationId xmlns:p14="http://schemas.microsoft.com/office/powerpoint/2010/main" val="1184055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 calcmode="lin" valueType="num">
                                      <p:cBhvr additive="base">
                                        <p:cTn id="17"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anim calcmode="lin" valueType="num">
                                      <p:cBhvr additive="base">
                                        <p:cTn id="27"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
                                            <p:bg/>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bg/>
                                          </p:spTgt>
                                        </p:tgtEl>
                                        <p:attrNameLst>
                                          <p:attrName>style.visibility</p:attrName>
                                        </p:attrNameLst>
                                      </p:cBhvr>
                                      <p:to>
                                        <p:strVal val="visible"/>
                                      </p:to>
                                    </p:set>
                                    <p:anim calcmode="lin" valueType="num">
                                      <p:cBhvr additive="base">
                                        <p:cTn id="37" dur="500" fill="hold"/>
                                        <p:tgtEl>
                                          <p:spTgt spid="21">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 calcmode="lin" valueType="num">
                                      <p:cBhvr additive="base">
                                        <p:cTn id="4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0">
                                            <p:bg/>
                                          </p:spTgt>
                                        </p:tgtEl>
                                        <p:attrNameLst>
                                          <p:attrName>style.visibility</p:attrName>
                                        </p:attrNameLst>
                                      </p:cBhvr>
                                      <p:to>
                                        <p:strVal val="visible"/>
                                      </p:to>
                                    </p:set>
                                    <p:anim calcmode="lin" valueType="num">
                                      <p:cBhvr additive="base">
                                        <p:cTn id="47"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6" grpId="0" uiExpand="1" build="p" animBg="1"/>
      <p:bldP spid="17" grpId="0" uiExpand="1" build="p" animBg="1"/>
      <p:bldP spid="20" grpId="0" uiExpand="1" build="p" animBg="1"/>
      <p:bldP spid="21"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Upward trend with solid fill">
            <a:extLst>
              <a:ext uri="{FF2B5EF4-FFF2-40B4-BE49-F238E27FC236}">
                <a16:creationId xmlns:a16="http://schemas.microsoft.com/office/drawing/2014/main" id="{C156957D-460F-CB9B-743F-F7CE3A8124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07" r="-1808" b="27893"/>
          <a:stretch/>
        </p:blipFill>
        <p:spPr>
          <a:xfrm>
            <a:off x="8584711" y="-313151"/>
            <a:ext cx="2908051" cy="2696937"/>
          </a:xfrm>
          <a:prstGeom prst="rect">
            <a:avLst/>
          </a:prstGeom>
        </p:spPr>
      </p:pic>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865588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81500"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why is MA enrollment </a:t>
              </a:r>
              <a:r>
                <a:rPr lang="en-US" sz="4706" b="1" cap="small" dirty="0">
                  <a:solidFill>
                    <a:schemeClr val="accent2">
                      <a:lumMod val="75000"/>
                    </a:schemeClr>
                  </a:solidFill>
                  <a:latin typeface="Aptos" panose="02110004020202020204"/>
                </a:rPr>
                <a:t>growing</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94234" y="1419233"/>
            <a:ext cx="9461742" cy="707886"/>
          </a:xfrm>
          <a:prstGeom prst="rect">
            <a:avLst/>
          </a:prstGeom>
          <a:noFill/>
        </p:spPr>
        <p:txBody>
          <a:bodyPr wrap="square" rtlCol="0">
            <a:spAutoFit/>
          </a:bodyPr>
          <a:lstStyle/>
          <a:p>
            <a:pPr defTabSz="311719"/>
            <a:r>
              <a:rPr lang="en-US" sz="4000" b="1" i="1" dirty="0">
                <a:solidFill>
                  <a:srgbClr val="156082"/>
                </a:solidFill>
                <a:latin typeface="Aptos Display" panose="02110004020202020204"/>
                <a:ea typeface="Arial" panose="020B0604020202020204" pitchFamily="34" charset="0"/>
              </a:rPr>
              <a:t>And why does it matter (cont’d)</a:t>
            </a:r>
            <a:endParaRPr lang="en-US" sz="4000" i="1" dirty="0">
              <a:solidFill>
                <a:srgbClr val="156082"/>
              </a:solidFill>
              <a:latin typeface="Aptos Display" panose="02110004020202020204"/>
              <a:ea typeface="Arial" panose="020B0604020202020204" pitchFamily="34" charset="0"/>
            </a:endParaRPr>
          </a:p>
        </p:txBody>
      </p:sp>
      <p:sp>
        <p:nvSpPr>
          <p:cNvPr id="15" name="Rectangle: Rounded Corners 14">
            <a:extLst>
              <a:ext uri="{FF2B5EF4-FFF2-40B4-BE49-F238E27FC236}">
                <a16:creationId xmlns:a16="http://schemas.microsoft.com/office/drawing/2014/main" id="{9B337CD3-2128-C755-4E1C-C9404CF04234}"/>
              </a:ext>
            </a:extLst>
          </p:cNvPr>
          <p:cNvSpPr/>
          <p:nvPr/>
        </p:nvSpPr>
        <p:spPr>
          <a:xfrm>
            <a:off x="694234" y="2342367"/>
            <a:ext cx="10546915" cy="707886"/>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rgbClr val="156082"/>
                </a:solidFill>
                <a:latin typeface="Arial" panose="020B0604020202020204" pitchFamily="34" charset="0"/>
                <a:cs typeface="Arial" panose="020B0604020202020204" pitchFamily="34" charset="0"/>
              </a:rPr>
              <a:t>Insurers are marketing MA aggressively</a:t>
            </a:r>
          </a:p>
        </p:txBody>
      </p:sp>
      <p:sp>
        <p:nvSpPr>
          <p:cNvPr id="16" name="Rectangle: Rounded Corners 15">
            <a:extLst>
              <a:ext uri="{FF2B5EF4-FFF2-40B4-BE49-F238E27FC236}">
                <a16:creationId xmlns:a16="http://schemas.microsoft.com/office/drawing/2014/main" id="{0205B48F-2DE1-D55A-2B46-491EA19C91E3}"/>
              </a:ext>
            </a:extLst>
          </p:cNvPr>
          <p:cNvSpPr/>
          <p:nvPr/>
        </p:nvSpPr>
        <p:spPr>
          <a:xfrm>
            <a:off x="694234" y="3177129"/>
            <a:ext cx="10546915" cy="707886"/>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rgbClr val="156082"/>
                </a:solidFill>
                <a:latin typeface="Arial" panose="020B0604020202020204" pitchFamily="34" charset="0"/>
                <a:cs typeface="Arial" panose="020B0604020202020204" pitchFamily="34" charset="0"/>
              </a:rPr>
              <a:t>Brokers have a financial incentive to encourage enrollment in MA plans</a:t>
            </a:r>
          </a:p>
        </p:txBody>
      </p:sp>
      <p:sp>
        <p:nvSpPr>
          <p:cNvPr id="17" name="Rectangle: Rounded Corners 16">
            <a:extLst>
              <a:ext uri="{FF2B5EF4-FFF2-40B4-BE49-F238E27FC236}">
                <a16:creationId xmlns:a16="http://schemas.microsoft.com/office/drawing/2014/main" id="{6865CF45-2EC7-7489-9105-1D36FAD2E6AD}"/>
              </a:ext>
            </a:extLst>
          </p:cNvPr>
          <p:cNvSpPr/>
          <p:nvPr/>
        </p:nvSpPr>
        <p:spPr>
          <a:xfrm>
            <a:off x="694234" y="4011891"/>
            <a:ext cx="10546915" cy="707886"/>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rgbClr val="156082"/>
                </a:solidFill>
                <a:latin typeface="Arial" panose="020B0604020202020204" pitchFamily="34" charset="0"/>
                <a:cs typeface="Arial" panose="020B0604020202020204" pitchFamily="34" charset="0"/>
              </a:rPr>
              <a:t>A growing share of large employers are shifting their Medicare- age retirees into Medicare Advantage plans for both Medicare and supplemental benefits</a:t>
            </a:r>
          </a:p>
        </p:txBody>
      </p:sp>
      <p:sp>
        <p:nvSpPr>
          <p:cNvPr id="20" name="Rectangle: Rounded Corners 19">
            <a:extLst>
              <a:ext uri="{FF2B5EF4-FFF2-40B4-BE49-F238E27FC236}">
                <a16:creationId xmlns:a16="http://schemas.microsoft.com/office/drawing/2014/main" id="{F117D3A9-A1AE-8307-7486-F7FDB9DC14F2}"/>
              </a:ext>
            </a:extLst>
          </p:cNvPr>
          <p:cNvSpPr/>
          <p:nvPr/>
        </p:nvSpPr>
        <p:spPr>
          <a:xfrm>
            <a:off x="694234" y="5681415"/>
            <a:ext cx="10546915" cy="707886"/>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rgbClr val="156082"/>
                </a:solidFill>
                <a:latin typeface="Arial" panose="020B0604020202020204" pitchFamily="34" charset="0"/>
                <a:cs typeface="Arial" panose="020B0604020202020204" pitchFamily="34" charset="0"/>
              </a:rPr>
              <a:t>Beneficiaries may not be familiar with potential trade offs in choosing MA over traditional Medicare</a:t>
            </a:r>
            <a:endParaRPr lang="en-US" sz="2200" dirty="0">
              <a:solidFill>
                <a:srgbClr val="156082"/>
              </a:solidFill>
            </a:endParaRPr>
          </a:p>
        </p:txBody>
      </p:sp>
      <p:sp>
        <p:nvSpPr>
          <p:cNvPr id="21" name="Rectangle: Rounded Corners 20">
            <a:extLst>
              <a:ext uri="{FF2B5EF4-FFF2-40B4-BE49-F238E27FC236}">
                <a16:creationId xmlns:a16="http://schemas.microsoft.com/office/drawing/2014/main" id="{61995F88-05FB-46DB-A191-322F3D4B3C3B}"/>
              </a:ext>
            </a:extLst>
          </p:cNvPr>
          <p:cNvSpPr/>
          <p:nvPr/>
        </p:nvSpPr>
        <p:spPr>
          <a:xfrm>
            <a:off x="694234" y="4846653"/>
            <a:ext cx="10546915" cy="707886"/>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rgbClr val="156082"/>
                </a:solidFill>
                <a:latin typeface="Arial" panose="020B0604020202020204" pitchFamily="34" charset="0"/>
                <a:cs typeface="Arial" panose="020B0604020202020204" pitchFamily="34" charset="0"/>
              </a:rPr>
              <a:t>Medicare beneficiaries may be reluctant to switch from MA to traditional Medicare if they run the risk of being denied a Medigap policy due to a pre-existing condition</a:t>
            </a:r>
          </a:p>
        </p:txBody>
      </p:sp>
    </p:spTree>
    <p:extLst>
      <p:ext uri="{BB962C8B-B14F-4D97-AF65-F5344CB8AC3E}">
        <p14:creationId xmlns:p14="http://schemas.microsoft.com/office/powerpoint/2010/main" val="232451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 calcmode="lin" valueType="num">
                                      <p:cBhvr additive="base">
                                        <p:cTn id="17"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anim calcmode="lin" valueType="num">
                                      <p:cBhvr additive="base">
                                        <p:cTn id="27"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
                                            <p:bg/>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bg/>
                                          </p:spTgt>
                                        </p:tgtEl>
                                        <p:attrNameLst>
                                          <p:attrName>style.visibility</p:attrName>
                                        </p:attrNameLst>
                                      </p:cBhvr>
                                      <p:to>
                                        <p:strVal val="visible"/>
                                      </p:to>
                                    </p:set>
                                    <p:anim calcmode="lin" valueType="num">
                                      <p:cBhvr additive="base">
                                        <p:cTn id="37" dur="500" fill="hold"/>
                                        <p:tgtEl>
                                          <p:spTgt spid="21">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 calcmode="lin" valueType="num">
                                      <p:cBhvr additive="base">
                                        <p:cTn id="4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0">
                                            <p:bg/>
                                          </p:spTgt>
                                        </p:tgtEl>
                                        <p:attrNameLst>
                                          <p:attrName>style.visibility</p:attrName>
                                        </p:attrNameLst>
                                      </p:cBhvr>
                                      <p:to>
                                        <p:strVal val="visible"/>
                                      </p:to>
                                    </p:set>
                                    <p:anim calcmode="lin" valueType="num">
                                      <p:cBhvr additive="base">
                                        <p:cTn id="47"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6" grpId="0" uiExpand="1" build="p" animBg="1"/>
      <p:bldP spid="17" grpId="0" uiExpand="1" build="p" animBg="1"/>
      <p:bldP spid="20" grpId="0" uiExpand="1" build="p" animBg="1"/>
      <p:bldP spid="2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525690" y="1457494"/>
            <a:ext cx="9461742" cy="707886"/>
          </a:xfrm>
          <a:prstGeom prst="rect">
            <a:avLst/>
          </a:prstGeom>
          <a:noFill/>
        </p:spPr>
        <p:txBody>
          <a:bodyPr wrap="square" rtlCol="0">
            <a:spAutoFit/>
          </a:bodyPr>
          <a:lstStyle/>
          <a:p>
            <a:pPr defTabSz="311719"/>
            <a:r>
              <a:rPr lang="en-US" sz="4000" b="1" i="1" dirty="0">
                <a:solidFill>
                  <a:srgbClr val="156082"/>
                </a:solidFill>
                <a:latin typeface="Aptos Display" panose="02110004020202020204"/>
                <a:ea typeface="Arial" panose="020B0604020202020204" pitchFamily="34" charset="0"/>
              </a:rPr>
              <a:t>Types of Plans</a:t>
            </a:r>
            <a:endParaRPr lang="en-US" sz="4000" i="1" dirty="0">
              <a:solidFill>
                <a:srgbClr val="156082"/>
              </a:solidFill>
              <a:latin typeface="Aptos Display" panose="02110004020202020204"/>
              <a:ea typeface="Arial" panose="020B0604020202020204" pitchFamily="34" charset="0"/>
            </a:endParaRPr>
          </a:p>
        </p:txBody>
      </p:sp>
      <p:grpSp>
        <p:nvGrpSpPr>
          <p:cNvPr id="11" name="Group 10">
            <a:extLst>
              <a:ext uri="{FF2B5EF4-FFF2-40B4-BE49-F238E27FC236}">
                <a16:creationId xmlns:a16="http://schemas.microsoft.com/office/drawing/2014/main" id="{8F003696-5A57-690C-766B-C4DDF87CC34F}"/>
              </a:ext>
            </a:extLst>
          </p:cNvPr>
          <p:cNvGrpSpPr/>
          <p:nvPr/>
        </p:nvGrpSpPr>
        <p:grpSpPr>
          <a:xfrm>
            <a:off x="1520806" y="2315743"/>
            <a:ext cx="9150387" cy="3781807"/>
            <a:chOff x="1520806" y="2315743"/>
            <a:chExt cx="9150387" cy="3781807"/>
          </a:xfrm>
        </p:grpSpPr>
        <p:sp>
          <p:nvSpPr>
            <p:cNvPr id="13" name="Freeform: Shape 12">
              <a:extLst>
                <a:ext uri="{FF2B5EF4-FFF2-40B4-BE49-F238E27FC236}">
                  <a16:creationId xmlns:a16="http://schemas.microsoft.com/office/drawing/2014/main" id="{27BB7AC3-AED3-2E8B-4F2E-2AEC72BF8D49}"/>
                </a:ext>
              </a:extLst>
            </p:cNvPr>
            <p:cNvSpPr/>
            <p:nvPr/>
          </p:nvSpPr>
          <p:spPr>
            <a:xfrm>
              <a:off x="1520806" y="2315743"/>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89" tIns="136026" rIns="129589" bIns="136026" numCol="1" spcCol="1270" anchor="ctr" anchorCtr="0">
              <a:noAutofit/>
            </a:bodyPr>
            <a:lstStyle/>
            <a:p>
              <a:pPr marL="0" lvl="0" indent="0" algn="ctr" defTabSz="1155700">
                <a:lnSpc>
                  <a:spcPct val="90000"/>
                </a:lnSpc>
                <a:spcBef>
                  <a:spcPct val="0"/>
                </a:spcBef>
                <a:spcAft>
                  <a:spcPct val="35000"/>
                </a:spcAft>
                <a:buNone/>
              </a:pPr>
              <a:r>
                <a:rPr lang="en-US" sz="2600" b="1" kern="1200" dirty="0"/>
                <a:t>HMO</a:t>
              </a:r>
              <a:br>
                <a:rPr lang="en-US" sz="1800" b="1" kern="1200" dirty="0"/>
              </a:br>
              <a:r>
                <a:rPr lang="en-US" sz="1800" kern="1200" dirty="0"/>
                <a:t>Health Maintenance Organization </a:t>
              </a:r>
            </a:p>
          </p:txBody>
        </p:sp>
        <p:sp>
          <p:nvSpPr>
            <p:cNvPr id="15" name="Freeform: Shape 14">
              <a:extLst>
                <a:ext uri="{FF2B5EF4-FFF2-40B4-BE49-F238E27FC236}">
                  <a16:creationId xmlns:a16="http://schemas.microsoft.com/office/drawing/2014/main" id="{9349A44D-54DD-68AE-F1F6-1AE677647365}"/>
                </a:ext>
              </a:extLst>
            </p:cNvPr>
            <p:cNvSpPr/>
            <p:nvPr/>
          </p:nvSpPr>
          <p:spPr>
            <a:xfrm>
              <a:off x="4773689" y="2315743"/>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89" tIns="136026" rIns="129589" bIns="136026" numCol="1" spcCol="1270" anchor="ctr" anchorCtr="0">
              <a:noAutofit/>
            </a:bodyPr>
            <a:lstStyle/>
            <a:p>
              <a:pPr marL="0" lvl="0" indent="0" algn="ctr" defTabSz="1155700">
                <a:lnSpc>
                  <a:spcPct val="90000"/>
                </a:lnSpc>
                <a:spcBef>
                  <a:spcPct val="0"/>
                </a:spcBef>
                <a:spcAft>
                  <a:spcPct val="35000"/>
                </a:spcAft>
                <a:buNone/>
              </a:pPr>
              <a:r>
                <a:rPr lang="en-US" sz="2600" b="1" kern="1200" dirty="0"/>
                <a:t>MSA</a:t>
              </a:r>
              <a:r>
                <a:rPr lang="en-US" sz="1800" b="1" kern="1200" dirty="0"/>
                <a:t> </a:t>
              </a:r>
              <a:br>
                <a:rPr lang="en-US" sz="1800" b="1" kern="1200" dirty="0"/>
              </a:br>
              <a:r>
                <a:rPr lang="en-US" sz="1800" kern="1200" dirty="0"/>
                <a:t>Medicare Savings Account </a:t>
              </a:r>
            </a:p>
          </p:txBody>
        </p:sp>
        <p:sp>
          <p:nvSpPr>
            <p:cNvPr id="17" name="Freeform: Shape 16">
              <a:extLst>
                <a:ext uri="{FF2B5EF4-FFF2-40B4-BE49-F238E27FC236}">
                  <a16:creationId xmlns:a16="http://schemas.microsoft.com/office/drawing/2014/main" id="{A8BC3D2B-D2B9-25B3-EC1A-A5F4C7037CC2}"/>
                </a:ext>
              </a:extLst>
            </p:cNvPr>
            <p:cNvSpPr/>
            <p:nvPr/>
          </p:nvSpPr>
          <p:spPr>
            <a:xfrm>
              <a:off x="8026573" y="2315743"/>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9589" tIns="136026" rIns="129589" bIns="136026" numCol="1" spcCol="1270" anchor="ctr" anchorCtr="0">
              <a:noAutofit/>
            </a:bodyPr>
            <a:lstStyle/>
            <a:p>
              <a:pPr marL="0" lvl="0" indent="0" algn="ctr" defTabSz="1155700">
                <a:lnSpc>
                  <a:spcPct val="90000"/>
                </a:lnSpc>
                <a:spcBef>
                  <a:spcPct val="0"/>
                </a:spcBef>
                <a:spcAft>
                  <a:spcPct val="35000"/>
                </a:spcAft>
                <a:buNone/>
              </a:pPr>
              <a:r>
                <a:rPr lang="en-US" sz="2600" b="1" kern="1200" dirty="0"/>
                <a:t>PFFS</a:t>
              </a:r>
              <a:r>
                <a:rPr lang="en-US" sz="2600" kern="1200" dirty="0"/>
                <a:t> </a:t>
              </a:r>
              <a:br>
                <a:rPr lang="en-US" sz="1800" kern="1200" dirty="0"/>
              </a:br>
              <a:r>
                <a:rPr lang="en-US" sz="1800" kern="1200" dirty="0"/>
                <a:t>Private Fee-for-Service </a:t>
              </a:r>
            </a:p>
          </p:txBody>
        </p:sp>
        <p:sp>
          <p:nvSpPr>
            <p:cNvPr id="19" name="Freeform: Shape 18">
              <a:extLst>
                <a:ext uri="{FF2B5EF4-FFF2-40B4-BE49-F238E27FC236}">
                  <a16:creationId xmlns:a16="http://schemas.microsoft.com/office/drawing/2014/main" id="{E3ADC3CD-F443-A7D6-D886-1A188B96A606}"/>
                </a:ext>
              </a:extLst>
            </p:cNvPr>
            <p:cNvSpPr/>
            <p:nvPr/>
          </p:nvSpPr>
          <p:spPr>
            <a:xfrm>
              <a:off x="1520806" y="4510778"/>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9589" tIns="136026" rIns="129589" bIns="136026" numCol="1" spcCol="1270" anchor="ctr" anchorCtr="0">
              <a:noAutofit/>
            </a:bodyPr>
            <a:lstStyle/>
            <a:p>
              <a:pPr marL="0" lvl="0" indent="0" algn="ctr" defTabSz="1155700">
                <a:lnSpc>
                  <a:spcPct val="90000"/>
                </a:lnSpc>
                <a:spcBef>
                  <a:spcPct val="0"/>
                </a:spcBef>
                <a:spcAft>
                  <a:spcPct val="35000"/>
                </a:spcAft>
                <a:buNone/>
              </a:pPr>
              <a:r>
                <a:rPr lang="en-US" sz="2600" b="1" kern="1200" dirty="0"/>
                <a:t>PPO</a:t>
              </a:r>
              <a:r>
                <a:rPr lang="en-US" sz="1800" kern="1200" dirty="0"/>
                <a:t> </a:t>
              </a:r>
              <a:br>
                <a:rPr lang="en-US" sz="1800" kern="1200" dirty="0"/>
              </a:br>
              <a:r>
                <a:rPr lang="en-US" sz="1800" kern="1200" dirty="0"/>
                <a:t>Preferred Provider Organization</a:t>
              </a:r>
            </a:p>
          </p:txBody>
        </p:sp>
        <p:sp>
          <p:nvSpPr>
            <p:cNvPr id="21" name="Freeform: Shape 20">
              <a:extLst>
                <a:ext uri="{FF2B5EF4-FFF2-40B4-BE49-F238E27FC236}">
                  <a16:creationId xmlns:a16="http://schemas.microsoft.com/office/drawing/2014/main" id="{21C0C821-CDFF-39E1-7DC2-ED147A75F253}"/>
                </a:ext>
              </a:extLst>
            </p:cNvPr>
            <p:cNvSpPr/>
            <p:nvPr/>
          </p:nvSpPr>
          <p:spPr>
            <a:xfrm>
              <a:off x="4773689" y="4510778"/>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9589" tIns="136026" rIns="129589" bIns="136026" numCol="1" spcCol="1270" anchor="t" anchorCtr="0">
              <a:noAutofit/>
            </a:bodyPr>
            <a:lstStyle/>
            <a:p>
              <a:pPr marL="0" lvl="0" indent="0" algn="ctr" defTabSz="1155700">
                <a:lnSpc>
                  <a:spcPct val="90000"/>
                </a:lnSpc>
                <a:spcBef>
                  <a:spcPct val="0"/>
                </a:spcBef>
                <a:spcAft>
                  <a:spcPct val="35000"/>
                </a:spcAft>
                <a:buNone/>
              </a:pPr>
              <a:r>
                <a:rPr lang="en-US" sz="2600" b="1" kern="1200" dirty="0"/>
                <a:t>SNP</a:t>
              </a:r>
              <a:r>
                <a:rPr lang="en-US" sz="1800" kern="1200" dirty="0"/>
                <a:t> </a:t>
              </a:r>
              <a:br>
                <a:rPr lang="en-US" sz="1800" kern="1200" dirty="0"/>
              </a:br>
              <a:r>
                <a:rPr lang="en-US" sz="1800" kern="1200" dirty="0"/>
                <a:t>Special Needs Plan</a:t>
              </a:r>
            </a:p>
            <a:p>
              <a:pPr marL="114300" lvl="1" indent="-114300" algn="l" defTabSz="622300">
                <a:lnSpc>
                  <a:spcPct val="90000"/>
                </a:lnSpc>
                <a:spcBef>
                  <a:spcPct val="0"/>
                </a:spcBef>
                <a:spcAft>
                  <a:spcPct val="15000"/>
                </a:spcAft>
                <a:buChar char="•"/>
              </a:pPr>
              <a:r>
                <a:rPr lang="en-US" sz="1400" kern="1200"/>
                <a:t>CSNP (Chronic Condition)</a:t>
              </a:r>
            </a:p>
            <a:p>
              <a:pPr marL="114300" lvl="1" indent="-114300" algn="l" defTabSz="622300">
                <a:lnSpc>
                  <a:spcPct val="90000"/>
                </a:lnSpc>
                <a:spcBef>
                  <a:spcPct val="0"/>
                </a:spcBef>
                <a:spcAft>
                  <a:spcPct val="15000"/>
                </a:spcAft>
                <a:buChar char="•"/>
              </a:pPr>
              <a:r>
                <a:rPr lang="en-US" sz="1400" kern="1200"/>
                <a:t>DSNP (Dual Eligible)</a:t>
              </a:r>
            </a:p>
            <a:p>
              <a:pPr marL="114300" lvl="1" indent="-114300" algn="l" defTabSz="622300">
                <a:lnSpc>
                  <a:spcPct val="90000"/>
                </a:lnSpc>
                <a:spcBef>
                  <a:spcPct val="0"/>
                </a:spcBef>
                <a:spcAft>
                  <a:spcPct val="15000"/>
                </a:spcAft>
                <a:buChar char="•"/>
              </a:pPr>
              <a:r>
                <a:rPr lang="en-US" sz="1400" kern="1200"/>
                <a:t>ISNP (Institutional)</a:t>
              </a:r>
            </a:p>
          </p:txBody>
        </p:sp>
        <p:sp>
          <p:nvSpPr>
            <p:cNvPr id="22" name="Freeform: Shape 21">
              <a:extLst>
                <a:ext uri="{FF2B5EF4-FFF2-40B4-BE49-F238E27FC236}">
                  <a16:creationId xmlns:a16="http://schemas.microsoft.com/office/drawing/2014/main" id="{711FA2CD-DE7F-4C4E-4E79-F86BF59D6DDA}"/>
                </a:ext>
              </a:extLst>
            </p:cNvPr>
            <p:cNvSpPr/>
            <p:nvPr/>
          </p:nvSpPr>
          <p:spPr>
            <a:xfrm>
              <a:off x="8026573" y="4510778"/>
              <a:ext cx="2644620" cy="1586772"/>
            </a:xfrm>
            <a:custGeom>
              <a:avLst/>
              <a:gdLst>
                <a:gd name="connsiteX0" fmla="*/ 0 w 2644620"/>
                <a:gd name="connsiteY0" fmla="*/ 0 h 1586772"/>
                <a:gd name="connsiteX1" fmla="*/ 2644620 w 2644620"/>
                <a:gd name="connsiteY1" fmla="*/ 0 h 1586772"/>
                <a:gd name="connsiteX2" fmla="*/ 2644620 w 2644620"/>
                <a:gd name="connsiteY2" fmla="*/ 1586772 h 1586772"/>
                <a:gd name="connsiteX3" fmla="*/ 0 w 2644620"/>
                <a:gd name="connsiteY3" fmla="*/ 1586772 h 1586772"/>
                <a:gd name="connsiteX4" fmla="*/ 0 w 2644620"/>
                <a:gd name="connsiteY4" fmla="*/ 0 h 1586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620" h="1586772">
                  <a:moveTo>
                    <a:pt x="0" y="0"/>
                  </a:moveTo>
                  <a:lnTo>
                    <a:pt x="2644620" y="0"/>
                  </a:lnTo>
                  <a:lnTo>
                    <a:pt x="2644620" y="1586772"/>
                  </a:lnTo>
                  <a:lnTo>
                    <a:pt x="0" y="15867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89" tIns="136026" rIns="129589" bIns="136026" numCol="1" spcCol="1270" anchor="ctr" anchorCtr="0">
              <a:noAutofit/>
            </a:bodyPr>
            <a:lstStyle/>
            <a:p>
              <a:pPr marL="0" lvl="0" indent="0" algn="ctr" defTabSz="1155700">
                <a:lnSpc>
                  <a:spcPct val="90000"/>
                </a:lnSpc>
                <a:spcBef>
                  <a:spcPct val="0"/>
                </a:spcBef>
                <a:spcAft>
                  <a:spcPct val="35000"/>
                </a:spcAft>
                <a:buNone/>
              </a:pPr>
              <a:r>
                <a:rPr lang="en-US" sz="2600" b="1" kern="1200" dirty="0"/>
                <a:t>PACE</a:t>
              </a:r>
              <a:r>
                <a:rPr lang="en-US" sz="2600" kern="1200" dirty="0"/>
                <a:t> (LIFE) </a:t>
              </a:r>
              <a:br>
                <a:rPr lang="en-US" sz="1800" kern="1200" dirty="0"/>
              </a:br>
              <a:r>
                <a:rPr lang="en-US" sz="1800" kern="1200" dirty="0"/>
                <a:t>Program of All-Inclusive Care for the Elderly (</a:t>
              </a:r>
              <a:r>
                <a:rPr lang="en-US" sz="1800" b="0" i="0" kern="1200" dirty="0"/>
                <a:t>Living Independence for the Elderly</a:t>
              </a:r>
              <a:r>
                <a:rPr lang="en-US" sz="1800" kern="1200" dirty="0"/>
                <a:t>) </a:t>
              </a:r>
            </a:p>
          </p:txBody>
        </p:sp>
      </p:grpSp>
    </p:spTree>
    <p:extLst>
      <p:ext uri="{BB962C8B-B14F-4D97-AF65-F5344CB8AC3E}">
        <p14:creationId xmlns:p14="http://schemas.microsoft.com/office/powerpoint/2010/main" val="905437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825670-54F2-ED06-9B21-C91867359D80}"/>
              </a:ext>
            </a:extLst>
          </p:cNvPr>
          <p:cNvSpPr/>
          <p:nvPr/>
        </p:nvSpPr>
        <p:spPr>
          <a:xfrm flipV="1">
            <a:off x="662176" y="1792432"/>
            <a:ext cx="10647224" cy="4420238"/>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15</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161052"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pace in the united states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99474" y="1671581"/>
            <a:ext cx="9461742" cy="931665"/>
          </a:xfrm>
          <a:prstGeom prst="rect">
            <a:avLst/>
          </a:prstGeom>
          <a:noFill/>
        </p:spPr>
        <p:txBody>
          <a:bodyPr wrap="square" rtlCol="0">
            <a:spAutoFit/>
          </a:bodyPr>
          <a:lstStyle/>
          <a:p>
            <a:pPr defTabSz="311719"/>
            <a:endParaRPr lang="en-US" sz="3000" b="1" i="1" dirty="0">
              <a:solidFill>
                <a:srgbClr val="156082"/>
              </a:solidFill>
              <a:latin typeface="Aptos Display" panose="02110004020202020204"/>
              <a:ea typeface="Arial" panose="020B0604020202020204" pitchFamily="34" charset="0"/>
            </a:endParaRPr>
          </a:p>
          <a:p>
            <a:pPr defTabSz="311719"/>
            <a:endParaRPr lang="en-US" sz="2454" i="1" dirty="0">
              <a:solidFill>
                <a:srgbClr val="156082"/>
              </a:solidFill>
              <a:latin typeface="Aptos Display" panose="02110004020202020204"/>
              <a:ea typeface="Arial" panose="020B0604020202020204" pitchFamily="34" charset="0"/>
            </a:endParaRPr>
          </a:p>
        </p:txBody>
      </p:sp>
      <p:sp>
        <p:nvSpPr>
          <p:cNvPr id="9" name="TextBox 8">
            <a:extLst>
              <a:ext uri="{FF2B5EF4-FFF2-40B4-BE49-F238E27FC236}">
                <a16:creationId xmlns:a16="http://schemas.microsoft.com/office/drawing/2014/main" id="{A8A1FCF5-553D-126A-0E4C-53BB76AC10F1}"/>
              </a:ext>
            </a:extLst>
          </p:cNvPr>
          <p:cNvSpPr txBox="1"/>
          <p:nvPr/>
        </p:nvSpPr>
        <p:spPr>
          <a:xfrm>
            <a:off x="804365" y="1740282"/>
            <a:ext cx="4203476" cy="742832"/>
          </a:xfrm>
          <a:prstGeom prst="rect">
            <a:avLst/>
          </a:prstGeom>
          <a:noFill/>
          <a:ln>
            <a:noFill/>
          </a:ln>
        </p:spPr>
        <p:txBody>
          <a:bodyPr wrap="square" rtlCol="0">
            <a:spAutoFit/>
          </a:bodyPr>
          <a:lstStyle/>
          <a:p>
            <a:pPr defTabSz="311719"/>
            <a:r>
              <a:rPr lang="en-US" sz="4227" b="1" dirty="0">
                <a:solidFill>
                  <a:srgbClr val="DCF1DA"/>
                </a:solidFill>
                <a:latin typeface="Aptos Display" panose="02110004020202020204"/>
                <a:ea typeface="ADLaM Display" panose="020F0502020204030204" pitchFamily="2" charset="0"/>
                <a:cs typeface="ADLaM Display" panose="020F0502020204030204" pitchFamily="2" charset="0"/>
              </a:rPr>
              <a:t>As of July 2024…</a:t>
            </a:r>
          </a:p>
        </p:txBody>
      </p:sp>
      <p:sp>
        <p:nvSpPr>
          <p:cNvPr id="14" name="TextBox 13">
            <a:extLst>
              <a:ext uri="{FF2B5EF4-FFF2-40B4-BE49-F238E27FC236}">
                <a16:creationId xmlns:a16="http://schemas.microsoft.com/office/drawing/2014/main" id="{76B2DEFA-FEDE-01C3-E6BF-2DAA07F6C1FC}"/>
              </a:ext>
            </a:extLst>
          </p:cNvPr>
          <p:cNvSpPr txBox="1"/>
          <p:nvPr/>
        </p:nvSpPr>
        <p:spPr>
          <a:xfrm>
            <a:off x="1210176" y="2818819"/>
            <a:ext cx="3391854" cy="3239990"/>
          </a:xfrm>
          <a:prstGeom prst="rect">
            <a:avLst/>
          </a:prstGeom>
          <a:noFill/>
        </p:spPr>
        <p:txBody>
          <a:bodyPr wrap="square" rtlCol="0">
            <a:spAutoFit/>
          </a:bodyPr>
          <a:lstStyle/>
          <a:p>
            <a:pPr defTabSz="311719"/>
            <a:r>
              <a:rPr lang="en-US" sz="2600" b="1" i="1" dirty="0">
                <a:ln w="22225">
                  <a:solidFill>
                    <a:srgbClr val="E97132"/>
                  </a:solidFill>
                  <a:prstDash val="solid"/>
                </a:ln>
                <a:solidFill>
                  <a:srgbClr val="E97132">
                    <a:lumMod val="40000"/>
                    <a:lumOff val="60000"/>
                  </a:srgbClr>
                </a:solidFill>
                <a:latin typeface="Aptos Display" panose="02110004020202020204"/>
                <a:ea typeface="Arial" panose="020B0604020202020204" pitchFamily="34" charset="0"/>
              </a:rPr>
              <a:t>171 </a:t>
            </a:r>
            <a:r>
              <a:rPr lang="en-US" sz="2600" b="1" i="1" dirty="0">
                <a:solidFill>
                  <a:prstClr val="white"/>
                </a:solidFill>
                <a:latin typeface="Aptos Display" panose="02110004020202020204"/>
                <a:ea typeface="Arial" panose="020B0604020202020204" pitchFamily="34" charset="0"/>
              </a:rPr>
              <a:t>PACE programs</a:t>
            </a:r>
          </a:p>
          <a:p>
            <a:pPr defTabSz="311719"/>
            <a:r>
              <a:rPr lang="en-US" sz="2600" b="1" i="1" dirty="0">
                <a:solidFill>
                  <a:prstClr val="white"/>
                </a:solidFill>
                <a:latin typeface="Aptos Display" panose="02110004020202020204"/>
                <a:ea typeface="Arial" panose="020B0604020202020204" pitchFamily="34" charset="0"/>
              </a:rPr>
              <a:t>operating in </a:t>
            </a:r>
            <a:r>
              <a:rPr lang="en-US" sz="2600" b="1" i="1" dirty="0">
                <a:ln w="22225">
                  <a:solidFill>
                    <a:srgbClr val="E97132"/>
                  </a:solidFill>
                  <a:prstDash val="solid"/>
                </a:ln>
                <a:solidFill>
                  <a:srgbClr val="E97132">
                    <a:lumMod val="40000"/>
                    <a:lumOff val="60000"/>
                  </a:srgbClr>
                </a:solidFill>
                <a:latin typeface="Aptos Display" panose="02110004020202020204"/>
                <a:ea typeface="Arial" panose="020B0604020202020204" pitchFamily="34" charset="0"/>
              </a:rPr>
              <a:t>33</a:t>
            </a:r>
            <a:r>
              <a:rPr lang="en-US" sz="2600" b="1" i="1" dirty="0">
                <a:solidFill>
                  <a:prstClr val="white"/>
                </a:solidFill>
                <a:latin typeface="Aptos Display" panose="02110004020202020204"/>
                <a:ea typeface="Arial" panose="020B0604020202020204" pitchFamily="34" charset="0"/>
              </a:rPr>
              <a:t> states and D.C.</a:t>
            </a:r>
          </a:p>
          <a:p>
            <a:pPr defTabSz="311719"/>
            <a:endParaRPr lang="en-US" sz="1200" b="1" i="1" dirty="0">
              <a:solidFill>
                <a:prstClr val="white"/>
              </a:solidFill>
              <a:latin typeface="Aptos Display" panose="02110004020202020204"/>
              <a:ea typeface="Arial" panose="020B0604020202020204" pitchFamily="34" charset="0"/>
            </a:endParaRPr>
          </a:p>
          <a:p>
            <a:pPr defTabSz="311719"/>
            <a:endParaRPr lang="en-US" sz="1200" b="1" i="1" dirty="0">
              <a:solidFill>
                <a:prstClr val="white"/>
              </a:solidFill>
              <a:latin typeface="Aptos Display" panose="02110004020202020204"/>
              <a:ea typeface="Arial" panose="020B0604020202020204" pitchFamily="34" charset="0"/>
            </a:endParaRPr>
          </a:p>
          <a:p>
            <a:pPr defTabSz="311719"/>
            <a:r>
              <a:rPr lang="en-US" sz="2600" b="1" i="1" dirty="0">
                <a:solidFill>
                  <a:prstClr val="white"/>
                </a:solidFill>
                <a:latin typeface="Aptos Display" panose="02110004020202020204"/>
                <a:ea typeface="Arial" panose="020B0604020202020204" pitchFamily="34" charset="0"/>
              </a:rPr>
              <a:t>More than </a:t>
            </a:r>
            <a:r>
              <a:rPr lang="en-US" sz="2600" b="1" i="1" dirty="0">
                <a:ln w="22225">
                  <a:solidFill>
                    <a:srgbClr val="E97132"/>
                  </a:solidFill>
                  <a:prstDash val="solid"/>
                </a:ln>
                <a:solidFill>
                  <a:srgbClr val="E97132">
                    <a:lumMod val="40000"/>
                    <a:lumOff val="60000"/>
                  </a:srgbClr>
                </a:solidFill>
                <a:latin typeface="Aptos Display" panose="02110004020202020204"/>
                <a:ea typeface="Arial" panose="020B0604020202020204" pitchFamily="34" charset="0"/>
              </a:rPr>
              <a:t>300</a:t>
            </a:r>
            <a:r>
              <a:rPr lang="en-US" sz="2600" b="1" i="1" dirty="0">
                <a:solidFill>
                  <a:prstClr val="white"/>
                </a:solidFill>
                <a:latin typeface="Aptos Display" panose="02110004020202020204"/>
                <a:ea typeface="Arial" panose="020B0604020202020204" pitchFamily="34" charset="0"/>
              </a:rPr>
              <a:t> centers serving nearly </a:t>
            </a:r>
            <a:r>
              <a:rPr lang="en-US" sz="2600" b="1" i="1" dirty="0">
                <a:ln w="22225">
                  <a:solidFill>
                    <a:srgbClr val="E97132"/>
                  </a:solidFill>
                  <a:prstDash val="solid"/>
                </a:ln>
                <a:solidFill>
                  <a:srgbClr val="E97132">
                    <a:lumMod val="40000"/>
                    <a:lumOff val="60000"/>
                  </a:srgbClr>
                </a:solidFill>
                <a:latin typeface="Aptos Display" panose="02110004020202020204"/>
                <a:ea typeface="Arial" panose="020B0604020202020204" pitchFamily="34" charset="0"/>
              </a:rPr>
              <a:t>76,000</a:t>
            </a:r>
            <a:r>
              <a:rPr lang="en-US" sz="2600" b="1" i="1" dirty="0">
                <a:solidFill>
                  <a:prstClr val="white"/>
                </a:solidFill>
                <a:latin typeface="Aptos Display" panose="02110004020202020204"/>
                <a:ea typeface="Arial" panose="020B0604020202020204" pitchFamily="34" charset="0"/>
              </a:rPr>
              <a:t> participants</a:t>
            </a:r>
          </a:p>
          <a:p>
            <a:pPr defTabSz="311719"/>
            <a:endParaRPr lang="en-US" sz="2454" i="1" dirty="0">
              <a:solidFill>
                <a:prstClr val="white"/>
              </a:solidFill>
              <a:latin typeface="Aptos Display" panose="02110004020202020204"/>
              <a:ea typeface="Arial" panose="020B0604020202020204" pitchFamily="34" charset="0"/>
            </a:endParaRPr>
          </a:p>
        </p:txBody>
      </p:sp>
      <p:pic>
        <p:nvPicPr>
          <p:cNvPr id="2054" name="Picture 6" descr="30th Anniversary of NPA | NPA | National PACE Association">
            <a:extLst>
              <a:ext uri="{FF2B5EF4-FFF2-40B4-BE49-F238E27FC236}">
                <a16:creationId xmlns:a16="http://schemas.microsoft.com/office/drawing/2014/main" id="{38469C87-919A-0859-4499-3B650FA88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31" y="2035601"/>
            <a:ext cx="6481149" cy="41279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86CB63E-1B3C-1CF4-3C20-5CF9F1A99441}"/>
              </a:ext>
            </a:extLst>
          </p:cNvPr>
          <p:cNvSpPr/>
          <p:nvPr/>
        </p:nvSpPr>
        <p:spPr>
          <a:xfrm rot="461776">
            <a:off x="6360522" y="3006287"/>
            <a:ext cx="783735" cy="610189"/>
          </a:xfrm>
          <a:prstGeom prst="rect">
            <a:avLst/>
          </a:prstGeom>
          <a:solidFill>
            <a:srgbClr val="5C2D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sp>
        <p:nvSpPr>
          <p:cNvPr id="22" name="Oval 21">
            <a:extLst>
              <a:ext uri="{FF2B5EF4-FFF2-40B4-BE49-F238E27FC236}">
                <a16:creationId xmlns:a16="http://schemas.microsoft.com/office/drawing/2014/main" id="{54757191-B978-74A8-A306-1D29E4DDF0AB}"/>
              </a:ext>
            </a:extLst>
          </p:cNvPr>
          <p:cNvSpPr/>
          <p:nvPr/>
        </p:nvSpPr>
        <p:spPr>
          <a:xfrm>
            <a:off x="7015713" y="3568966"/>
            <a:ext cx="74235" cy="74235"/>
          </a:xfrm>
          <a:prstGeom prst="ellipse">
            <a:avLst/>
          </a:prstGeom>
          <a:solidFill>
            <a:srgbClr val="F89F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pic>
        <p:nvPicPr>
          <p:cNvPr id="4" name="Picture 3" descr="A green and blue text on a black background&#10;&#10;Description automatically generated">
            <a:extLst>
              <a:ext uri="{FF2B5EF4-FFF2-40B4-BE49-F238E27FC236}">
                <a16:creationId xmlns:a16="http://schemas.microsoft.com/office/drawing/2014/main" id="{9A09E251-0D61-3CA1-A5D3-9DB4ABA7EFD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Tree>
    <p:extLst>
      <p:ext uri="{BB962C8B-B14F-4D97-AF65-F5344CB8AC3E}">
        <p14:creationId xmlns:p14="http://schemas.microsoft.com/office/powerpoint/2010/main" val="118279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3"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237228" y="-24861"/>
            <a:ext cx="12429228" cy="6991441"/>
          </a:xfrm>
          <a:prstGeom prst="rect">
            <a:avLst/>
          </a:prstGeom>
          <a:effectLst>
            <a:softEdge rad="635000"/>
          </a:effectLst>
        </p:spPr>
      </p:pic>
      <p:pic>
        <p:nvPicPr>
          <p:cNvPr id="2" name="Picture 1" descr="A green and blue text on a black background&#10;&#10;Description automatically generated">
            <a:extLst>
              <a:ext uri="{FF2B5EF4-FFF2-40B4-BE49-F238E27FC236}">
                <a16:creationId xmlns:a16="http://schemas.microsoft.com/office/drawing/2014/main" id="{1B6C2C24-1DAB-C629-2C24-86EB52F52A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0007" y="5337647"/>
            <a:ext cx="3523518" cy="1156978"/>
          </a:xfrm>
          <a:prstGeom prst="rect">
            <a:avLst/>
          </a:prstGeom>
        </p:spPr>
      </p:pic>
      <p:sp>
        <p:nvSpPr>
          <p:cNvPr id="4" name="Rectangle 3">
            <a:extLst>
              <a:ext uri="{FF2B5EF4-FFF2-40B4-BE49-F238E27FC236}">
                <a16:creationId xmlns:a16="http://schemas.microsoft.com/office/drawing/2014/main" id="{E719BB14-4AAF-66F5-4B6A-4FFD1BCBE08F}"/>
              </a:ext>
            </a:extLst>
          </p:cNvPr>
          <p:cNvSpPr/>
          <p:nvPr/>
        </p:nvSpPr>
        <p:spPr>
          <a:xfrm>
            <a:off x="-1" y="3809997"/>
            <a:ext cx="9222907" cy="7752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Accountable Care Organization</a:t>
            </a:r>
          </a:p>
        </p:txBody>
      </p:sp>
      <p:sp>
        <p:nvSpPr>
          <p:cNvPr id="43" name="TextBox 42">
            <a:extLst>
              <a:ext uri="{FF2B5EF4-FFF2-40B4-BE49-F238E27FC236}">
                <a16:creationId xmlns:a16="http://schemas.microsoft.com/office/drawing/2014/main" id="{11891A05-30D4-E572-D67A-06255D09E6F8}"/>
              </a:ext>
            </a:extLst>
          </p:cNvPr>
          <p:cNvSpPr txBox="1"/>
          <p:nvPr/>
        </p:nvSpPr>
        <p:spPr>
          <a:xfrm>
            <a:off x="210916" y="2833704"/>
            <a:ext cx="10496537" cy="976293"/>
          </a:xfrm>
          <a:prstGeom prst="rect">
            <a:avLst/>
          </a:prstGeom>
          <a:noFill/>
        </p:spPr>
        <p:txBody>
          <a:bodyPr wrap="square" rtlCol="0">
            <a:spAutoFit/>
          </a:bodyPr>
          <a:lstStyle/>
          <a:p>
            <a:pPr defTabSz="311719">
              <a:lnSpc>
                <a:spcPct val="70000"/>
              </a:lnSpc>
            </a:pPr>
            <a:r>
              <a:rPr lang="en-US" sz="7600" b="1" cap="small" dirty="0">
                <a:solidFill>
                  <a:srgbClr val="156082"/>
                </a:solidFill>
                <a:latin typeface="Aptos" panose="02110004020202020204"/>
              </a:rPr>
              <a:t>ACO</a:t>
            </a:r>
            <a:endParaRPr lang="en-US" sz="7600" b="1" cap="small" dirty="0">
              <a:solidFill>
                <a:schemeClr val="accent1"/>
              </a:solidFill>
              <a:latin typeface="Aptos" panose="02110004020202020204"/>
            </a:endParaRPr>
          </a:p>
        </p:txBody>
      </p:sp>
    </p:spTree>
    <p:extLst>
      <p:ext uri="{BB962C8B-B14F-4D97-AF65-F5344CB8AC3E}">
        <p14:creationId xmlns:p14="http://schemas.microsoft.com/office/powerpoint/2010/main" val="2966254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8754788" cy="981200"/>
            <a:chOff x="548640" y="511569"/>
            <a:chExt cx="4519565"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432556"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7"/>
              <a:ext cx="4432556"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519565"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accountable care organizations</a:t>
              </a:r>
              <a:endParaRPr lang="en-US" sz="4706" b="1" cap="small" dirty="0">
                <a:solidFill>
                  <a:schemeClr val="accent2">
                    <a:lumMod val="75000"/>
                  </a:schemeClr>
                </a:solidFill>
                <a:latin typeface="Aptos" panose="02110004020202020204"/>
              </a:endParaRP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Content Placeholder 2">
            <a:extLst>
              <a:ext uri="{FF2B5EF4-FFF2-40B4-BE49-F238E27FC236}">
                <a16:creationId xmlns:a16="http://schemas.microsoft.com/office/drawing/2014/main" id="{C70EED10-08DA-9023-6145-8EE652F668AE}"/>
              </a:ext>
            </a:extLst>
          </p:cNvPr>
          <p:cNvSpPr>
            <a:spLocks noGrp="1"/>
          </p:cNvSpPr>
          <p:nvPr>
            <p:ph idx="1"/>
          </p:nvPr>
        </p:nvSpPr>
        <p:spPr>
          <a:xfrm>
            <a:off x="525689" y="2593075"/>
            <a:ext cx="8208877" cy="4094328"/>
          </a:xfrm>
        </p:spPr>
        <p:txBody>
          <a:bodyPr>
            <a:noAutofit/>
          </a:bodyPr>
          <a:lstStyle/>
          <a:p>
            <a:pPr marL="0" indent="0">
              <a:buNone/>
            </a:pPr>
            <a:r>
              <a:rPr lang="en-US" sz="2000" b="1" dirty="0">
                <a:latin typeface="Arial" panose="020B0604020202020204" pitchFamily="34" charset="0"/>
                <a:cs typeface="Arial" panose="020B0604020202020204" pitchFamily="34" charset="0"/>
              </a:rPr>
              <a:t>Accountable Care Organizations</a:t>
            </a:r>
            <a:r>
              <a:rPr lang="en-US" sz="2000" dirty="0">
                <a:latin typeface="Arial" panose="020B0604020202020204" pitchFamily="34" charset="0"/>
                <a:cs typeface="Arial" panose="020B0604020202020204" pitchFamily="34" charset="0"/>
              </a:rPr>
              <a:t> Realizing Equity, Access and Community Health (ACO REACH) – Though ACOs are not Medicare Advantage plans, skilled nursing facilities (SNFs) may choose to align with them as part of a Preferred Provider Network. This often requires the signing of a Preferred Provider Agreement. Though the Medicare beneficiaries, individual, continue to have choice in SNF placement, the Preferred Providers are often presented to the individual as a preferred tier for placement, and these providers in consultation with the ACO participating hospitals and physicians have the potential to provide access to skilled care through a 3-day SNF rule waiver. In accordance with the Centers for Medicare &amp; Medicaid Services (CMS) requirements, Preferred Providers must have and maintain an overall rating of 3 stars or higher in seven of the previous twelve months as reported under the CMS 5-star Quality Rating System. </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ACD7BBE-B935-2CDB-4A55-BCDC74E99BDB}"/>
              </a:ext>
            </a:extLst>
          </p:cNvPr>
          <p:cNvSpPr/>
          <p:nvPr/>
        </p:nvSpPr>
        <p:spPr>
          <a:xfrm>
            <a:off x="9449022" y="0"/>
            <a:ext cx="274297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D78D48-69F1-9368-0EDF-A73AE3D4EEEC}"/>
              </a:ext>
            </a:extLst>
          </p:cNvPr>
          <p:cNvSpPr txBox="1"/>
          <p:nvPr/>
        </p:nvSpPr>
        <p:spPr>
          <a:xfrm>
            <a:off x="9562083" y="1514900"/>
            <a:ext cx="2629918" cy="4517409"/>
          </a:xfrm>
          <a:prstGeom prst="rect">
            <a:avLst/>
          </a:prstGeom>
          <a:noFill/>
        </p:spPr>
        <p:txBody>
          <a:bodyPr wrap="square" rtlCol="0">
            <a:noAutofit/>
          </a:bodyPr>
          <a:lstStyle/>
          <a:p>
            <a:pPr marL="0" indent="0">
              <a:buNone/>
            </a:pPr>
            <a:r>
              <a:rPr lang="en-US" sz="2400" dirty="0">
                <a:solidFill>
                  <a:schemeClr val="bg1"/>
                </a:solidFill>
                <a:latin typeface="Arial" panose="020B0604020202020204" pitchFamily="34" charset="0"/>
                <a:cs typeface="Arial" panose="020B0604020202020204" pitchFamily="34" charset="0"/>
              </a:rPr>
              <a:t>An ACO is a group clinicians, working together, equipped with better tools and preferred payer partnerships, that reward then for improving the quality and cost of care.</a:t>
            </a:r>
          </a:p>
        </p:txBody>
      </p:sp>
      <p:sp>
        <p:nvSpPr>
          <p:cNvPr id="13" name="TextBox 12">
            <a:extLst>
              <a:ext uri="{FF2B5EF4-FFF2-40B4-BE49-F238E27FC236}">
                <a16:creationId xmlns:a16="http://schemas.microsoft.com/office/drawing/2014/main" id="{10273D1B-BE3C-760B-E6F5-28F6074D83DB}"/>
              </a:ext>
            </a:extLst>
          </p:cNvPr>
          <p:cNvSpPr txBox="1"/>
          <p:nvPr/>
        </p:nvSpPr>
        <p:spPr>
          <a:xfrm>
            <a:off x="441333" y="1393774"/>
            <a:ext cx="2047165" cy="800219"/>
          </a:xfrm>
          <a:prstGeom prst="rect">
            <a:avLst/>
          </a:prstGeom>
          <a:noFill/>
        </p:spPr>
        <p:txBody>
          <a:bodyPr wrap="square" rtlCol="0">
            <a:spAutoFit/>
          </a:bodyPr>
          <a:lstStyle/>
          <a:p>
            <a:r>
              <a:rPr lang="en-US" sz="4600" b="1" dirty="0">
                <a:solidFill>
                  <a:srgbClr val="156082"/>
                </a:solidFill>
              </a:rPr>
              <a:t>(ACOs)</a:t>
            </a:r>
          </a:p>
        </p:txBody>
      </p:sp>
      <p:pic>
        <p:nvPicPr>
          <p:cNvPr id="4" name="Picture 3" descr="A green and blue text on a black background&#10;&#10;Description automatically generated">
            <a:extLst>
              <a:ext uri="{FF2B5EF4-FFF2-40B4-BE49-F238E27FC236}">
                <a16:creationId xmlns:a16="http://schemas.microsoft.com/office/drawing/2014/main" id="{671DA2E8-821A-249D-58ED-67BEA45DC7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2832850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les">
            <a:extLst>
              <a:ext uri="{FF2B5EF4-FFF2-40B4-BE49-F238E27FC236}">
                <a16:creationId xmlns:a16="http://schemas.microsoft.com/office/drawing/2014/main" id="{DDAED132-0BFD-596B-44A5-4CFE5BA4B62C}"/>
              </a:ext>
            </a:extLst>
          </p:cNvPr>
          <p:cNvPicPr>
            <a:picLocks noChangeAspect="1"/>
          </p:cNvPicPr>
          <p:nvPr/>
        </p:nvPicPr>
        <p:blipFill>
          <a:blip r:embed="rId2" cstate="email">
            <a:alphaModFix/>
            <a:extLst>
              <a:ext uri="{28A0092B-C50C-407E-A947-70E740481C1C}">
                <a14:useLocalDpi xmlns:a14="http://schemas.microsoft.com/office/drawing/2010/main" val="0"/>
              </a:ext>
            </a:extLst>
          </a:blip>
          <a:srcRect/>
          <a:stretch/>
        </p:blipFill>
        <p:spPr>
          <a:xfrm rot="10800000">
            <a:off x="7537724" y="0"/>
            <a:ext cx="4654276" cy="6870127"/>
          </a:xfrm>
          <a:prstGeom prst="rect">
            <a:avLst/>
          </a:prstGeom>
        </p:spPr>
      </p:pic>
      <p:sp>
        <p:nvSpPr>
          <p:cNvPr id="6" name="Rectangle 5">
            <a:extLst>
              <a:ext uri="{FF2B5EF4-FFF2-40B4-BE49-F238E27FC236}">
                <a16:creationId xmlns:a16="http://schemas.microsoft.com/office/drawing/2014/main" id="{1543F926-D8B5-BA83-C404-5023F515F997}"/>
              </a:ext>
            </a:extLst>
          </p:cNvPr>
          <p:cNvSpPr/>
          <p:nvPr/>
        </p:nvSpPr>
        <p:spPr>
          <a:xfrm flipV="1">
            <a:off x="638381" y="799190"/>
            <a:ext cx="5674738" cy="87462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25691" y="527154"/>
            <a:ext cx="5674738" cy="1057015"/>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25692" y="525191"/>
            <a:ext cx="5570308" cy="1146661"/>
          </a:xfrm>
          <a:prstGeom prst="rect">
            <a:avLst/>
          </a:prstGeom>
          <a:noFill/>
        </p:spPr>
        <p:txBody>
          <a:bodyPr wrap="square" rtlCol="0">
            <a:spAutoFit/>
          </a:bodyPr>
          <a:lstStyle/>
          <a:p>
            <a:pPr defTabSz="311719">
              <a:lnSpc>
                <a:spcPct val="70000"/>
              </a:lnSpc>
            </a:pPr>
            <a:r>
              <a:rPr lang="en-US" sz="4706" b="1" cap="small" dirty="0">
                <a:solidFill>
                  <a:srgbClr val="156082"/>
                </a:solidFill>
                <a:latin typeface="Aptos" panose="02110004020202020204"/>
              </a:rPr>
              <a:t>alternative payment</a:t>
            </a:r>
            <a:br>
              <a:rPr lang="en-US" sz="4706" b="1" cap="small" dirty="0">
                <a:solidFill>
                  <a:srgbClr val="156082"/>
                </a:solidFill>
                <a:latin typeface="Aptos" panose="02110004020202020204"/>
              </a:rPr>
            </a:br>
            <a:r>
              <a:rPr lang="en-US" sz="4706" b="1" cap="small" dirty="0">
                <a:solidFill>
                  <a:srgbClr val="156082"/>
                </a:solidFill>
                <a:latin typeface="Aptos" panose="02110004020202020204"/>
              </a:rPr>
              <a:t>models</a:t>
            </a:r>
          </a:p>
        </p:txBody>
      </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13" name="Rectangle: Rounded Corners 12">
            <a:extLst>
              <a:ext uri="{FF2B5EF4-FFF2-40B4-BE49-F238E27FC236}">
                <a16:creationId xmlns:a16="http://schemas.microsoft.com/office/drawing/2014/main" id="{08F4868B-0BDF-118D-3B05-F7DDD885A537}"/>
              </a:ext>
            </a:extLst>
          </p:cNvPr>
          <p:cNvSpPr/>
          <p:nvPr/>
        </p:nvSpPr>
        <p:spPr>
          <a:xfrm>
            <a:off x="913954" y="1856205"/>
            <a:ext cx="6843490" cy="360413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dirty="0">
                <a:solidFill>
                  <a:srgbClr val="156082"/>
                </a:solidFill>
                <a:latin typeface="Arial" panose="020B0604020202020204" pitchFamily="34" charset="0"/>
                <a:cs typeface="Arial" panose="020B0604020202020204" pitchFamily="34" charset="0"/>
              </a:rPr>
              <a:t>Healthcare capitation</a:t>
            </a:r>
          </a:p>
          <a:p>
            <a:pPr marL="342900" indent="-342900">
              <a:buFont typeface="Arial" panose="020B0604020202020204" pitchFamily="34" charset="0"/>
              <a:buChar char="•"/>
            </a:pPr>
            <a:r>
              <a:rPr lang="en-US" sz="2800" dirty="0">
                <a:solidFill>
                  <a:srgbClr val="156082"/>
                </a:solidFill>
                <a:latin typeface="Arial" panose="020B0604020202020204" pitchFamily="34" charset="0"/>
                <a:cs typeface="Arial" panose="020B0604020202020204" pitchFamily="34" charset="0"/>
              </a:rPr>
              <a:t>Episodic care models</a:t>
            </a:r>
          </a:p>
          <a:p>
            <a:pPr marL="342900" indent="-342900">
              <a:buFont typeface="Arial" panose="020B0604020202020204" pitchFamily="34" charset="0"/>
              <a:buChar char="•"/>
            </a:pPr>
            <a:r>
              <a:rPr lang="en-US" sz="2800" dirty="0">
                <a:solidFill>
                  <a:srgbClr val="156082"/>
                </a:solidFill>
                <a:latin typeface="Arial" panose="020B0604020202020204" pitchFamily="34" charset="0"/>
                <a:cs typeface="Arial" panose="020B0604020202020204" pitchFamily="34" charset="0"/>
              </a:rPr>
              <a:t>Quality initiatives</a:t>
            </a:r>
          </a:p>
          <a:p>
            <a:pPr marL="342900" indent="-342900">
              <a:buFont typeface="Arial" panose="020B0604020202020204" pitchFamily="34" charset="0"/>
              <a:buChar char="•"/>
            </a:pPr>
            <a:r>
              <a:rPr lang="en-US" sz="2800" dirty="0">
                <a:solidFill>
                  <a:srgbClr val="156082"/>
                </a:solidFill>
                <a:latin typeface="Arial" panose="020B0604020202020204" pitchFamily="34" charset="0"/>
                <a:cs typeface="Arial" panose="020B0604020202020204" pitchFamily="34" charset="0"/>
              </a:rPr>
              <a:t>Social determinants of health (</a:t>
            </a:r>
            <a:r>
              <a:rPr lang="en-US" sz="2800" dirty="0" err="1">
                <a:solidFill>
                  <a:srgbClr val="156082"/>
                </a:solidFill>
                <a:latin typeface="Arial" panose="020B0604020202020204" pitchFamily="34" charset="0"/>
                <a:cs typeface="Arial" panose="020B0604020202020204" pitchFamily="34" charset="0"/>
              </a:rPr>
              <a:t>SDoH</a:t>
            </a:r>
            <a:r>
              <a:rPr lang="en-US" sz="2800" dirty="0">
                <a:solidFill>
                  <a:srgbClr val="15608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800" dirty="0">
                <a:solidFill>
                  <a:srgbClr val="156082"/>
                </a:solidFill>
                <a:latin typeface="Arial" panose="020B0604020202020204" pitchFamily="34" charset="0"/>
                <a:cs typeface="Arial" panose="020B0604020202020204" pitchFamily="34" charset="0"/>
              </a:rPr>
              <a:t>Others</a:t>
            </a:r>
          </a:p>
        </p:txBody>
      </p:sp>
      <p:pic>
        <p:nvPicPr>
          <p:cNvPr id="15" name="Picture 14" descr="A green and blue text on a black background&#10;&#10;Description automatically generated">
            <a:extLst>
              <a:ext uri="{FF2B5EF4-FFF2-40B4-BE49-F238E27FC236}">
                <a16:creationId xmlns:a16="http://schemas.microsoft.com/office/drawing/2014/main" id="{83F1435F-D271-F04C-B6BE-FE89492D6F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Tree>
    <p:extLst>
      <p:ext uri="{BB962C8B-B14F-4D97-AF65-F5344CB8AC3E}">
        <p14:creationId xmlns:p14="http://schemas.microsoft.com/office/powerpoint/2010/main" val="2010250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2"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0" y="-133441"/>
            <a:ext cx="12429228" cy="6991441"/>
          </a:xfrm>
          <a:prstGeom prst="rect">
            <a:avLst/>
          </a:prstGeom>
          <a:effectLst>
            <a:softEdge rad="635000"/>
          </a:effectLst>
        </p:spPr>
      </p:pic>
      <p:sp>
        <p:nvSpPr>
          <p:cNvPr id="43" name="TextBox 42">
            <a:extLst>
              <a:ext uri="{FF2B5EF4-FFF2-40B4-BE49-F238E27FC236}">
                <a16:creationId xmlns:a16="http://schemas.microsoft.com/office/drawing/2014/main" id="{11891A05-30D4-E572-D67A-06255D09E6F8}"/>
              </a:ext>
            </a:extLst>
          </p:cNvPr>
          <p:cNvSpPr txBox="1"/>
          <p:nvPr/>
        </p:nvSpPr>
        <p:spPr>
          <a:xfrm>
            <a:off x="2075479" y="1375316"/>
            <a:ext cx="9125921" cy="1723613"/>
          </a:xfrm>
          <a:prstGeom prst="rect">
            <a:avLst/>
          </a:prstGeom>
          <a:noFill/>
        </p:spPr>
        <p:txBody>
          <a:bodyPr wrap="square" rtlCol="0">
            <a:spAutoFit/>
          </a:bodyPr>
          <a:lstStyle/>
          <a:p>
            <a:pPr defTabSz="311719">
              <a:lnSpc>
                <a:spcPct val="80000"/>
              </a:lnSpc>
            </a:pPr>
            <a:r>
              <a:rPr lang="en-US" sz="6500" b="1" cap="small" dirty="0">
                <a:solidFill>
                  <a:srgbClr val="156082"/>
                </a:solidFill>
                <a:latin typeface="Aptos" panose="02110004020202020204"/>
              </a:rPr>
              <a:t>admissions is not a</a:t>
            </a:r>
            <a:br>
              <a:rPr lang="en-US" sz="6500" b="1" cap="small" dirty="0">
                <a:solidFill>
                  <a:srgbClr val="156082"/>
                </a:solidFill>
                <a:latin typeface="Aptos" panose="02110004020202020204"/>
              </a:rPr>
            </a:br>
            <a:r>
              <a:rPr lang="en-US" sz="6500" b="1" cap="small" dirty="0">
                <a:solidFill>
                  <a:schemeClr val="accent2">
                    <a:lumMod val="75000"/>
                  </a:schemeClr>
                </a:solidFill>
                <a:latin typeface="Aptos" panose="02110004020202020204"/>
              </a:rPr>
              <a:t>person </a:t>
            </a:r>
            <a:r>
              <a:rPr lang="en-US" sz="6500" b="1" cap="small" dirty="0">
                <a:solidFill>
                  <a:srgbClr val="156082"/>
                </a:solidFill>
                <a:latin typeface="Aptos" panose="02110004020202020204"/>
              </a:rPr>
              <a:t>in a department</a:t>
            </a:r>
          </a:p>
        </p:txBody>
      </p:sp>
      <p:pic>
        <p:nvPicPr>
          <p:cNvPr id="5" name="Picture 4" descr="A green and blue text on a black background&#10;&#10;Description automatically generated">
            <a:extLst>
              <a:ext uri="{FF2B5EF4-FFF2-40B4-BE49-F238E27FC236}">
                <a16:creationId xmlns:a16="http://schemas.microsoft.com/office/drawing/2014/main" id="{05669FD4-3872-719E-2E11-D1B033DB10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pic>
        <p:nvPicPr>
          <p:cNvPr id="8" name="Graphic 7" descr="Man with solid fill">
            <a:extLst>
              <a:ext uri="{FF2B5EF4-FFF2-40B4-BE49-F238E27FC236}">
                <a16:creationId xmlns:a16="http://schemas.microsoft.com/office/drawing/2014/main" id="{99D572C3-7CD9-E40C-9B5A-0BF87333BE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693" y="1239465"/>
            <a:ext cx="1933329" cy="1933329"/>
          </a:xfrm>
          <a:prstGeom prst="rect">
            <a:avLst/>
          </a:prstGeom>
        </p:spPr>
      </p:pic>
      <p:pic>
        <p:nvPicPr>
          <p:cNvPr id="10" name="Graphic 9" descr="Circles with lines with solid fill">
            <a:extLst>
              <a:ext uri="{FF2B5EF4-FFF2-40B4-BE49-F238E27FC236}">
                <a16:creationId xmlns:a16="http://schemas.microsoft.com/office/drawing/2014/main" id="{9F036DE7-5751-926E-FC7A-923976F305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7715" y="3985219"/>
            <a:ext cx="1933329" cy="1933329"/>
          </a:xfrm>
          <a:prstGeom prst="rect">
            <a:avLst/>
          </a:prstGeom>
        </p:spPr>
      </p:pic>
      <p:sp>
        <p:nvSpPr>
          <p:cNvPr id="11" name="TextBox 10">
            <a:extLst>
              <a:ext uri="{FF2B5EF4-FFF2-40B4-BE49-F238E27FC236}">
                <a16:creationId xmlns:a16="http://schemas.microsoft.com/office/drawing/2014/main" id="{B3605C83-20E7-ADC5-CDA7-58DC430F1C8A}"/>
              </a:ext>
            </a:extLst>
          </p:cNvPr>
          <p:cNvSpPr txBox="1"/>
          <p:nvPr/>
        </p:nvSpPr>
        <p:spPr>
          <a:xfrm>
            <a:off x="4917715" y="3936252"/>
            <a:ext cx="5255798" cy="1540935"/>
          </a:xfrm>
          <a:prstGeom prst="rect">
            <a:avLst/>
          </a:prstGeom>
          <a:noFill/>
        </p:spPr>
        <p:txBody>
          <a:bodyPr wrap="square" rtlCol="0">
            <a:spAutoFit/>
          </a:bodyPr>
          <a:lstStyle/>
          <a:p>
            <a:pPr algn="ctr" defTabSz="311719">
              <a:lnSpc>
                <a:spcPct val="80000"/>
              </a:lnSpc>
            </a:pPr>
            <a:endParaRPr lang="en-US" sz="2600" b="1" cap="small" dirty="0">
              <a:solidFill>
                <a:srgbClr val="156082"/>
              </a:solidFill>
              <a:latin typeface="Aptos" panose="02110004020202020204"/>
            </a:endParaRPr>
          </a:p>
          <a:p>
            <a:pPr defTabSz="311719">
              <a:spcBef>
                <a:spcPts val="1000"/>
              </a:spcBef>
            </a:pPr>
            <a:r>
              <a:rPr lang="en-US" sz="6500" b="1" cap="small" dirty="0">
                <a:solidFill>
                  <a:srgbClr val="156082"/>
                </a:solidFill>
                <a:latin typeface="Aptos" panose="02110004020202020204"/>
              </a:rPr>
              <a:t>it is a </a:t>
            </a:r>
            <a:r>
              <a:rPr lang="en-US" sz="6500" b="1" cap="small" dirty="0">
                <a:solidFill>
                  <a:schemeClr val="accent2">
                    <a:lumMod val="75000"/>
                  </a:schemeClr>
                </a:solidFill>
                <a:latin typeface="Aptos" panose="02110004020202020204"/>
              </a:rPr>
              <a:t>process</a:t>
            </a:r>
          </a:p>
        </p:txBody>
      </p:sp>
    </p:spTree>
    <p:extLst>
      <p:ext uri="{BB962C8B-B14F-4D97-AF65-F5344CB8AC3E}">
        <p14:creationId xmlns:p14="http://schemas.microsoft.com/office/powerpoint/2010/main" val="1453863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white surface&#10;&#10;Description automatically generated">
            <a:extLst>
              <a:ext uri="{FF2B5EF4-FFF2-40B4-BE49-F238E27FC236}">
                <a16:creationId xmlns:a16="http://schemas.microsoft.com/office/drawing/2014/main" id="{80718FD4-1DC5-F830-E700-4DF0BACDF1B8}"/>
              </a:ext>
            </a:extLst>
          </p:cNvPr>
          <p:cNvPicPr>
            <a:picLocks noChangeAspect="1"/>
          </p:cNvPicPr>
          <p:nvPr/>
        </p:nvPicPr>
        <p:blipFill>
          <a:blip r:embed="rId3" cstate="email">
            <a:duotone>
              <a:schemeClr val="accent1">
                <a:shade val="45000"/>
                <a:satMod val="135000"/>
              </a:schemeClr>
              <a:prstClr val="white"/>
            </a:duotone>
            <a:alphaModFix amt="33000"/>
            <a:extLst>
              <a:ext uri="{28A0092B-C50C-407E-A947-70E740481C1C}">
                <a14:useLocalDpi xmlns:a14="http://schemas.microsoft.com/office/drawing/2010/main" val="0"/>
              </a:ext>
            </a:extLst>
          </a:blip>
          <a:stretch>
            <a:fillRect/>
          </a:stretch>
        </p:blipFill>
        <p:spPr>
          <a:xfrm>
            <a:off x="0" y="1730031"/>
            <a:ext cx="12192000" cy="5127969"/>
          </a:xfrm>
          <a:prstGeom prst="rect">
            <a:avLst/>
          </a:prstGeom>
          <a:effectLst>
            <a:softEdge rad="635000"/>
          </a:effectLst>
        </p:spPr>
      </p:pic>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2</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presenting today</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25" name="TextBox 24">
            <a:extLst>
              <a:ext uri="{FF2B5EF4-FFF2-40B4-BE49-F238E27FC236}">
                <a16:creationId xmlns:a16="http://schemas.microsoft.com/office/drawing/2014/main" id="{A852EEFD-9B9F-7155-1E71-DE0F696B7B0B}"/>
              </a:ext>
            </a:extLst>
          </p:cNvPr>
          <p:cNvSpPr txBox="1"/>
          <p:nvPr/>
        </p:nvSpPr>
        <p:spPr>
          <a:xfrm>
            <a:off x="930596" y="4804034"/>
            <a:ext cx="4844995" cy="847924"/>
          </a:xfrm>
          <a:prstGeom prst="rect">
            <a:avLst/>
          </a:prstGeom>
          <a:noFill/>
        </p:spPr>
        <p:txBody>
          <a:bodyPr wrap="square" rtlCol="0">
            <a:spAutoFit/>
          </a:bodyPr>
          <a:lstStyle/>
          <a:p>
            <a:pPr algn="ctr" defTabSz="311719"/>
            <a:r>
              <a:rPr lang="en-US" sz="2510" b="1" dirty="0">
                <a:solidFill>
                  <a:srgbClr val="156082"/>
                </a:solidFill>
                <a:latin typeface="Aptos" panose="02110004020202020204"/>
                <a:ea typeface="Arial" panose="020B0604020202020204" pitchFamily="34" charset="0"/>
              </a:rPr>
              <a:t>Chuck Maines, BSW, MBA, NHA</a:t>
            </a:r>
          </a:p>
          <a:p>
            <a:pPr algn="ctr" defTabSz="311719"/>
            <a:r>
              <a:rPr lang="en-US" sz="2400" b="1" cap="small" dirty="0">
                <a:solidFill>
                  <a:srgbClr val="156082"/>
                </a:solidFill>
                <a:latin typeface="Aptos" panose="02110004020202020204"/>
                <a:ea typeface="Arial" panose="020B0604020202020204" pitchFamily="34" charset="0"/>
              </a:rPr>
              <a:t>vice president</a:t>
            </a:r>
          </a:p>
        </p:txBody>
      </p:sp>
      <p:pic>
        <p:nvPicPr>
          <p:cNvPr id="3074" name="Picture 2" descr="Charles Maines, BSW, MBA, NHA">
            <a:extLst>
              <a:ext uri="{FF2B5EF4-FFF2-40B4-BE49-F238E27FC236}">
                <a16:creationId xmlns:a16="http://schemas.microsoft.com/office/drawing/2014/main" id="{E456241A-5156-2EA2-D8FD-7D8596E06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475" y="2036795"/>
            <a:ext cx="2767239" cy="2767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een and blue text on a black background&#10;&#10;Description automatically generated">
            <a:extLst>
              <a:ext uri="{FF2B5EF4-FFF2-40B4-BE49-F238E27FC236}">
                <a16:creationId xmlns:a16="http://schemas.microsoft.com/office/drawing/2014/main" id="{82C4BE03-AB67-7DA5-D061-686345B796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2254" y="3599732"/>
            <a:ext cx="2950271" cy="968747"/>
          </a:xfrm>
          <a:prstGeom prst="rect">
            <a:avLst/>
          </a:prstGeom>
        </p:spPr>
      </p:pic>
      <p:sp>
        <p:nvSpPr>
          <p:cNvPr id="12" name="Content Placeholder 2">
            <a:extLst>
              <a:ext uri="{FF2B5EF4-FFF2-40B4-BE49-F238E27FC236}">
                <a16:creationId xmlns:a16="http://schemas.microsoft.com/office/drawing/2014/main" id="{44D06536-9DE5-30D5-9AAB-36877BAF515B}"/>
              </a:ext>
            </a:extLst>
          </p:cNvPr>
          <p:cNvSpPr txBox="1">
            <a:spLocks/>
          </p:cNvSpPr>
          <p:nvPr/>
        </p:nvSpPr>
        <p:spPr>
          <a:xfrm>
            <a:off x="7224502" y="4724140"/>
            <a:ext cx="4603800" cy="1260259"/>
          </a:xfrm>
          <a:prstGeom prst="rect">
            <a:avLst/>
          </a:prstGeom>
        </p:spPr>
        <p:txBody>
          <a:bodyPr vert="horz" lIns="62345" tIns="31173" rIns="62345" bIns="31173" rtlCol="0">
            <a:noAutofit/>
          </a:bodyPr>
          <a:lstStyle>
            <a:lvl1pPr marL="0" indent="0" algn="ctr" defTabSz="1341150" rtl="0" eaLnBrk="1" latinLnBrk="0" hangingPunct="1">
              <a:lnSpc>
                <a:spcPct val="90000"/>
              </a:lnSpc>
              <a:spcBef>
                <a:spcPts val="1467"/>
              </a:spcBef>
              <a:buFont typeface="Arial" panose="020B0604020202020204" pitchFamily="34" charset="0"/>
              <a:buNone/>
              <a:defRPr sz="3520" kern="1200">
                <a:solidFill>
                  <a:schemeClr val="tx1"/>
                </a:solidFill>
                <a:latin typeface="+mn-lt"/>
                <a:ea typeface="+mn-ea"/>
                <a:cs typeface="+mn-cs"/>
              </a:defRPr>
            </a:lvl1pPr>
            <a:lvl2pPr marL="670575" indent="0" algn="ctr" defTabSz="1341150" rtl="0" eaLnBrk="1" latinLnBrk="0" hangingPunct="1">
              <a:lnSpc>
                <a:spcPct val="90000"/>
              </a:lnSpc>
              <a:spcBef>
                <a:spcPts val="733"/>
              </a:spcBef>
              <a:buFont typeface="Arial" panose="020B06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90000"/>
              </a:lnSpc>
              <a:spcBef>
                <a:spcPts val="733"/>
              </a:spcBef>
              <a:buFont typeface="Arial" panose="020B06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9pPr>
          </a:lstStyle>
          <a:p>
            <a:pPr algn="l">
              <a:spcBef>
                <a:spcPts val="600"/>
              </a:spcBef>
              <a:buClr>
                <a:srgbClr val="1CADE4"/>
              </a:buClr>
            </a:pPr>
            <a:r>
              <a:rPr lang="en-US" sz="1773" dirty="0">
                <a:solidFill>
                  <a:schemeClr val="accent1"/>
                </a:solidFill>
                <a:latin typeface="Arial" panose="020B0604020202020204" pitchFamily="34" charset="0"/>
                <a:cs typeface="Arial" panose="020B0604020202020204" pitchFamily="34" charset="0"/>
              </a:rPr>
              <a:t>P.O. Box 4485 | Lancaster, PA 17604</a:t>
            </a:r>
          </a:p>
          <a:p>
            <a:pPr marL="0" marR="0" lvl="0" indent="0" algn="l" defTabSz="457200" rtl="0" eaLnBrk="1" fontAlgn="auto" latinLnBrk="0" hangingPunct="1">
              <a:lnSpc>
                <a:spcPct val="100000"/>
              </a:lnSpc>
              <a:spcBef>
                <a:spcPts val="600"/>
              </a:spcBef>
              <a:spcAft>
                <a:spcPts val="0"/>
              </a:spcAft>
              <a:buClr>
                <a:srgbClr val="1CADE4"/>
              </a:buClr>
              <a:buSzTx/>
              <a:buFontTx/>
              <a:buNone/>
              <a:tabLst/>
              <a:defRPr/>
            </a:pP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Phone: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717-509-9716</a:t>
            </a: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 Fax: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717-509-9717</a:t>
            </a:r>
          </a:p>
          <a:p>
            <a:pPr algn="l">
              <a:spcBef>
                <a:spcPts val="600"/>
              </a:spcBef>
              <a:buClr>
                <a:srgbClr val="1CADE4"/>
              </a:buClr>
            </a:pPr>
            <a:r>
              <a:rPr lang="en-US" sz="1773" b="1" dirty="0">
                <a:solidFill>
                  <a:schemeClr val="accent1"/>
                </a:solidFill>
                <a:latin typeface="Arial" panose="020B0604020202020204" pitchFamily="34" charset="0"/>
                <a:cs typeface="Arial" panose="020B0604020202020204" pitchFamily="34" charset="0"/>
              </a:rPr>
              <a:t>Website: </a:t>
            </a:r>
            <a:r>
              <a:rPr lang="en-US" sz="1773" dirty="0">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www.kairoshealthsystems.com</a:t>
            </a:r>
            <a:endParaRPr lang="en-US" sz="1773" dirty="0">
              <a:solidFill>
                <a:schemeClr val="accent1"/>
              </a:solidFill>
              <a:latin typeface="Arial" panose="020B0604020202020204" pitchFamily="34" charset="0"/>
              <a:cs typeface="Arial" panose="020B0604020202020204" pitchFamily="34" charset="0"/>
            </a:endParaRPr>
          </a:p>
          <a:p>
            <a:pPr marL="77930">
              <a:buClr>
                <a:srgbClr val="1CADE4"/>
              </a:buClr>
            </a:pPr>
            <a:endParaRPr lang="en-US" sz="1773" dirty="0">
              <a:solidFill>
                <a:prstClr val="black">
                  <a:lumMod val="75000"/>
                  <a:lumOff val="25000"/>
                </a:prstClr>
              </a:solidFill>
              <a:latin typeface="Arial" panose="020B0604020202020204" pitchFamily="34" charset="0"/>
              <a:cs typeface="Arial" panose="020B0604020202020204" pitchFamily="34" charset="0"/>
            </a:endParaRPr>
          </a:p>
          <a:p>
            <a:endParaRPr lang="en-US" sz="2400" dirty="0"/>
          </a:p>
        </p:txBody>
      </p:sp>
      <p:sp>
        <p:nvSpPr>
          <p:cNvPr id="13" name="Content Placeholder 2">
            <a:extLst>
              <a:ext uri="{FF2B5EF4-FFF2-40B4-BE49-F238E27FC236}">
                <a16:creationId xmlns:a16="http://schemas.microsoft.com/office/drawing/2014/main" id="{CB04C3ED-EDCD-014A-1ED2-0C5FAEEB4935}"/>
              </a:ext>
            </a:extLst>
          </p:cNvPr>
          <p:cNvSpPr txBox="1">
            <a:spLocks/>
          </p:cNvSpPr>
          <p:nvPr/>
        </p:nvSpPr>
        <p:spPr>
          <a:xfrm>
            <a:off x="687307" y="5620701"/>
            <a:ext cx="5331572" cy="486530"/>
          </a:xfrm>
          <a:prstGeom prst="rect">
            <a:avLst/>
          </a:prstGeom>
        </p:spPr>
        <p:txBody>
          <a:bodyPr vert="horz" lIns="62345" tIns="31173" rIns="62345" bIns="31173" rtlCol="0">
            <a:normAutofit/>
          </a:bodyPr>
          <a:lstStyle>
            <a:lvl1pPr marL="0" indent="0" algn="ctr" defTabSz="1341150" rtl="0" eaLnBrk="1" latinLnBrk="0" hangingPunct="1">
              <a:lnSpc>
                <a:spcPct val="90000"/>
              </a:lnSpc>
              <a:spcBef>
                <a:spcPts val="1467"/>
              </a:spcBef>
              <a:buFont typeface="Arial" panose="020B0604020202020204" pitchFamily="34" charset="0"/>
              <a:buNone/>
              <a:defRPr sz="3520" kern="1200">
                <a:solidFill>
                  <a:schemeClr val="tx1"/>
                </a:solidFill>
                <a:latin typeface="+mn-lt"/>
                <a:ea typeface="+mn-ea"/>
                <a:cs typeface="+mn-cs"/>
              </a:defRPr>
            </a:lvl1pPr>
            <a:lvl2pPr marL="670575" indent="0" algn="ctr" defTabSz="1341150" rtl="0" eaLnBrk="1" latinLnBrk="0" hangingPunct="1">
              <a:lnSpc>
                <a:spcPct val="90000"/>
              </a:lnSpc>
              <a:spcBef>
                <a:spcPts val="733"/>
              </a:spcBef>
              <a:buFont typeface="Arial" panose="020B06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90000"/>
              </a:lnSpc>
              <a:spcBef>
                <a:spcPts val="733"/>
              </a:spcBef>
              <a:buFont typeface="Arial" panose="020B06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9pPr>
          </a:lstStyle>
          <a:p>
            <a:pPr>
              <a:buClr>
                <a:srgbClr val="1CADE4"/>
              </a:buClr>
            </a:pPr>
            <a:r>
              <a:rPr lang="en-US" sz="1773" dirty="0">
                <a:solidFill>
                  <a:srgbClr val="467886"/>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cmaines</a:t>
            </a:r>
            <a:r>
              <a:rPr lang="en-US" sz="1773" dirty="0">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@kairoshealthsystems.com</a:t>
            </a:r>
            <a:r>
              <a:rPr lang="en-US" sz="1773" dirty="0">
                <a:solidFill>
                  <a:schemeClr val="accent1"/>
                </a:solidFill>
                <a:latin typeface="Arial" panose="020B0604020202020204" pitchFamily="34" charset="0"/>
                <a:cs typeface="Arial" panose="020B0604020202020204" pitchFamily="34" charset="0"/>
              </a:rPr>
              <a:t> </a:t>
            </a:r>
          </a:p>
          <a:p>
            <a:endParaRPr lang="en-US" sz="2400" dirty="0"/>
          </a:p>
        </p:txBody>
      </p:sp>
      <p:cxnSp>
        <p:nvCxnSpPr>
          <p:cNvPr id="14" name="Straight Connector 13">
            <a:extLst>
              <a:ext uri="{FF2B5EF4-FFF2-40B4-BE49-F238E27FC236}">
                <a16:creationId xmlns:a16="http://schemas.microsoft.com/office/drawing/2014/main" id="{361CD7F7-7AE7-B98A-8BEC-5D97CBB0ABF0}"/>
              </a:ext>
            </a:extLst>
          </p:cNvPr>
          <p:cNvCxnSpPr>
            <a:cxnSpLocks/>
          </p:cNvCxnSpPr>
          <p:nvPr/>
        </p:nvCxnSpPr>
        <p:spPr>
          <a:xfrm>
            <a:off x="6621690" y="2032581"/>
            <a:ext cx="0" cy="34652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164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admissions flow example</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4" name="Oval 3">
            <a:extLst>
              <a:ext uri="{FF2B5EF4-FFF2-40B4-BE49-F238E27FC236}">
                <a16:creationId xmlns:a16="http://schemas.microsoft.com/office/drawing/2014/main" id="{2D8AAE0A-0645-E25C-ED27-9A5B1BC2D2CD}"/>
              </a:ext>
            </a:extLst>
          </p:cNvPr>
          <p:cNvSpPr/>
          <p:nvPr/>
        </p:nvSpPr>
        <p:spPr>
          <a:xfrm>
            <a:off x="3451892" y="5626741"/>
            <a:ext cx="262417" cy="2344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4784C9-B1DD-11FC-9361-5DCAF6D365F3}"/>
              </a:ext>
            </a:extLst>
          </p:cNvPr>
          <p:cNvSpPr/>
          <p:nvPr/>
        </p:nvSpPr>
        <p:spPr>
          <a:xfrm>
            <a:off x="10622347" y="3329756"/>
            <a:ext cx="257393" cy="230326"/>
          </a:xfrm>
          <a:prstGeom prst="ellipse">
            <a:avLst/>
          </a:prstGeom>
          <a:solidFill>
            <a:srgbClr val="D729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95780-83DC-CB1D-F7B4-CD47FD63A834}"/>
              </a:ext>
            </a:extLst>
          </p:cNvPr>
          <p:cNvSpPr/>
          <p:nvPr/>
        </p:nvSpPr>
        <p:spPr>
          <a:xfrm>
            <a:off x="8649033" y="2332300"/>
            <a:ext cx="556115" cy="5057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881098-3C56-834A-1BE2-A5716536EF3F}"/>
              </a:ext>
            </a:extLst>
          </p:cNvPr>
          <p:cNvSpPr/>
          <p:nvPr/>
        </p:nvSpPr>
        <p:spPr>
          <a:xfrm>
            <a:off x="7485693" y="2074728"/>
            <a:ext cx="858350" cy="480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879C7E-E5C2-4863-BC2A-EDB6E0AC4FE2}"/>
              </a:ext>
            </a:extLst>
          </p:cNvPr>
          <p:cNvSpPr/>
          <p:nvPr/>
        </p:nvSpPr>
        <p:spPr>
          <a:xfrm>
            <a:off x="6570928" y="1912486"/>
            <a:ext cx="703378" cy="518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72385A-297F-68FF-50A1-8844902C27A2}"/>
              </a:ext>
            </a:extLst>
          </p:cNvPr>
          <p:cNvSpPr/>
          <p:nvPr/>
        </p:nvSpPr>
        <p:spPr>
          <a:xfrm>
            <a:off x="5286714" y="1958247"/>
            <a:ext cx="703384"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5986A4A-9FE0-04D6-34D4-FD2B48BD1C04}"/>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76997" y="2738335"/>
            <a:ext cx="1764323" cy="1764323"/>
          </a:xfrm>
          <a:prstGeom prst="rect">
            <a:avLst/>
          </a:prstGeom>
        </p:spPr>
      </p:pic>
      <p:sp>
        <p:nvSpPr>
          <p:cNvPr id="17" name="TextBox 16">
            <a:extLst>
              <a:ext uri="{FF2B5EF4-FFF2-40B4-BE49-F238E27FC236}">
                <a16:creationId xmlns:a16="http://schemas.microsoft.com/office/drawing/2014/main" id="{B686207F-97F7-382E-E135-4C08DCB5331F}"/>
              </a:ext>
            </a:extLst>
          </p:cNvPr>
          <p:cNvSpPr txBox="1"/>
          <p:nvPr/>
        </p:nvSpPr>
        <p:spPr>
          <a:xfrm>
            <a:off x="2376997" y="4625750"/>
            <a:ext cx="176432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Pre-discharge referral</a:t>
            </a:r>
          </a:p>
        </p:txBody>
      </p:sp>
      <p:pic>
        <p:nvPicPr>
          <p:cNvPr id="18" name="Picture 17">
            <a:extLst>
              <a:ext uri="{FF2B5EF4-FFF2-40B4-BE49-F238E27FC236}">
                <a16:creationId xmlns:a16="http://schemas.microsoft.com/office/drawing/2014/main" id="{AF5E260C-6105-EDB6-2679-3A6F84987C92}"/>
              </a:ext>
            </a:extLst>
          </p:cNvPr>
          <p:cNvPicPr>
            <a:picLocks noChangeAspect="1"/>
          </p:cNvPicPr>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2819323" y="5417059"/>
            <a:ext cx="439835" cy="1274884"/>
          </a:xfrm>
          <a:prstGeom prst="rect">
            <a:avLst/>
          </a:prstGeom>
        </p:spPr>
      </p:pic>
      <p:sp>
        <p:nvSpPr>
          <p:cNvPr id="19" name="TextBox 18">
            <a:extLst>
              <a:ext uri="{FF2B5EF4-FFF2-40B4-BE49-F238E27FC236}">
                <a16:creationId xmlns:a16="http://schemas.microsoft.com/office/drawing/2014/main" id="{EC232F5F-0E36-BD48-E18E-D9793C1BD4CE}"/>
              </a:ext>
            </a:extLst>
          </p:cNvPr>
          <p:cNvSpPr txBox="1"/>
          <p:nvPr/>
        </p:nvSpPr>
        <p:spPr>
          <a:xfrm>
            <a:off x="1938159" y="6011562"/>
            <a:ext cx="92319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Patient</a:t>
            </a:r>
          </a:p>
        </p:txBody>
      </p:sp>
      <p:pic>
        <p:nvPicPr>
          <p:cNvPr id="20" name="Picture 19">
            <a:extLst>
              <a:ext uri="{FF2B5EF4-FFF2-40B4-BE49-F238E27FC236}">
                <a16:creationId xmlns:a16="http://schemas.microsoft.com/office/drawing/2014/main" id="{05BCF165-6347-6338-7CD2-3D1B710FE2E4}"/>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87677" y="4502658"/>
            <a:ext cx="1097059" cy="1222131"/>
          </a:xfrm>
          <a:prstGeom prst="rect">
            <a:avLst/>
          </a:prstGeom>
        </p:spPr>
      </p:pic>
      <p:sp>
        <p:nvSpPr>
          <p:cNvPr id="21" name="TextBox 20">
            <a:extLst>
              <a:ext uri="{FF2B5EF4-FFF2-40B4-BE49-F238E27FC236}">
                <a16:creationId xmlns:a16="http://schemas.microsoft.com/office/drawing/2014/main" id="{A29FAA54-0E05-87A9-2612-32454D0118C1}"/>
              </a:ext>
            </a:extLst>
          </p:cNvPr>
          <p:cNvSpPr txBox="1"/>
          <p:nvPr/>
        </p:nvSpPr>
        <p:spPr>
          <a:xfrm>
            <a:off x="4162385" y="5792891"/>
            <a:ext cx="124341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Referral Portal</a:t>
            </a:r>
          </a:p>
        </p:txBody>
      </p:sp>
      <p:cxnSp>
        <p:nvCxnSpPr>
          <p:cNvPr id="22" name="Straight Arrow Connector 21">
            <a:extLst>
              <a:ext uri="{FF2B5EF4-FFF2-40B4-BE49-F238E27FC236}">
                <a16:creationId xmlns:a16="http://schemas.microsoft.com/office/drawing/2014/main" id="{9DF68817-B05C-AE1F-F743-82A5FFC70946}"/>
              </a:ext>
            </a:extLst>
          </p:cNvPr>
          <p:cNvCxnSpPr/>
          <p:nvPr/>
        </p:nvCxnSpPr>
        <p:spPr>
          <a:xfrm flipV="1">
            <a:off x="3534651" y="5601697"/>
            <a:ext cx="826477" cy="452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25283E-2239-5D5E-84E0-2B4B88CAC2C1}"/>
              </a:ext>
            </a:extLst>
          </p:cNvPr>
          <p:cNvCxnSpPr/>
          <p:nvPr/>
        </p:nvCxnSpPr>
        <p:spPr>
          <a:xfrm>
            <a:off x="4141320" y="3790481"/>
            <a:ext cx="439616" cy="644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832324-6249-06B0-2409-F7573C4922AF}"/>
              </a:ext>
            </a:extLst>
          </p:cNvPr>
          <p:cNvCxnSpPr>
            <a:cxnSpLocks/>
          </p:cNvCxnSpPr>
          <p:nvPr/>
        </p:nvCxnSpPr>
        <p:spPr>
          <a:xfrm>
            <a:off x="4324492" y="3649536"/>
            <a:ext cx="1786305" cy="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F965C2-0D7E-F2F3-3F9E-4A46026ECCE3}"/>
              </a:ext>
            </a:extLst>
          </p:cNvPr>
          <p:cNvSpPr txBox="1"/>
          <p:nvPr/>
        </p:nvSpPr>
        <p:spPr>
          <a:xfrm>
            <a:off x="4662997" y="3638163"/>
            <a:ext cx="153865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Fax, e-fax, or phone call</a:t>
            </a:r>
          </a:p>
        </p:txBody>
      </p:sp>
      <p:sp>
        <p:nvSpPr>
          <p:cNvPr id="26" name="Oval 25">
            <a:extLst>
              <a:ext uri="{FF2B5EF4-FFF2-40B4-BE49-F238E27FC236}">
                <a16:creationId xmlns:a16="http://schemas.microsoft.com/office/drawing/2014/main" id="{6EDF3662-C67E-2B1A-D636-C864E0F4882C}"/>
              </a:ext>
            </a:extLst>
          </p:cNvPr>
          <p:cNvSpPr/>
          <p:nvPr/>
        </p:nvSpPr>
        <p:spPr>
          <a:xfrm>
            <a:off x="5002966" y="3210189"/>
            <a:ext cx="211016" cy="1756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D68999BC-D06E-C721-E791-5CE9B5BCAF1F}"/>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292503" y="3208329"/>
            <a:ext cx="1209675" cy="1116623"/>
          </a:xfrm>
          <a:prstGeom prst="rect">
            <a:avLst/>
          </a:prstGeom>
        </p:spPr>
      </p:pic>
      <p:cxnSp>
        <p:nvCxnSpPr>
          <p:cNvPr id="28" name="Straight Arrow Connector 27">
            <a:extLst>
              <a:ext uri="{FF2B5EF4-FFF2-40B4-BE49-F238E27FC236}">
                <a16:creationId xmlns:a16="http://schemas.microsoft.com/office/drawing/2014/main" id="{8FE5399E-4210-FE3D-C931-3BF21C92EAE6}"/>
              </a:ext>
            </a:extLst>
          </p:cNvPr>
          <p:cNvCxnSpPr>
            <a:cxnSpLocks/>
          </p:cNvCxnSpPr>
          <p:nvPr/>
        </p:nvCxnSpPr>
        <p:spPr>
          <a:xfrm flipH="1" flipV="1">
            <a:off x="5694630" y="2587166"/>
            <a:ext cx="703384" cy="404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3BE50A-540A-5B63-41CF-7F6C23AF728C}"/>
              </a:ext>
            </a:extLst>
          </p:cNvPr>
          <p:cNvCxnSpPr>
            <a:cxnSpLocks/>
          </p:cNvCxnSpPr>
          <p:nvPr/>
        </p:nvCxnSpPr>
        <p:spPr>
          <a:xfrm flipV="1">
            <a:off x="7003764" y="2535211"/>
            <a:ext cx="0" cy="65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1129532-AA45-F9ED-DE2B-274BB4C2D513}"/>
              </a:ext>
            </a:extLst>
          </p:cNvPr>
          <p:cNvCxnSpPr/>
          <p:nvPr/>
        </p:nvCxnSpPr>
        <p:spPr>
          <a:xfrm flipV="1">
            <a:off x="7206164" y="2643126"/>
            <a:ext cx="501162" cy="518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380790F-F269-74E1-4CFE-15C9B0379613}"/>
              </a:ext>
            </a:extLst>
          </p:cNvPr>
          <p:cNvSpPr txBox="1"/>
          <p:nvPr/>
        </p:nvSpPr>
        <p:spPr>
          <a:xfrm>
            <a:off x="5286714" y="1958247"/>
            <a:ext cx="1028144" cy="553998"/>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Check: </a:t>
            </a:r>
            <a:r>
              <a:rPr lang="en-US" sz="1000" dirty="0">
                <a:solidFill>
                  <a:schemeClr val="bg1"/>
                </a:solidFill>
                <a:latin typeface="Arial" panose="020B0604020202020204" pitchFamily="34" charset="0"/>
                <a:cs typeface="Arial" panose="020B0604020202020204" pitchFamily="34" charset="0"/>
              </a:rPr>
              <a:t>Insurance Eligibility</a:t>
            </a:r>
          </a:p>
        </p:txBody>
      </p:sp>
      <p:sp>
        <p:nvSpPr>
          <p:cNvPr id="32" name="TextBox 31">
            <a:extLst>
              <a:ext uri="{FF2B5EF4-FFF2-40B4-BE49-F238E27FC236}">
                <a16:creationId xmlns:a16="http://schemas.microsoft.com/office/drawing/2014/main" id="{380C43A0-5DA3-D22F-E652-FCF8B4EC66F7}"/>
              </a:ext>
            </a:extLst>
          </p:cNvPr>
          <p:cNvSpPr txBox="1"/>
          <p:nvPr/>
        </p:nvSpPr>
        <p:spPr>
          <a:xfrm>
            <a:off x="6615255" y="1877235"/>
            <a:ext cx="870438" cy="553998"/>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Check:</a:t>
            </a:r>
          </a:p>
          <a:p>
            <a:r>
              <a:rPr lang="en-US" sz="1000" dirty="0">
                <a:solidFill>
                  <a:schemeClr val="bg1"/>
                </a:solidFill>
                <a:latin typeface="Arial" panose="020B0604020202020204" pitchFamily="34" charset="0"/>
                <a:cs typeface="Arial" panose="020B0604020202020204" pitchFamily="34" charset="0"/>
              </a:rPr>
              <a:t>Patient Record</a:t>
            </a:r>
          </a:p>
        </p:txBody>
      </p:sp>
      <p:sp>
        <p:nvSpPr>
          <p:cNvPr id="33" name="TextBox 32">
            <a:extLst>
              <a:ext uri="{FF2B5EF4-FFF2-40B4-BE49-F238E27FC236}">
                <a16:creationId xmlns:a16="http://schemas.microsoft.com/office/drawing/2014/main" id="{BE011E36-B6D4-927A-4320-CF5E6522D472}"/>
              </a:ext>
            </a:extLst>
          </p:cNvPr>
          <p:cNvSpPr txBox="1"/>
          <p:nvPr/>
        </p:nvSpPr>
        <p:spPr>
          <a:xfrm>
            <a:off x="7485693" y="2039477"/>
            <a:ext cx="984735" cy="553998"/>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Request</a:t>
            </a:r>
            <a:r>
              <a:rPr lang="en-US" sz="1000" dirty="0">
                <a:solidFill>
                  <a:schemeClr val="bg1"/>
                </a:solidFill>
                <a:latin typeface="Arial" panose="020B0604020202020204" pitchFamily="34" charset="0"/>
                <a:cs typeface="Arial" panose="020B0604020202020204" pitchFamily="34" charset="0"/>
              </a:rPr>
              <a:t>: Insurance</a:t>
            </a:r>
            <a:r>
              <a:rPr lang="en-US" sz="1000" b="1"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Authorization</a:t>
            </a:r>
          </a:p>
        </p:txBody>
      </p:sp>
      <p:sp>
        <p:nvSpPr>
          <p:cNvPr id="34" name="TextBox 33">
            <a:extLst>
              <a:ext uri="{FF2B5EF4-FFF2-40B4-BE49-F238E27FC236}">
                <a16:creationId xmlns:a16="http://schemas.microsoft.com/office/drawing/2014/main" id="{B9235598-4453-C6B7-CDBC-831997CA08B1}"/>
              </a:ext>
            </a:extLst>
          </p:cNvPr>
          <p:cNvSpPr txBox="1"/>
          <p:nvPr/>
        </p:nvSpPr>
        <p:spPr>
          <a:xfrm>
            <a:off x="6505351" y="4387495"/>
            <a:ext cx="996827"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Intake Process</a:t>
            </a:r>
          </a:p>
        </p:txBody>
      </p:sp>
      <p:cxnSp>
        <p:nvCxnSpPr>
          <p:cNvPr id="35" name="Straight Arrow Connector 34">
            <a:extLst>
              <a:ext uri="{FF2B5EF4-FFF2-40B4-BE49-F238E27FC236}">
                <a16:creationId xmlns:a16="http://schemas.microsoft.com/office/drawing/2014/main" id="{4B5A9D59-107B-DD05-8D41-5AC7795B31A1}"/>
              </a:ext>
            </a:extLst>
          </p:cNvPr>
          <p:cNvCxnSpPr/>
          <p:nvPr/>
        </p:nvCxnSpPr>
        <p:spPr>
          <a:xfrm>
            <a:off x="7614282" y="3887197"/>
            <a:ext cx="11781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9730B835-A0AC-3E1F-F1AD-E04CD8713FFA}"/>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925812" y="3410515"/>
            <a:ext cx="1512277" cy="965427"/>
          </a:xfrm>
          <a:prstGeom prst="rect">
            <a:avLst/>
          </a:prstGeom>
        </p:spPr>
      </p:pic>
      <p:sp>
        <p:nvSpPr>
          <p:cNvPr id="37" name="TextBox 36">
            <a:extLst>
              <a:ext uri="{FF2B5EF4-FFF2-40B4-BE49-F238E27FC236}">
                <a16:creationId xmlns:a16="http://schemas.microsoft.com/office/drawing/2014/main" id="{4E9EEBE1-86A8-D409-5571-23818CF95CC1}"/>
              </a:ext>
            </a:extLst>
          </p:cNvPr>
          <p:cNvSpPr txBox="1"/>
          <p:nvPr/>
        </p:nvSpPr>
        <p:spPr>
          <a:xfrm>
            <a:off x="9110070" y="4502658"/>
            <a:ext cx="1512277"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Admissions/</a:t>
            </a:r>
          </a:p>
          <a:p>
            <a:r>
              <a:rPr lang="en-US" sz="1400" dirty="0">
                <a:latin typeface="Arial" panose="020B0604020202020204" pitchFamily="34" charset="0"/>
                <a:cs typeface="Arial" panose="020B0604020202020204" pitchFamily="34" charset="0"/>
              </a:rPr>
              <a:t>Clinical Liaison </a:t>
            </a:r>
          </a:p>
        </p:txBody>
      </p:sp>
      <p:sp>
        <p:nvSpPr>
          <p:cNvPr id="38" name="TextBox 37">
            <a:extLst>
              <a:ext uri="{FF2B5EF4-FFF2-40B4-BE49-F238E27FC236}">
                <a16:creationId xmlns:a16="http://schemas.microsoft.com/office/drawing/2014/main" id="{7F64647E-6A60-3AB4-D49C-A4B0DD8D6135}"/>
              </a:ext>
            </a:extLst>
          </p:cNvPr>
          <p:cNvSpPr txBox="1"/>
          <p:nvPr/>
        </p:nvSpPr>
        <p:spPr>
          <a:xfrm>
            <a:off x="7647276" y="3935467"/>
            <a:ext cx="1071157"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Send to Admission Coordinator</a:t>
            </a:r>
          </a:p>
        </p:txBody>
      </p:sp>
      <p:sp>
        <p:nvSpPr>
          <p:cNvPr id="39" name="Oval 38">
            <a:extLst>
              <a:ext uri="{FF2B5EF4-FFF2-40B4-BE49-F238E27FC236}">
                <a16:creationId xmlns:a16="http://schemas.microsoft.com/office/drawing/2014/main" id="{AFA9B74C-5F3B-76B5-2198-B7819E14A87D}"/>
              </a:ext>
            </a:extLst>
          </p:cNvPr>
          <p:cNvSpPr/>
          <p:nvPr/>
        </p:nvSpPr>
        <p:spPr>
          <a:xfrm>
            <a:off x="8002983" y="3548529"/>
            <a:ext cx="211012" cy="19335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0AD04E4A-8D93-AAED-950E-130E5594A3C0}"/>
              </a:ext>
            </a:extLst>
          </p:cNvPr>
          <p:cNvCxnSpPr/>
          <p:nvPr/>
        </p:nvCxnSpPr>
        <p:spPr>
          <a:xfrm flipH="1" flipV="1">
            <a:off x="8964614" y="2873110"/>
            <a:ext cx="180625" cy="537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0A9757-C7AC-E37E-DC0B-83BDEDFA34C9}"/>
              </a:ext>
            </a:extLst>
          </p:cNvPr>
          <p:cNvCxnSpPr>
            <a:cxnSpLocks/>
            <a:stCxn id="36" idx="0"/>
          </p:cNvCxnSpPr>
          <p:nvPr/>
        </p:nvCxnSpPr>
        <p:spPr>
          <a:xfrm flipV="1">
            <a:off x="9681951" y="2512989"/>
            <a:ext cx="7873" cy="897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AAF36FF-DE2B-9E04-5270-85ED4A285EB8}"/>
              </a:ext>
            </a:extLst>
          </p:cNvPr>
          <p:cNvCxnSpPr/>
          <p:nvPr/>
        </p:nvCxnSpPr>
        <p:spPr>
          <a:xfrm flipV="1">
            <a:off x="10278351" y="2838009"/>
            <a:ext cx="343996" cy="48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FDCDE4C-BA55-F470-907A-DE4AB76272DD}"/>
              </a:ext>
            </a:extLst>
          </p:cNvPr>
          <p:cNvSpPr txBox="1"/>
          <p:nvPr/>
        </p:nvSpPr>
        <p:spPr>
          <a:xfrm>
            <a:off x="8612933" y="2306529"/>
            <a:ext cx="727933" cy="553998"/>
          </a:xfrm>
          <a:prstGeom prst="rect">
            <a:avLst/>
          </a:prstGeom>
          <a:solidFill>
            <a:srgbClr val="DCF1DA"/>
          </a:solidFill>
        </p:spPr>
        <p:txBody>
          <a:bodyPr wrap="square" rtlCol="0">
            <a:spAutoFit/>
          </a:bodyPr>
          <a:lstStyle/>
          <a:p>
            <a:r>
              <a:rPr lang="en-US" sz="1000" b="1" dirty="0">
                <a:solidFill>
                  <a:srgbClr val="156082"/>
                </a:solidFill>
                <a:latin typeface="Arial" panose="020B0604020202020204" pitchFamily="34" charset="0"/>
                <a:cs typeface="Arial" panose="020B0604020202020204" pitchFamily="34" charset="0"/>
              </a:rPr>
              <a:t>Check: </a:t>
            </a:r>
            <a:r>
              <a:rPr lang="en-US" sz="1000" dirty="0">
                <a:solidFill>
                  <a:srgbClr val="156082"/>
                </a:solidFill>
                <a:latin typeface="Arial" panose="020B0604020202020204" pitchFamily="34" charset="0"/>
                <a:cs typeface="Arial" panose="020B0604020202020204" pitchFamily="34" charset="0"/>
              </a:rPr>
              <a:t>Clinical Records</a:t>
            </a:r>
          </a:p>
        </p:txBody>
      </p:sp>
      <p:sp>
        <p:nvSpPr>
          <p:cNvPr id="44" name="TextBox 43">
            <a:extLst>
              <a:ext uri="{FF2B5EF4-FFF2-40B4-BE49-F238E27FC236}">
                <a16:creationId xmlns:a16="http://schemas.microsoft.com/office/drawing/2014/main" id="{AAD179AA-7841-41C7-E42C-F47EDA25B493}"/>
              </a:ext>
            </a:extLst>
          </p:cNvPr>
          <p:cNvSpPr txBox="1"/>
          <p:nvPr/>
        </p:nvSpPr>
        <p:spPr>
          <a:xfrm>
            <a:off x="9289214" y="1877235"/>
            <a:ext cx="984736" cy="646331"/>
          </a:xfrm>
          <a:prstGeom prst="rect">
            <a:avLst/>
          </a:prstGeom>
          <a:solidFill>
            <a:srgbClr val="DCF1DA"/>
          </a:solidFill>
        </p:spPr>
        <p:txBody>
          <a:bodyPr wrap="square" rtlCol="0">
            <a:spAutoFit/>
          </a:bodyPr>
          <a:lstStyle/>
          <a:p>
            <a:r>
              <a:rPr lang="en-US" sz="900" b="1" dirty="0">
                <a:solidFill>
                  <a:srgbClr val="156082"/>
                </a:solidFill>
                <a:latin typeface="Arial" panose="020B0604020202020204" pitchFamily="34" charset="0"/>
                <a:cs typeface="Arial" panose="020B0604020202020204" pitchFamily="34" charset="0"/>
              </a:rPr>
              <a:t>Check</a:t>
            </a:r>
            <a:r>
              <a:rPr lang="en-US" sz="900" dirty="0">
                <a:solidFill>
                  <a:srgbClr val="156082"/>
                </a:solidFill>
                <a:latin typeface="Arial" panose="020B0604020202020204" pitchFamily="34" charset="0"/>
                <a:cs typeface="Arial" panose="020B0604020202020204" pitchFamily="34" charset="0"/>
              </a:rPr>
              <a:t>:</a:t>
            </a:r>
          </a:p>
          <a:p>
            <a:r>
              <a:rPr lang="en-US" sz="900" dirty="0">
                <a:solidFill>
                  <a:srgbClr val="156082"/>
                </a:solidFill>
                <a:latin typeface="Arial" panose="020B0604020202020204" pitchFamily="34" charset="0"/>
                <a:cs typeface="Arial" panose="020B0604020202020204" pitchFamily="34" charset="0"/>
              </a:rPr>
              <a:t>Medical and Pharmacy</a:t>
            </a:r>
            <a:r>
              <a:rPr lang="en-US" sz="900" b="1" dirty="0">
                <a:solidFill>
                  <a:srgbClr val="156082"/>
                </a:solidFill>
                <a:latin typeface="Arial" panose="020B0604020202020204" pitchFamily="34" charset="0"/>
                <a:cs typeface="Arial" panose="020B0604020202020204" pitchFamily="34" charset="0"/>
              </a:rPr>
              <a:t> </a:t>
            </a:r>
            <a:r>
              <a:rPr lang="en-US" sz="900" dirty="0">
                <a:solidFill>
                  <a:srgbClr val="156082"/>
                </a:solidFill>
                <a:latin typeface="Arial" panose="020B0604020202020204" pitchFamily="34" charset="0"/>
                <a:cs typeface="Arial" panose="020B0604020202020204" pitchFamily="34" charset="0"/>
              </a:rPr>
              <a:t>Requirements</a:t>
            </a:r>
          </a:p>
        </p:txBody>
      </p:sp>
      <p:sp>
        <p:nvSpPr>
          <p:cNvPr id="45" name="TextBox 44">
            <a:extLst>
              <a:ext uri="{FF2B5EF4-FFF2-40B4-BE49-F238E27FC236}">
                <a16:creationId xmlns:a16="http://schemas.microsoft.com/office/drawing/2014/main" id="{3861BC85-4E21-75B6-A9D9-211F2C7DB8ED}"/>
              </a:ext>
            </a:extLst>
          </p:cNvPr>
          <p:cNvSpPr txBox="1"/>
          <p:nvPr/>
        </p:nvSpPr>
        <p:spPr>
          <a:xfrm>
            <a:off x="10375480" y="2221055"/>
            <a:ext cx="783115" cy="553998"/>
          </a:xfrm>
          <a:prstGeom prst="rect">
            <a:avLst/>
          </a:prstGeom>
          <a:solidFill>
            <a:srgbClr val="DCF1DA"/>
          </a:solidFill>
        </p:spPr>
        <p:txBody>
          <a:bodyPr wrap="square" rtlCol="0">
            <a:spAutoFit/>
          </a:bodyPr>
          <a:lstStyle/>
          <a:p>
            <a:r>
              <a:rPr lang="en-US" sz="1000" b="1" dirty="0">
                <a:solidFill>
                  <a:srgbClr val="156082"/>
                </a:solidFill>
                <a:latin typeface="Arial" panose="020B0604020202020204" pitchFamily="34" charset="0"/>
                <a:cs typeface="Arial" panose="020B0604020202020204" pitchFamily="34" charset="0"/>
              </a:rPr>
              <a:t>Check:</a:t>
            </a:r>
            <a:r>
              <a:rPr lang="en-US" sz="1000" dirty="0">
                <a:solidFill>
                  <a:srgbClr val="156082"/>
                </a:solidFill>
                <a:latin typeface="Arial" panose="020B0604020202020204" pitchFamily="34" charset="0"/>
                <a:cs typeface="Arial" panose="020B0604020202020204" pitchFamily="34" charset="0"/>
              </a:rPr>
              <a:t> Bed Availability</a:t>
            </a:r>
          </a:p>
        </p:txBody>
      </p:sp>
      <p:sp>
        <p:nvSpPr>
          <p:cNvPr id="46" name="TextBox 45">
            <a:extLst>
              <a:ext uri="{FF2B5EF4-FFF2-40B4-BE49-F238E27FC236}">
                <a16:creationId xmlns:a16="http://schemas.microsoft.com/office/drawing/2014/main" id="{B490A067-8A78-2793-F34E-D3473F7F69B0}"/>
              </a:ext>
            </a:extLst>
          </p:cNvPr>
          <p:cNvSpPr txBox="1"/>
          <p:nvPr/>
        </p:nvSpPr>
        <p:spPr>
          <a:xfrm flipH="1">
            <a:off x="4952123" y="3149997"/>
            <a:ext cx="3492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a:t>
            </a:r>
          </a:p>
        </p:txBody>
      </p:sp>
      <p:sp>
        <p:nvSpPr>
          <p:cNvPr id="47" name="Oval 46">
            <a:extLst>
              <a:ext uri="{FF2B5EF4-FFF2-40B4-BE49-F238E27FC236}">
                <a16:creationId xmlns:a16="http://schemas.microsoft.com/office/drawing/2014/main" id="{6B6FA84A-A6BD-CA97-B50D-B4FBCF1615ED}"/>
              </a:ext>
            </a:extLst>
          </p:cNvPr>
          <p:cNvSpPr/>
          <p:nvPr/>
        </p:nvSpPr>
        <p:spPr>
          <a:xfrm>
            <a:off x="6505351" y="2873110"/>
            <a:ext cx="238492" cy="251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BDED981A-96C1-74B6-51F3-5FE9D7D36BBC}"/>
              </a:ext>
            </a:extLst>
          </p:cNvPr>
          <p:cNvSpPr txBox="1"/>
          <p:nvPr/>
        </p:nvSpPr>
        <p:spPr>
          <a:xfrm>
            <a:off x="6484047" y="2852193"/>
            <a:ext cx="18200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E26AAA9E-1822-A4C0-3D9E-288BC1B7880F}"/>
              </a:ext>
            </a:extLst>
          </p:cNvPr>
          <p:cNvSpPr txBox="1"/>
          <p:nvPr/>
        </p:nvSpPr>
        <p:spPr>
          <a:xfrm>
            <a:off x="7959387" y="3468569"/>
            <a:ext cx="21651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3</a:t>
            </a:r>
          </a:p>
        </p:txBody>
      </p:sp>
      <p:sp>
        <p:nvSpPr>
          <p:cNvPr id="50" name="TextBox 49">
            <a:extLst>
              <a:ext uri="{FF2B5EF4-FFF2-40B4-BE49-F238E27FC236}">
                <a16:creationId xmlns:a16="http://schemas.microsoft.com/office/drawing/2014/main" id="{CA58A3A8-D120-F922-A171-41D7080DBE2B}"/>
              </a:ext>
            </a:extLst>
          </p:cNvPr>
          <p:cNvSpPr txBox="1"/>
          <p:nvPr/>
        </p:nvSpPr>
        <p:spPr>
          <a:xfrm>
            <a:off x="10604790" y="3312719"/>
            <a:ext cx="30463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4</a:t>
            </a:r>
          </a:p>
        </p:txBody>
      </p:sp>
      <p:cxnSp>
        <p:nvCxnSpPr>
          <p:cNvPr id="51" name="Connector: Elbow 50">
            <a:extLst>
              <a:ext uri="{FF2B5EF4-FFF2-40B4-BE49-F238E27FC236}">
                <a16:creationId xmlns:a16="http://schemas.microsoft.com/office/drawing/2014/main" id="{92F77BCF-9C6C-13CD-7E50-4C2DF37DC97D}"/>
              </a:ext>
            </a:extLst>
          </p:cNvPr>
          <p:cNvCxnSpPr/>
          <p:nvPr/>
        </p:nvCxnSpPr>
        <p:spPr>
          <a:xfrm rot="10800000" flipV="1">
            <a:off x="5521713" y="5148969"/>
            <a:ext cx="4299438" cy="3472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F17914B-1426-5ECE-BECB-625EA07FE69F}"/>
              </a:ext>
            </a:extLst>
          </p:cNvPr>
          <p:cNvSpPr txBox="1"/>
          <p:nvPr/>
        </p:nvSpPr>
        <p:spPr>
          <a:xfrm>
            <a:off x="7851498" y="5087277"/>
            <a:ext cx="225080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SNF Makes Bed Offer</a:t>
            </a:r>
          </a:p>
        </p:txBody>
      </p:sp>
      <p:sp>
        <p:nvSpPr>
          <p:cNvPr id="53" name="Oval 52">
            <a:extLst>
              <a:ext uri="{FF2B5EF4-FFF2-40B4-BE49-F238E27FC236}">
                <a16:creationId xmlns:a16="http://schemas.microsoft.com/office/drawing/2014/main" id="{32094D8A-3A64-D98E-DFA7-02E56551FAF9}"/>
              </a:ext>
            </a:extLst>
          </p:cNvPr>
          <p:cNvSpPr/>
          <p:nvPr/>
        </p:nvSpPr>
        <p:spPr>
          <a:xfrm>
            <a:off x="7274306" y="5601697"/>
            <a:ext cx="211387" cy="191194"/>
          </a:xfrm>
          <a:prstGeom prst="ellipse">
            <a:avLst/>
          </a:prstGeom>
          <a:solidFill>
            <a:srgbClr val="8484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2F84B31-F4E2-50DC-9434-EA45A261CB51}"/>
              </a:ext>
            </a:extLst>
          </p:cNvPr>
          <p:cNvSpPr txBox="1"/>
          <p:nvPr/>
        </p:nvSpPr>
        <p:spPr>
          <a:xfrm>
            <a:off x="7247744" y="5543405"/>
            <a:ext cx="23135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a:t>
            </a:r>
          </a:p>
        </p:txBody>
      </p:sp>
      <p:sp>
        <p:nvSpPr>
          <p:cNvPr id="55" name="TextBox 54">
            <a:extLst>
              <a:ext uri="{FF2B5EF4-FFF2-40B4-BE49-F238E27FC236}">
                <a16:creationId xmlns:a16="http://schemas.microsoft.com/office/drawing/2014/main" id="{54DE4ABB-6EAB-0C1B-E8DC-C3863AE89EC8}"/>
              </a:ext>
            </a:extLst>
          </p:cNvPr>
          <p:cNvSpPr txBox="1"/>
          <p:nvPr/>
        </p:nvSpPr>
        <p:spPr>
          <a:xfrm rot="19860810">
            <a:off x="3272500" y="5891173"/>
            <a:ext cx="1335243"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Patient Accepts Offer</a:t>
            </a:r>
          </a:p>
        </p:txBody>
      </p:sp>
      <p:sp>
        <p:nvSpPr>
          <p:cNvPr id="56" name="TextBox 55">
            <a:extLst>
              <a:ext uri="{FF2B5EF4-FFF2-40B4-BE49-F238E27FC236}">
                <a16:creationId xmlns:a16="http://schemas.microsoft.com/office/drawing/2014/main" id="{279D3359-0432-5174-E251-D9C7C7259C3B}"/>
              </a:ext>
            </a:extLst>
          </p:cNvPr>
          <p:cNvSpPr txBox="1"/>
          <p:nvPr/>
        </p:nvSpPr>
        <p:spPr>
          <a:xfrm>
            <a:off x="2563911" y="2314977"/>
            <a:ext cx="137562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Hospital</a:t>
            </a:r>
          </a:p>
        </p:txBody>
      </p:sp>
      <p:sp>
        <p:nvSpPr>
          <p:cNvPr id="57" name="TextBox 56">
            <a:extLst>
              <a:ext uri="{FF2B5EF4-FFF2-40B4-BE49-F238E27FC236}">
                <a16:creationId xmlns:a16="http://schemas.microsoft.com/office/drawing/2014/main" id="{465D0524-3204-0C09-012D-ECB09A4CD464}"/>
              </a:ext>
            </a:extLst>
          </p:cNvPr>
          <p:cNvSpPr txBox="1"/>
          <p:nvPr/>
        </p:nvSpPr>
        <p:spPr>
          <a:xfrm>
            <a:off x="3429142" y="5594629"/>
            <a:ext cx="2586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6</a:t>
            </a:r>
          </a:p>
        </p:txBody>
      </p:sp>
      <p:sp>
        <p:nvSpPr>
          <p:cNvPr id="59" name="Oval 58">
            <a:extLst>
              <a:ext uri="{FF2B5EF4-FFF2-40B4-BE49-F238E27FC236}">
                <a16:creationId xmlns:a16="http://schemas.microsoft.com/office/drawing/2014/main" id="{26C15AD5-B54B-FECC-9A3C-582B722244C2}"/>
              </a:ext>
            </a:extLst>
          </p:cNvPr>
          <p:cNvSpPr/>
          <p:nvPr/>
        </p:nvSpPr>
        <p:spPr>
          <a:xfrm>
            <a:off x="4887751" y="3012516"/>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1</a:t>
            </a:r>
          </a:p>
        </p:txBody>
      </p:sp>
      <p:sp>
        <p:nvSpPr>
          <p:cNvPr id="60" name="Oval 59">
            <a:extLst>
              <a:ext uri="{FF2B5EF4-FFF2-40B4-BE49-F238E27FC236}">
                <a16:creationId xmlns:a16="http://schemas.microsoft.com/office/drawing/2014/main" id="{32A94594-20C9-64CD-E66B-92918BB8C8BC}"/>
              </a:ext>
            </a:extLst>
          </p:cNvPr>
          <p:cNvSpPr/>
          <p:nvPr/>
        </p:nvSpPr>
        <p:spPr>
          <a:xfrm>
            <a:off x="6471270" y="2690462"/>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2</a:t>
            </a:r>
          </a:p>
        </p:txBody>
      </p:sp>
      <p:sp>
        <p:nvSpPr>
          <p:cNvPr id="61" name="Oval 60">
            <a:extLst>
              <a:ext uri="{FF2B5EF4-FFF2-40B4-BE49-F238E27FC236}">
                <a16:creationId xmlns:a16="http://schemas.microsoft.com/office/drawing/2014/main" id="{9692708D-0539-DAFD-CDB0-EF01A76047C3}"/>
              </a:ext>
            </a:extLst>
          </p:cNvPr>
          <p:cNvSpPr/>
          <p:nvPr/>
        </p:nvSpPr>
        <p:spPr>
          <a:xfrm>
            <a:off x="7883237" y="3265432"/>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3</a:t>
            </a:r>
          </a:p>
        </p:txBody>
      </p:sp>
      <p:sp>
        <p:nvSpPr>
          <p:cNvPr id="62" name="Oval 61">
            <a:extLst>
              <a:ext uri="{FF2B5EF4-FFF2-40B4-BE49-F238E27FC236}">
                <a16:creationId xmlns:a16="http://schemas.microsoft.com/office/drawing/2014/main" id="{6F22C4B5-3B57-9A73-B410-CD35CDDAE04D}"/>
              </a:ext>
            </a:extLst>
          </p:cNvPr>
          <p:cNvSpPr/>
          <p:nvPr/>
        </p:nvSpPr>
        <p:spPr>
          <a:xfrm>
            <a:off x="10562879" y="3179186"/>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4</a:t>
            </a:r>
          </a:p>
        </p:txBody>
      </p:sp>
      <p:sp>
        <p:nvSpPr>
          <p:cNvPr id="63" name="Oval 62">
            <a:extLst>
              <a:ext uri="{FF2B5EF4-FFF2-40B4-BE49-F238E27FC236}">
                <a16:creationId xmlns:a16="http://schemas.microsoft.com/office/drawing/2014/main" id="{70E5B352-3410-BAFB-6ED8-549391D356AC}"/>
              </a:ext>
            </a:extLst>
          </p:cNvPr>
          <p:cNvSpPr/>
          <p:nvPr/>
        </p:nvSpPr>
        <p:spPr>
          <a:xfrm>
            <a:off x="7145742" y="5557881"/>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5</a:t>
            </a:r>
          </a:p>
        </p:txBody>
      </p:sp>
      <p:sp>
        <p:nvSpPr>
          <p:cNvPr id="64" name="Oval 63">
            <a:extLst>
              <a:ext uri="{FF2B5EF4-FFF2-40B4-BE49-F238E27FC236}">
                <a16:creationId xmlns:a16="http://schemas.microsoft.com/office/drawing/2014/main" id="{C6ABF3DF-C896-7165-9A29-BA16834B9B8B}"/>
              </a:ext>
            </a:extLst>
          </p:cNvPr>
          <p:cNvSpPr/>
          <p:nvPr/>
        </p:nvSpPr>
        <p:spPr>
          <a:xfrm>
            <a:off x="3361160" y="5396771"/>
            <a:ext cx="525690" cy="5256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6</a:t>
            </a:r>
          </a:p>
        </p:txBody>
      </p:sp>
    </p:spTree>
    <p:extLst>
      <p:ext uri="{BB962C8B-B14F-4D97-AF65-F5344CB8AC3E}">
        <p14:creationId xmlns:p14="http://schemas.microsoft.com/office/powerpoint/2010/main" val="3736289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C62568-42AA-4410-DFEA-85175CCF7220}"/>
              </a:ext>
            </a:extLst>
          </p:cNvPr>
          <p:cNvSpPr/>
          <p:nvPr/>
        </p:nvSpPr>
        <p:spPr>
          <a:xfrm>
            <a:off x="1" y="3604302"/>
            <a:ext cx="7848266" cy="3253698"/>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8F4868B-0BDF-118D-3B05-F7DDD885A537}"/>
              </a:ext>
            </a:extLst>
          </p:cNvPr>
          <p:cNvSpPr/>
          <p:nvPr/>
        </p:nvSpPr>
        <p:spPr>
          <a:xfrm>
            <a:off x="-212734" y="4324761"/>
            <a:ext cx="8031110" cy="273175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sz="2200" dirty="0">
                <a:solidFill>
                  <a:schemeClr val="bg1"/>
                </a:solidFill>
                <a:latin typeface="Arial" panose="020B0604020202020204" pitchFamily="34" charset="0"/>
                <a:cs typeface="Arial" panose="020B0604020202020204" pitchFamily="34" charset="0"/>
              </a:rPr>
              <a:t>Hospitals and Critical Access Hospitals (CAHs) are </a:t>
            </a:r>
            <a:r>
              <a:rPr lang="en-US" sz="2200" b="1" dirty="0">
                <a:solidFill>
                  <a:srgbClr val="FFC000"/>
                </a:solidFill>
                <a:latin typeface="Arial" panose="020B0604020202020204" pitchFamily="34" charset="0"/>
                <a:cs typeface="Arial" panose="020B0604020202020204" pitchFamily="34" charset="0"/>
              </a:rPr>
              <a:t>required</a:t>
            </a:r>
            <a:r>
              <a:rPr lang="en-US" sz="2200" dirty="0">
                <a:solidFill>
                  <a:schemeClr val="bg1"/>
                </a:solidFill>
                <a:latin typeface="Arial" panose="020B0604020202020204" pitchFamily="34" charset="0"/>
                <a:cs typeface="Arial" panose="020B0604020202020204" pitchFamily="34" charset="0"/>
              </a:rPr>
              <a:t> to provide a MOON to Medicare beneficiaries (including Medicare Advantage health plan enrollees) informing them that they are </a:t>
            </a:r>
            <a:r>
              <a:rPr lang="en-US" sz="2200" b="1" dirty="0">
                <a:solidFill>
                  <a:srgbClr val="FFC000"/>
                </a:solidFill>
                <a:latin typeface="Arial" panose="020B0604020202020204" pitchFamily="34" charset="0"/>
                <a:cs typeface="Arial" panose="020B0604020202020204" pitchFamily="34" charset="0"/>
              </a:rPr>
              <a:t>outpatients</a:t>
            </a:r>
            <a:r>
              <a:rPr lang="en-US" sz="2200" b="1"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receiving observation services and </a:t>
            </a:r>
            <a:r>
              <a:rPr lang="en-US" sz="2200" b="1" dirty="0">
                <a:solidFill>
                  <a:srgbClr val="FFC000"/>
                </a:solidFill>
                <a:latin typeface="Arial" panose="020B0604020202020204" pitchFamily="34" charset="0"/>
                <a:cs typeface="Arial" panose="020B0604020202020204" pitchFamily="34" charset="0"/>
              </a:rPr>
              <a:t>not</a:t>
            </a:r>
            <a:r>
              <a:rPr lang="en-US" sz="2200" b="1" dirty="0">
                <a:solidFill>
                  <a:schemeClr val="bg1"/>
                </a:solidFill>
                <a:latin typeface="Arial" panose="020B0604020202020204" pitchFamily="34" charset="0"/>
                <a:cs typeface="Arial" panose="020B0604020202020204" pitchFamily="34" charset="0"/>
              </a:rPr>
              <a:t> </a:t>
            </a:r>
            <a:r>
              <a:rPr lang="en-US" sz="2200" b="1" dirty="0">
                <a:solidFill>
                  <a:srgbClr val="FFC000"/>
                </a:solidFill>
                <a:latin typeface="Arial" panose="020B0604020202020204" pitchFamily="34" charset="0"/>
                <a:cs typeface="Arial" panose="020B0604020202020204" pitchFamily="34" charset="0"/>
              </a:rPr>
              <a:t>inpatients</a:t>
            </a:r>
            <a:r>
              <a:rPr lang="en-US" sz="2200" b="1"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of a hospital or critical access hospital.  </a:t>
            </a:r>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8"/>
            <a:ext cx="7009426" cy="981199"/>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281933"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educate admissions team</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6" name="Rectangle: Rounded Corners 5">
            <a:extLst>
              <a:ext uri="{FF2B5EF4-FFF2-40B4-BE49-F238E27FC236}">
                <a16:creationId xmlns:a16="http://schemas.microsoft.com/office/drawing/2014/main" id="{A8300B80-EA5B-7B1D-3D0B-CABB9B2BB9C2}"/>
              </a:ext>
            </a:extLst>
          </p:cNvPr>
          <p:cNvSpPr/>
          <p:nvPr/>
        </p:nvSpPr>
        <p:spPr>
          <a:xfrm>
            <a:off x="559344" y="3674256"/>
            <a:ext cx="6698469" cy="70373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Medicare Outpatient Observation Notice</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(MOON)</a:t>
            </a:r>
          </a:p>
        </p:txBody>
      </p:sp>
      <p:sp>
        <p:nvSpPr>
          <p:cNvPr id="10" name="TextBox 9">
            <a:extLst>
              <a:ext uri="{FF2B5EF4-FFF2-40B4-BE49-F238E27FC236}">
                <a16:creationId xmlns:a16="http://schemas.microsoft.com/office/drawing/2014/main" id="{C2431E69-4424-91B9-47F4-D1087EB2B4C3}"/>
              </a:ext>
            </a:extLst>
          </p:cNvPr>
          <p:cNvSpPr txBox="1"/>
          <p:nvPr/>
        </p:nvSpPr>
        <p:spPr>
          <a:xfrm>
            <a:off x="1583307" y="1832798"/>
            <a:ext cx="2154476" cy="1107996"/>
          </a:xfrm>
          <a:prstGeom prst="rect">
            <a:avLst/>
          </a:prstGeom>
          <a:noFill/>
        </p:spPr>
        <p:txBody>
          <a:bodyPr wrap="square" rtlCol="0">
            <a:spAutoFit/>
          </a:bodyPr>
          <a:lstStyle/>
          <a:p>
            <a:pPr algn="ctr"/>
            <a:r>
              <a:rPr lang="en-US" sz="2200" dirty="0">
                <a:solidFill>
                  <a:srgbClr val="156082"/>
                </a:solidFill>
                <a:latin typeface="Arial" panose="020B0604020202020204" pitchFamily="34" charset="0"/>
                <a:cs typeface="Arial" panose="020B0604020202020204" pitchFamily="34" charset="0"/>
              </a:rPr>
              <a:t>Verification</a:t>
            </a:r>
            <a:br>
              <a:rPr lang="en-US" sz="2200" dirty="0">
                <a:solidFill>
                  <a:srgbClr val="156082"/>
                </a:solidFill>
                <a:latin typeface="Arial" panose="020B0604020202020204" pitchFamily="34" charset="0"/>
                <a:cs typeface="Arial" panose="020B0604020202020204" pitchFamily="34" charset="0"/>
              </a:rPr>
            </a:br>
            <a:r>
              <a:rPr lang="en-US" sz="2200" dirty="0">
                <a:solidFill>
                  <a:srgbClr val="156082"/>
                </a:solidFill>
                <a:latin typeface="Arial" panose="020B0604020202020204" pitchFamily="34" charset="0"/>
                <a:cs typeface="Arial" panose="020B0604020202020204" pitchFamily="34" charset="0"/>
              </a:rPr>
              <a:t>of hospital admissions </a:t>
            </a:r>
          </a:p>
        </p:txBody>
      </p:sp>
      <p:sp>
        <p:nvSpPr>
          <p:cNvPr id="12" name="TextBox 11">
            <a:extLst>
              <a:ext uri="{FF2B5EF4-FFF2-40B4-BE49-F238E27FC236}">
                <a16:creationId xmlns:a16="http://schemas.microsoft.com/office/drawing/2014/main" id="{2D22925D-FB69-0405-710D-F0650DB6D835}"/>
              </a:ext>
            </a:extLst>
          </p:cNvPr>
          <p:cNvSpPr txBox="1"/>
          <p:nvPr/>
        </p:nvSpPr>
        <p:spPr>
          <a:xfrm>
            <a:off x="4173751" y="2025565"/>
            <a:ext cx="2154476" cy="769441"/>
          </a:xfrm>
          <a:prstGeom prst="rect">
            <a:avLst/>
          </a:prstGeom>
          <a:noFill/>
        </p:spPr>
        <p:txBody>
          <a:bodyPr wrap="square" rtlCol="0">
            <a:spAutoFit/>
          </a:bodyPr>
          <a:lstStyle/>
          <a:p>
            <a:pPr algn="ctr"/>
            <a:r>
              <a:rPr lang="en-US" sz="2200" dirty="0">
                <a:solidFill>
                  <a:srgbClr val="156082"/>
                </a:solidFill>
                <a:latin typeface="Arial" panose="020B0604020202020204" pitchFamily="34" charset="0"/>
                <a:cs typeface="Arial" panose="020B0604020202020204" pitchFamily="34" charset="0"/>
              </a:rPr>
              <a:t>Observation Stays</a:t>
            </a:r>
          </a:p>
        </p:txBody>
      </p:sp>
      <p:sp>
        <p:nvSpPr>
          <p:cNvPr id="16" name="Rectangle 15">
            <a:extLst>
              <a:ext uri="{FF2B5EF4-FFF2-40B4-BE49-F238E27FC236}">
                <a16:creationId xmlns:a16="http://schemas.microsoft.com/office/drawing/2014/main" id="{3E52A513-F7BB-DFA2-FD52-58DE48D07BB5}"/>
              </a:ext>
            </a:extLst>
          </p:cNvPr>
          <p:cNvSpPr/>
          <p:nvPr/>
        </p:nvSpPr>
        <p:spPr>
          <a:xfrm>
            <a:off x="3566627" y="2029495"/>
            <a:ext cx="846322"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vs.</a:t>
            </a:r>
          </a:p>
        </p:txBody>
      </p:sp>
      <p:pic>
        <p:nvPicPr>
          <p:cNvPr id="19" name="Picture 18" descr="Woman talking to a therapist">
            <a:extLst>
              <a:ext uri="{FF2B5EF4-FFF2-40B4-BE49-F238E27FC236}">
                <a16:creationId xmlns:a16="http://schemas.microsoft.com/office/drawing/2014/main" id="{40AE295C-DAAE-3CF1-F108-5A70007CB0F0}"/>
              </a:ext>
            </a:extLst>
          </p:cNvPr>
          <p:cNvPicPr>
            <a:picLocks noChangeAspect="1"/>
          </p:cNvPicPr>
          <p:nvPr/>
        </p:nvPicPr>
        <p:blipFill>
          <a:blip r:embed="rId4" cstate="email">
            <a:extLst>
              <a:ext uri="{28A0092B-C50C-407E-A947-70E740481C1C}">
                <a14:useLocalDpi xmlns:a14="http://schemas.microsoft.com/office/drawing/2010/main" val="0"/>
              </a:ext>
            </a:extLst>
          </a:blip>
          <a:srcRect b="-25"/>
          <a:stretch/>
        </p:blipFill>
        <p:spPr>
          <a:xfrm>
            <a:off x="7848266" y="0"/>
            <a:ext cx="4343734" cy="6858000"/>
          </a:xfrm>
          <a:prstGeom prst="rect">
            <a:avLst/>
          </a:prstGeom>
        </p:spPr>
      </p:pic>
    </p:spTree>
    <p:extLst>
      <p:ext uri="{BB962C8B-B14F-4D97-AF65-F5344CB8AC3E}">
        <p14:creationId xmlns:p14="http://schemas.microsoft.com/office/powerpoint/2010/main" val="1503928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2B78DC1-4712-A806-8767-0A8642D0D335}"/>
              </a:ext>
            </a:extLst>
          </p:cNvPr>
          <p:cNvSpPr/>
          <p:nvPr/>
        </p:nvSpPr>
        <p:spPr>
          <a:xfrm>
            <a:off x="1" y="1581301"/>
            <a:ext cx="7974418" cy="5276698"/>
          </a:xfrm>
          <a:prstGeom prst="rect">
            <a:avLst/>
          </a:prstGeom>
          <a:gradFill flip="none" rotWithShape="1">
            <a:gsLst>
              <a:gs pos="0">
                <a:srgbClr val="156082">
                  <a:tint val="66000"/>
                  <a:satMod val="160000"/>
                </a:srgbClr>
              </a:gs>
              <a:gs pos="50000">
                <a:srgbClr val="156082">
                  <a:tint val="44500"/>
                  <a:satMod val="160000"/>
                </a:srgbClr>
              </a:gs>
              <a:gs pos="100000">
                <a:srgbClr val="156082">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8F4868B-0BDF-118D-3B05-F7DDD885A537}"/>
              </a:ext>
            </a:extLst>
          </p:cNvPr>
          <p:cNvSpPr/>
          <p:nvPr/>
        </p:nvSpPr>
        <p:spPr>
          <a:xfrm>
            <a:off x="0" y="1848503"/>
            <a:ext cx="7682677" cy="180935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spcAft>
                <a:spcPts val="1200"/>
              </a:spcAft>
            </a:pPr>
            <a:r>
              <a:rPr lang="en-US" sz="2400" b="1" dirty="0">
                <a:solidFill>
                  <a:srgbClr val="156082"/>
                </a:solidFill>
                <a:latin typeface="Arial" panose="020B0604020202020204" pitchFamily="34" charset="0"/>
                <a:cs typeface="Arial" panose="020B0604020202020204" pitchFamily="34" charset="0"/>
              </a:rPr>
              <a:t>It can serve as a…</a:t>
            </a:r>
          </a:p>
          <a:p>
            <a:pPr marL="1257300" lvl="2" indent="-3429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Pre-Admissions Review Team</a:t>
            </a:r>
          </a:p>
          <a:p>
            <a:pPr marL="1257300" lvl="2" indent="-342900">
              <a:lnSpc>
                <a:spcPct val="80000"/>
              </a:lnSpc>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Triple Check Review team just prior to claims submission to Medicare and third-party insurance carriers.</a:t>
            </a:r>
          </a:p>
        </p:txBody>
      </p:sp>
      <p:grpSp>
        <p:nvGrpSpPr>
          <p:cNvPr id="14" name="Group 13">
            <a:extLst>
              <a:ext uri="{FF2B5EF4-FFF2-40B4-BE49-F238E27FC236}">
                <a16:creationId xmlns:a16="http://schemas.microsoft.com/office/drawing/2014/main" id="{00840DDB-6830-E6B4-E5F4-836AC5EAFD41}"/>
              </a:ext>
            </a:extLst>
          </p:cNvPr>
          <p:cNvGrpSpPr/>
          <p:nvPr/>
        </p:nvGrpSpPr>
        <p:grpSpPr>
          <a:xfrm>
            <a:off x="525689" y="437508"/>
            <a:ext cx="7205005" cy="981199"/>
            <a:chOff x="548640" y="511569"/>
            <a:chExt cx="4468509" cy="625515"/>
          </a:xfrm>
        </p:grpSpPr>
        <p:sp>
          <p:nvSpPr>
            <p:cNvPr id="18" name="Rectangle 17">
              <a:extLst>
                <a:ext uri="{FF2B5EF4-FFF2-40B4-BE49-F238E27FC236}">
                  <a16:creationId xmlns:a16="http://schemas.microsoft.com/office/drawing/2014/main" id="{41931D5B-A554-AF5A-7857-C1CD8C5E953E}"/>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20" name="Rectangle 19">
              <a:extLst>
                <a:ext uri="{FF2B5EF4-FFF2-40B4-BE49-F238E27FC236}">
                  <a16:creationId xmlns:a16="http://schemas.microsoft.com/office/drawing/2014/main" id="{DA16DB8A-DA80-DA22-7639-9461ADB2A96F}"/>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21" name="TextBox 20">
              <a:extLst>
                <a:ext uri="{FF2B5EF4-FFF2-40B4-BE49-F238E27FC236}">
                  <a16:creationId xmlns:a16="http://schemas.microsoft.com/office/drawing/2014/main" id="{1103F57B-6CFC-62B1-4FC2-3288FC683877}"/>
                </a:ext>
              </a:extLst>
            </p:cNvPr>
            <p:cNvSpPr txBox="1"/>
            <p:nvPr/>
          </p:nvSpPr>
          <p:spPr>
            <a:xfrm>
              <a:off x="548640" y="511569"/>
              <a:ext cx="4281933"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establish admissions team</a:t>
              </a:r>
            </a:p>
          </p:txBody>
        </p:sp>
      </p:grpSp>
      <p:sp>
        <p:nvSpPr>
          <p:cNvPr id="23" name="Rectangle: Rounded Corners 22">
            <a:extLst>
              <a:ext uri="{FF2B5EF4-FFF2-40B4-BE49-F238E27FC236}">
                <a16:creationId xmlns:a16="http://schemas.microsoft.com/office/drawing/2014/main" id="{CD6FCD53-537A-978A-CF78-5FBFC00A6CB7}"/>
              </a:ext>
            </a:extLst>
          </p:cNvPr>
          <p:cNvSpPr/>
          <p:nvPr/>
        </p:nvSpPr>
        <p:spPr>
          <a:xfrm>
            <a:off x="0" y="4277631"/>
            <a:ext cx="6448816" cy="228690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b="1" dirty="0">
                <a:solidFill>
                  <a:srgbClr val="156082"/>
                </a:solidFill>
                <a:latin typeface="Arial" panose="020B0604020202020204" pitchFamily="34" charset="0"/>
                <a:cs typeface="Arial" panose="020B0604020202020204" pitchFamily="34" charset="0"/>
              </a:rPr>
              <a:t>The Admissions Team should include:</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Admissions</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Social Services</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Therapy</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DON/ADON – MDS (RNAC)</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Business Office </a:t>
            </a:r>
          </a:p>
          <a:p>
            <a:pPr marL="1714500" lvl="3" indent="-342900">
              <a:buFont typeface="Wingdings" panose="05000000000000000000" pitchFamily="2" charset="2"/>
              <a:buChar char="ü"/>
            </a:pPr>
            <a:r>
              <a:rPr lang="en-US" sz="2000" dirty="0">
                <a:solidFill>
                  <a:srgbClr val="156082"/>
                </a:solidFill>
                <a:latin typeface="Arial" panose="020B0604020202020204" pitchFamily="34" charset="0"/>
                <a:cs typeface="Arial" panose="020B0604020202020204" pitchFamily="34" charset="0"/>
              </a:rPr>
              <a:t>any others who play a vital role in the facility decision making process.</a:t>
            </a:r>
          </a:p>
        </p:txBody>
      </p:sp>
      <p:pic>
        <p:nvPicPr>
          <p:cNvPr id="29" name="Picture 28" descr="Hands holding each other">
            <a:extLst>
              <a:ext uri="{FF2B5EF4-FFF2-40B4-BE49-F238E27FC236}">
                <a16:creationId xmlns:a16="http://schemas.microsoft.com/office/drawing/2014/main" id="{2EE4E7EC-FD0C-E185-971A-95BD5651174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rot="5400000">
            <a:off x="6579595" y="1256983"/>
            <a:ext cx="6870103" cy="4356139"/>
          </a:xfrm>
          <a:prstGeom prst="rect">
            <a:avLst/>
          </a:prstGeom>
        </p:spPr>
      </p:pic>
      <p:pic>
        <p:nvPicPr>
          <p:cNvPr id="2" name="Picture 1" descr="A green and blue text on a black background&#10;&#10;Description automatically generated">
            <a:extLst>
              <a:ext uri="{FF2B5EF4-FFF2-40B4-BE49-F238E27FC236}">
                <a16:creationId xmlns:a16="http://schemas.microsoft.com/office/drawing/2014/main" id="{B7213DE6-AED7-90F4-8CC7-19718E4B7B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34472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23</a:t>
            </a:fld>
            <a:endParaRPr lang="en-US" dirty="0">
              <a:solidFill>
                <a:prstClr val="black">
                  <a:tint val="82000"/>
                </a:prstClr>
              </a:solidFill>
              <a:latin typeface="Aptos" panose="02110004020202020204"/>
            </a:endParaRPr>
          </a:p>
        </p:txBody>
      </p:sp>
      <p:sp>
        <p:nvSpPr>
          <p:cNvPr id="6" name="Rectangle 5">
            <a:extLst>
              <a:ext uri="{FF2B5EF4-FFF2-40B4-BE49-F238E27FC236}">
                <a16:creationId xmlns:a16="http://schemas.microsoft.com/office/drawing/2014/main" id="{1543F926-D8B5-BA83-C404-5023F515F997}"/>
              </a:ext>
            </a:extLst>
          </p:cNvPr>
          <p:cNvSpPr/>
          <p:nvPr/>
        </p:nvSpPr>
        <p:spPr>
          <a:xfrm flipV="1">
            <a:off x="708823" y="799191"/>
            <a:ext cx="9063881" cy="619518"/>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25690" y="527153"/>
            <a:ext cx="9063881" cy="782113"/>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25690" y="437509"/>
            <a:ext cx="8937287" cy="816505"/>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and </a:t>
            </a:r>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2" name="TextBox 11">
            <a:extLst>
              <a:ext uri="{FF2B5EF4-FFF2-40B4-BE49-F238E27FC236}">
                <a16:creationId xmlns:a16="http://schemas.microsoft.com/office/drawing/2014/main" id="{9AE285E9-1C9A-42DC-4C5B-E0680A1A3052}"/>
              </a:ext>
            </a:extLst>
          </p:cNvPr>
          <p:cNvSpPr txBox="1"/>
          <p:nvPr/>
        </p:nvSpPr>
        <p:spPr>
          <a:xfrm>
            <a:off x="525691" y="1373065"/>
            <a:ext cx="7618850" cy="895438"/>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Requirements for skilled care coverage – especially Part A admissions</a:t>
            </a:r>
            <a:endParaRPr lang="en-US" sz="3200" i="1" dirty="0">
              <a:solidFill>
                <a:srgbClr val="156082"/>
              </a:solidFill>
              <a:latin typeface="Aptos Display" panose="02110004020202020204"/>
              <a:ea typeface="Arial" panose="020B0604020202020204" pitchFamily="34" charset="0"/>
            </a:endParaRPr>
          </a:p>
        </p:txBody>
      </p:sp>
      <p:sp>
        <p:nvSpPr>
          <p:cNvPr id="4" name="Rectangle: Rounded Corners 3">
            <a:extLst>
              <a:ext uri="{FF2B5EF4-FFF2-40B4-BE49-F238E27FC236}">
                <a16:creationId xmlns:a16="http://schemas.microsoft.com/office/drawing/2014/main" id="{423F1BA4-D11B-479D-A391-628354A89254}"/>
              </a:ext>
            </a:extLst>
          </p:cNvPr>
          <p:cNvSpPr/>
          <p:nvPr/>
        </p:nvSpPr>
        <p:spPr>
          <a:xfrm>
            <a:off x="1435396" y="2502890"/>
            <a:ext cx="4242390" cy="385346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AEABF0-9987-8B09-1535-72E2143E3681}"/>
              </a:ext>
            </a:extLst>
          </p:cNvPr>
          <p:cNvSpPr txBox="1"/>
          <p:nvPr/>
        </p:nvSpPr>
        <p:spPr>
          <a:xfrm>
            <a:off x="1605517" y="2758070"/>
            <a:ext cx="3817087" cy="3354765"/>
          </a:xfrm>
          <a:prstGeom prst="rect">
            <a:avLst/>
          </a:prstGeom>
          <a:noFill/>
        </p:spPr>
        <p:txBody>
          <a:bodyPr wrap="square" rtlCol="0">
            <a:spAutoFit/>
          </a:bodyPr>
          <a:lstStyle/>
          <a:p>
            <a:r>
              <a:rPr lang="en-US" sz="2400" dirty="0">
                <a:solidFill>
                  <a:srgbClr val="156082"/>
                </a:solidFill>
                <a:latin typeface="Arial" panose="020B0604020202020204" pitchFamily="34" charset="0"/>
                <a:cs typeface="Arial" panose="020B0604020202020204" pitchFamily="34" charset="0"/>
              </a:rPr>
              <a:t>Be sure that the following meet requirements for medical necessity and documentation of services.</a:t>
            </a:r>
          </a:p>
          <a:p>
            <a:endParaRPr lang="en-US" sz="2400" dirty="0">
              <a:solidFill>
                <a:srgbClr val="156082"/>
              </a:solidFill>
              <a:latin typeface="Arial" panose="020B0604020202020204" pitchFamily="34" charset="0"/>
              <a:cs typeface="Arial" panose="020B0604020202020204" pitchFamily="34" charset="0"/>
            </a:endParaRPr>
          </a:p>
          <a:p>
            <a:pPr marL="742950" lvl="1" indent="-285750">
              <a:spcAft>
                <a:spcPts val="1200"/>
              </a:spcAft>
              <a:buFont typeface="Wingdings" panose="05000000000000000000" pitchFamily="2" charset="2"/>
              <a:buChar char="ü"/>
            </a:pPr>
            <a:r>
              <a:rPr lang="en-US" sz="2400" dirty="0">
                <a:solidFill>
                  <a:srgbClr val="156082"/>
                </a:solidFill>
                <a:latin typeface="Arial" panose="020B0604020202020204" pitchFamily="34" charset="0"/>
                <a:cs typeface="Arial" panose="020B0604020202020204" pitchFamily="34" charset="0"/>
              </a:rPr>
              <a:t>Assessments</a:t>
            </a:r>
          </a:p>
          <a:p>
            <a:pPr marL="742950" lvl="1" indent="-285750">
              <a:spcAft>
                <a:spcPts val="1200"/>
              </a:spcAft>
              <a:buFont typeface="Wingdings" panose="05000000000000000000" pitchFamily="2" charset="2"/>
              <a:buChar char="ü"/>
            </a:pPr>
            <a:r>
              <a:rPr lang="en-US" sz="2400" dirty="0">
                <a:solidFill>
                  <a:srgbClr val="156082"/>
                </a:solidFill>
                <a:latin typeface="Arial" panose="020B0604020202020204" pitchFamily="34" charset="0"/>
                <a:cs typeface="Arial" panose="020B0604020202020204" pitchFamily="34" charset="0"/>
              </a:rPr>
              <a:t>Evaluations</a:t>
            </a:r>
          </a:p>
          <a:p>
            <a:pPr marL="742950" lvl="1" indent="-285750">
              <a:spcAft>
                <a:spcPts val="1200"/>
              </a:spcAft>
              <a:buFont typeface="Wingdings" panose="05000000000000000000" pitchFamily="2" charset="2"/>
              <a:buChar char="ü"/>
            </a:pPr>
            <a:r>
              <a:rPr lang="en-US" sz="2400" dirty="0">
                <a:solidFill>
                  <a:srgbClr val="156082"/>
                </a:solidFill>
                <a:latin typeface="Arial" panose="020B0604020202020204" pitchFamily="34" charset="0"/>
                <a:cs typeface="Arial" panose="020B0604020202020204" pitchFamily="34" charset="0"/>
              </a:rPr>
              <a:t>And Decisions </a:t>
            </a:r>
          </a:p>
        </p:txBody>
      </p:sp>
      <p:pic>
        <p:nvPicPr>
          <p:cNvPr id="16" name="Picture 15" descr="Person helping old woman">
            <a:extLst>
              <a:ext uri="{FF2B5EF4-FFF2-40B4-BE49-F238E27FC236}">
                <a16:creationId xmlns:a16="http://schemas.microsoft.com/office/drawing/2014/main" id="{4864B6E2-00A0-B61A-5EDA-25FCBEFF5352}"/>
              </a:ext>
            </a:extLst>
          </p:cNvPr>
          <p:cNvPicPr>
            <a:picLocks noChangeAspect="1"/>
          </p:cNvPicPr>
          <p:nvPr/>
        </p:nvPicPr>
        <p:blipFill>
          <a:blip r:embed="rId4" cstate="email">
            <a:extLst>
              <a:ext uri="{28A0092B-C50C-407E-A947-70E740481C1C}">
                <a14:useLocalDpi xmlns:a14="http://schemas.microsoft.com/office/drawing/2010/main" val="0"/>
              </a:ext>
            </a:extLst>
          </a:blip>
          <a:srcRect b="-227"/>
          <a:stretch/>
        </p:blipFill>
        <p:spPr>
          <a:xfrm>
            <a:off x="6333496" y="2478821"/>
            <a:ext cx="4242390" cy="3847141"/>
          </a:xfrm>
          <a:prstGeom prst="roundRect">
            <a:avLst/>
          </a:prstGeom>
        </p:spPr>
      </p:pic>
    </p:spTree>
    <p:extLst>
      <p:ext uri="{BB962C8B-B14F-4D97-AF65-F5344CB8AC3E}">
        <p14:creationId xmlns:p14="http://schemas.microsoft.com/office/powerpoint/2010/main" val="296866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24</a:t>
            </a:fld>
            <a:endParaRPr lang="en-US" dirty="0">
              <a:solidFill>
                <a:prstClr val="black">
                  <a:tint val="82000"/>
                </a:prstClr>
              </a:solidFill>
              <a:latin typeface="Aptos" panose="02110004020202020204"/>
            </a:endParaRPr>
          </a:p>
        </p:txBody>
      </p:sp>
      <p:sp>
        <p:nvSpPr>
          <p:cNvPr id="6" name="Rectangle 5">
            <a:extLst>
              <a:ext uri="{FF2B5EF4-FFF2-40B4-BE49-F238E27FC236}">
                <a16:creationId xmlns:a16="http://schemas.microsoft.com/office/drawing/2014/main" id="{1543F926-D8B5-BA83-C404-5023F515F997}"/>
              </a:ext>
            </a:extLst>
          </p:cNvPr>
          <p:cNvSpPr/>
          <p:nvPr/>
        </p:nvSpPr>
        <p:spPr>
          <a:xfrm flipV="1">
            <a:off x="708823" y="799191"/>
            <a:ext cx="9063881" cy="619518"/>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25690" y="527153"/>
            <a:ext cx="9063881" cy="782113"/>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25690" y="437509"/>
            <a:ext cx="8937287" cy="816505"/>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insurance information</a:t>
            </a:r>
          </a:p>
        </p:txBody>
      </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2" name="TextBox 11">
            <a:extLst>
              <a:ext uri="{FF2B5EF4-FFF2-40B4-BE49-F238E27FC236}">
                <a16:creationId xmlns:a16="http://schemas.microsoft.com/office/drawing/2014/main" id="{9AE285E9-1C9A-42DC-4C5B-E0680A1A3052}"/>
              </a:ext>
            </a:extLst>
          </p:cNvPr>
          <p:cNvSpPr txBox="1"/>
          <p:nvPr/>
        </p:nvSpPr>
        <p:spPr>
          <a:xfrm>
            <a:off x="525691" y="1373065"/>
            <a:ext cx="7618850" cy="895438"/>
          </a:xfrm>
          <a:prstGeom prst="rect">
            <a:avLst/>
          </a:prstGeom>
          <a:noFill/>
        </p:spPr>
        <p:txBody>
          <a:bodyPr wrap="square" rtlCol="0">
            <a:spAutoFit/>
          </a:bodyPr>
          <a:lstStyle/>
          <a:p>
            <a:pPr defTabSz="311719">
              <a:lnSpc>
                <a:spcPct val="80000"/>
              </a:lnSpc>
            </a:pPr>
            <a:r>
              <a:rPr lang="en-US" sz="3200" b="1" i="1">
                <a:solidFill>
                  <a:srgbClr val="156082"/>
                </a:solidFill>
                <a:latin typeface="Aptos Display" panose="02110004020202020204"/>
                <a:ea typeface="Arial" panose="020B0604020202020204" pitchFamily="34" charset="0"/>
              </a:rPr>
              <a:t>Obtain insurance information and verifications for ALL admissions</a:t>
            </a:r>
            <a:endParaRPr lang="en-US" sz="3200" i="1" dirty="0">
              <a:solidFill>
                <a:srgbClr val="156082"/>
              </a:solidFill>
              <a:latin typeface="Aptos Display" panose="02110004020202020204"/>
              <a:ea typeface="Arial" panose="020B0604020202020204" pitchFamily="34" charset="0"/>
            </a:endParaRPr>
          </a:p>
        </p:txBody>
      </p:sp>
      <p:grpSp>
        <p:nvGrpSpPr>
          <p:cNvPr id="18" name="Group 17">
            <a:extLst>
              <a:ext uri="{FF2B5EF4-FFF2-40B4-BE49-F238E27FC236}">
                <a16:creationId xmlns:a16="http://schemas.microsoft.com/office/drawing/2014/main" id="{56C1A0DA-9E59-162C-5E7F-EDCAFE684058}"/>
              </a:ext>
            </a:extLst>
          </p:cNvPr>
          <p:cNvGrpSpPr/>
          <p:nvPr/>
        </p:nvGrpSpPr>
        <p:grpSpPr>
          <a:xfrm>
            <a:off x="300314" y="2638347"/>
            <a:ext cx="892125" cy="892125"/>
            <a:chOff x="5649937" y="2982937"/>
            <a:chExt cx="892125" cy="892125"/>
          </a:xfrm>
        </p:grpSpPr>
        <p:sp>
          <p:nvSpPr>
            <p:cNvPr id="9" name="Oval 8">
              <a:extLst>
                <a:ext uri="{FF2B5EF4-FFF2-40B4-BE49-F238E27FC236}">
                  <a16:creationId xmlns:a16="http://schemas.microsoft.com/office/drawing/2014/main" id="{5042D4C0-62D6-57E3-CAD5-B5A0C33707E6}"/>
                </a:ext>
              </a:extLst>
            </p:cNvPr>
            <p:cNvSpPr/>
            <p:nvPr/>
          </p:nvSpPr>
          <p:spPr>
            <a:xfrm>
              <a:off x="5649937"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descr="Bank Check">
              <a:extLst>
                <a:ext uri="{FF2B5EF4-FFF2-40B4-BE49-F238E27FC236}">
                  <a16:creationId xmlns:a16="http://schemas.microsoft.com/office/drawing/2014/main" id="{1617954C-65FF-37E0-9D23-3FBA48183113}"/>
                </a:ext>
              </a:extLst>
            </p:cNvPr>
            <p:cNvSpPr/>
            <p:nvPr/>
          </p:nvSpPr>
          <p:spPr>
            <a:xfrm>
              <a:off x="5840062" y="3173062"/>
              <a:ext cx="511875" cy="5118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grpSp>
        <p:nvGrpSpPr>
          <p:cNvPr id="24" name="Group 23">
            <a:extLst>
              <a:ext uri="{FF2B5EF4-FFF2-40B4-BE49-F238E27FC236}">
                <a16:creationId xmlns:a16="http://schemas.microsoft.com/office/drawing/2014/main" id="{784FE03B-4319-15B0-19BC-BD5EEB199423}"/>
              </a:ext>
            </a:extLst>
          </p:cNvPr>
          <p:cNvGrpSpPr/>
          <p:nvPr/>
        </p:nvGrpSpPr>
        <p:grpSpPr>
          <a:xfrm>
            <a:off x="2270948" y="2639436"/>
            <a:ext cx="892125" cy="892125"/>
            <a:chOff x="5649937" y="2982937"/>
            <a:chExt cx="892125" cy="892125"/>
          </a:xfrm>
        </p:grpSpPr>
        <p:sp>
          <p:nvSpPr>
            <p:cNvPr id="20" name="Oval 19">
              <a:extLst>
                <a:ext uri="{FF2B5EF4-FFF2-40B4-BE49-F238E27FC236}">
                  <a16:creationId xmlns:a16="http://schemas.microsoft.com/office/drawing/2014/main" id="{76F321F3-4DFB-8C25-67B9-CB762681874E}"/>
                </a:ext>
              </a:extLst>
            </p:cNvPr>
            <p:cNvSpPr/>
            <p:nvPr/>
          </p:nvSpPr>
          <p:spPr>
            <a:xfrm>
              <a:off x="5649937"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descr="Open Folder">
              <a:extLst>
                <a:ext uri="{FF2B5EF4-FFF2-40B4-BE49-F238E27FC236}">
                  <a16:creationId xmlns:a16="http://schemas.microsoft.com/office/drawing/2014/main" id="{527FDC0F-3BA1-2DD8-6F58-8E81E132F1E2}"/>
                </a:ext>
              </a:extLst>
            </p:cNvPr>
            <p:cNvSpPr/>
            <p:nvPr/>
          </p:nvSpPr>
          <p:spPr>
            <a:xfrm>
              <a:off x="5840062" y="3173062"/>
              <a:ext cx="511875" cy="51187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8" name="Group 27">
            <a:extLst>
              <a:ext uri="{FF2B5EF4-FFF2-40B4-BE49-F238E27FC236}">
                <a16:creationId xmlns:a16="http://schemas.microsoft.com/office/drawing/2014/main" id="{0F6D1A5E-9B7B-770C-E3D6-BA49F7D1A5FA}"/>
              </a:ext>
            </a:extLst>
          </p:cNvPr>
          <p:cNvGrpSpPr/>
          <p:nvPr/>
        </p:nvGrpSpPr>
        <p:grpSpPr>
          <a:xfrm>
            <a:off x="4241582" y="2640525"/>
            <a:ext cx="892125" cy="892125"/>
            <a:chOff x="5649937" y="2982937"/>
            <a:chExt cx="892125" cy="892125"/>
          </a:xfrm>
        </p:grpSpPr>
        <p:sp>
          <p:nvSpPr>
            <p:cNvPr id="26" name="Oval 25">
              <a:extLst>
                <a:ext uri="{FF2B5EF4-FFF2-40B4-BE49-F238E27FC236}">
                  <a16:creationId xmlns:a16="http://schemas.microsoft.com/office/drawing/2014/main" id="{6FB51080-9411-4CDA-2BC9-598B6B2F13E9}"/>
                </a:ext>
              </a:extLst>
            </p:cNvPr>
            <p:cNvSpPr/>
            <p:nvPr/>
          </p:nvSpPr>
          <p:spPr>
            <a:xfrm>
              <a:off x="5649937"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ectangle 26" descr="Diploma Roll">
              <a:extLst>
                <a:ext uri="{FF2B5EF4-FFF2-40B4-BE49-F238E27FC236}">
                  <a16:creationId xmlns:a16="http://schemas.microsoft.com/office/drawing/2014/main" id="{7D32458A-BDAC-AC3D-A43C-6A3AD7587122}"/>
                </a:ext>
              </a:extLst>
            </p:cNvPr>
            <p:cNvSpPr/>
            <p:nvPr/>
          </p:nvSpPr>
          <p:spPr>
            <a:xfrm>
              <a:off x="5840062" y="3173062"/>
              <a:ext cx="511875" cy="51187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31" name="Group 30">
            <a:extLst>
              <a:ext uri="{FF2B5EF4-FFF2-40B4-BE49-F238E27FC236}">
                <a16:creationId xmlns:a16="http://schemas.microsoft.com/office/drawing/2014/main" id="{7B1819BB-D73A-6EDC-CCBF-751BC5C94B5C}"/>
              </a:ext>
            </a:extLst>
          </p:cNvPr>
          <p:cNvGrpSpPr/>
          <p:nvPr/>
        </p:nvGrpSpPr>
        <p:grpSpPr>
          <a:xfrm>
            <a:off x="6212216" y="2641614"/>
            <a:ext cx="892125" cy="892125"/>
            <a:chOff x="5649937" y="2982937"/>
            <a:chExt cx="892125" cy="892125"/>
          </a:xfrm>
        </p:grpSpPr>
        <p:sp>
          <p:nvSpPr>
            <p:cNvPr id="29" name="Oval 28">
              <a:extLst>
                <a:ext uri="{FF2B5EF4-FFF2-40B4-BE49-F238E27FC236}">
                  <a16:creationId xmlns:a16="http://schemas.microsoft.com/office/drawing/2014/main" id="{C35C31C1-0022-08FD-B42E-37A5A5F57A62}"/>
                </a:ext>
              </a:extLst>
            </p:cNvPr>
            <p:cNvSpPr/>
            <p:nvPr/>
          </p:nvSpPr>
          <p:spPr>
            <a:xfrm>
              <a:off x="5649937"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Rectangle 29" descr="Stopwatch">
              <a:extLst>
                <a:ext uri="{FF2B5EF4-FFF2-40B4-BE49-F238E27FC236}">
                  <a16:creationId xmlns:a16="http://schemas.microsoft.com/office/drawing/2014/main" id="{9D05F81E-3384-81D0-F74E-3873B6724F1A}"/>
                </a:ext>
              </a:extLst>
            </p:cNvPr>
            <p:cNvSpPr/>
            <p:nvPr/>
          </p:nvSpPr>
          <p:spPr>
            <a:xfrm>
              <a:off x="5840062" y="3173062"/>
              <a:ext cx="511875" cy="511875"/>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34" name="Group 33">
            <a:extLst>
              <a:ext uri="{FF2B5EF4-FFF2-40B4-BE49-F238E27FC236}">
                <a16:creationId xmlns:a16="http://schemas.microsoft.com/office/drawing/2014/main" id="{6702027C-7B20-7BB8-0DB9-7D5AB03934CE}"/>
              </a:ext>
            </a:extLst>
          </p:cNvPr>
          <p:cNvGrpSpPr/>
          <p:nvPr/>
        </p:nvGrpSpPr>
        <p:grpSpPr>
          <a:xfrm>
            <a:off x="8182850" y="2642705"/>
            <a:ext cx="892125" cy="892125"/>
            <a:chOff x="5649938" y="2982937"/>
            <a:chExt cx="892125" cy="892125"/>
          </a:xfrm>
        </p:grpSpPr>
        <p:sp>
          <p:nvSpPr>
            <p:cNvPr id="32" name="Oval 31">
              <a:extLst>
                <a:ext uri="{FF2B5EF4-FFF2-40B4-BE49-F238E27FC236}">
                  <a16:creationId xmlns:a16="http://schemas.microsoft.com/office/drawing/2014/main" id="{E112F66F-1866-42B5-BF9A-3DAF6AA5D0D6}"/>
                </a:ext>
              </a:extLst>
            </p:cNvPr>
            <p:cNvSpPr/>
            <p:nvPr/>
          </p:nvSpPr>
          <p:spPr>
            <a:xfrm>
              <a:off x="5649938"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Rectangle 32" descr="Doctor">
              <a:extLst>
                <a:ext uri="{FF2B5EF4-FFF2-40B4-BE49-F238E27FC236}">
                  <a16:creationId xmlns:a16="http://schemas.microsoft.com/office/drawing/2014/main" id="{75BA1FB2-2996-2CDF-C5EC-9A34A0A34FA9}"/>
                </a:ext>
              </a:extLst>
            </p:cNvPr>
            <p:cNvSpPr/>
            <p:nvPr/>
          </p:nvSpPr>
          <p:spPr>
            <a:xfrm>
              <a:off x="5840063" y="3173062"/>
              <a:ext cx="511875" cy="511875"/>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37" name="Group 36">
            <a:extLst>
              <a:ext uri="{FF2B5EF4-FFF2-40B4-BE49-F238E27FC236}">
                <a16:creationId xmlns:a16="http://schemas.microsoft.com/office/drawing/2014/main" id="{7B96616C-F2E0-B079-51BA-003BF5EA085D}"/>
              </a:ext>
            </a:extLst>
          </p:cNvPr>
          <p:cNvGrpSpPr/>
          <p:nvPr/>
        </p:nvGrpSpPr>
        <p:grpSpPr>
          <a:xfrm>
            <a:off x="10153484" y="2637258"/>
            <a:ext cx="892125" cy="892125"/>
            <a:chOff x="5649938" y="2982937"/>
            <a:chExt cx="892125" cy="892125"/>
          </a:xfrm>
        </p:grpSpPr>
        <p:sp>
          <p:nvSpPr>
            <p:cNvPr id="35" name="Oval 34">
              <a:extLst>
                <a:ext uri="{FF2B5EF4-FFF2-40B4-BE49-F238E27FC236}">
                  <a16:creationId xmlns:a16="http://schemas.microsoft.com/office/drawing/2014/main" id="{72FA1B52-9D41-650E-FF60-B802222ED04D}"/>
                </a:ext>
              </a:extLst>
            </p:cNvPr>
            <p:cNvSpPr/>
            <p:nvPr/>
          </p:nvSpPr>
          <p:spPr>
            <a:xfrm>
              <a:off x="5649938" y="2982937"/>
              <a:ext cx="892125" cy="89212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35" descr="Credit card">
              <a:extLst>
                <a:ext uri="{FF2B5EF4-FFF2-40B4-BE49-F238E27FC236}">
                  <a16:creationId xmlns:a16="http://schemas.microsoft.com/office/drawing/2014/main" id="{AA7DE9F7-7BCA-5635-6163-B4C6CC086162}"/>
                </a:ext>
              </a:extLst>
            </p:cNvPr>
            <p:cNvSpPr/>
            <p:nvPr/>
          </p:nvSpPr>
          <p:spPr>
            <a:xfrm>
              <a:off x="5840063" y="3173062"/>
              <a:ext cx="511875" cy="511875"/>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43" name="TextBox 42">
            <a:extLst>
              <a:ext uri="{FF2B5EF4-FFF2-40B4-BE49-F238E27FC236}">
                <a16:creationId xmlns:a16="http://schemas.microsoft.com/office/drawing/2014/main" id="{E8BD79CF-BF40-DE9F-4061-2EF9D16C5689}"/>
              </a:ext>
            </a:extLst>
          </p:cNvPr>
          <p:cNvSpPr txBox="1"/>
          <p:nvPr/>
        </p:nvSpPr>
        <p:spPr>
          <a:xfrm>
            <a:off x="5256998" y="3931393"/>
            <a:ext cx="2787694" cy="1200329"/>
          </a:xfrm>
          <a:prstGeom prst="rect">
            <a:avLst/>
          </a:prstGeom>
          <a:noFill/>
        </p:spPr>
        <p:txBody>
          <a:bodyPr wrap="square">
            <a:noAutofit/>
          </a:bodyPr>
          <a:lstStyle/>
          <a:p>
            <a:pPr lvl="0" algn="ctr"/>
            <a:r>
              <a:rPr lang="en-US" dirty="0">
                <a:solidFill>
                  <a:srgbClr val="156082"/>
                </a:solidFill>
                <a:latin typeface="Arial" panose="020B0604020202020204" pitchFamily="34" charset="0"/>
                <a:cs typeface="Arial" panose="020B0604020202020204" pitchFamily="34" charset="0"/>
              </a:rPr>
              <a:t>Understand the process, address and claims submissions process for payers.</a:t>
            </a:r>
          </a:p>
        </p:txBody>
      </p:sp>
      <p:sp>
        <p:nvSpPr>
          <p:cNvPr id="44" name="TextBox 43">
            <a:extLst>
              <a:ext uri="{FF2B5EF4-FFF2-40B4-BE49-F238E27FC236}">
                <a16:creationId xmlns:a16="http://schemas.microsoft.com/office/drawing/2014/main" id="{14B1AAA4-097C-20FE-F6A0-E4826A54106F}"/>
              </a:ext>
            </a:extLst>
          </p:cNvPr>
          <p:cNvSpPr txBox="1"/>
          <p:nvPr/>
        </p:nvSpPr>
        <p:spPr>
          <a:xfrm>
            <a:off x="6870168" y="5508704"/>
            <a:ext cx="3545079" cy="1028789"/>
          </a:xfrm>
          <a:prstGeom prst="rect">
            <a:avLst/>
          </a:prstGeom>
          <a:noFill/>
        </p:spPr>
        <p:txBody>
          <a:bodyPr wrap="square">
            <a:noAutofit/>
          </a:bodyPr>
          <a:lstStyle/>
          <a:p>
            <a:pPr lvl="0" algn="ctr"/>
            <a:r>
              <a:rPr lang="en-US" dirty="0">
                <a:solidFill>
                  <a:srgbClr val="156082"/>
                </a:solidFill>
                <a:latin typeface="Arial" panose="020B0604020202020204" pitchFamily="34" charset="0"/>
                <a:cs typeface="Arial" panose="020B0604020202020204" pitchFamily="34" charset="0"/>
              </a:rPr>
              <a:t>Some payers require</a:t>
            </a:r>
            <a:br>
              <a:rPr lang="en-US" dirty="0">
                <a:solidFill>
                  <a:srgbClr val="156082"/>
                </a:solidFill>
                <a:latin typeface="Arial" panose="020B0604020202020204" pitchFamily="34" charset="0"/>
                <a:cs typeface="Arial" panose="020B0604020202020204" pitchFamily="34" charset="0"/>
              </a:rPr>
            </a:br>
            <a:r>
              <a:rPr lang="en-US" dirty="0">
                <a:solidFill>
                  <a:srgbClr val="156082"/>
                </a:solidFill>
                <a:latin typeface="Arial" panose="020B0604020202020204" pitchFamily="34" charset="0"/>
                <a:cs typeface="Arial" panose="020B0604020202020204" pitchFamily="34" charset="0"/>
              </a:rPr>
              <a:t>pre-authorization followed by a call within 24 hours following admission. </a:t>
            </a:r>
          </a:p>
        </p:txBody>
      </p:sp>
      <p:sp>
        <p:nvSpPr>
          <p:cNvPr id="49" name="TextBox 48">
            <a:extLst>
              <a:ext uri="{FF2B5EF4-FFF2-40B4-BE49-F238E27FC236}">
                <a16:creationId xmlns:a16="http://schemas.microsoft.com/office/drawing/2014/main" id="{CE1C2E11-AE68-B6B7-EE04-0EEE15D0A6F0}"/>
              </a:ext>
            </a:extLst>
          </p:cNvPr>
          <p:cNvSpPr txBox="1"/>
          <p:nvPr/>
        </p:nvSpPr>
        <p:spPr>
          <a:xfrm>
            <a:off x="3611" y="4864520"/>
            <a:ext cx="1591013" cy="923330"/>
          </a:xfrm>
          <a:prstGeom prst="rect">
            <a:avLst/>
          </a:prstGeom>
          <a:noFill/>
        </p:spPr>
        <p:txBody>
          <a:bodyPr wrap="square">
            <a:spAutoFit/>
          </a:bodyPr>
          <a:lstStyle/>
          <a:p>
            <a:pPr lvl="0" algn="ctr"/>
            <a:r>
              <a:rPr lang="en-US" dirty="0">
                <a:solidFill>
                  <a:srgbClr val="156082"/>
                </a:solidFill>
                <a:latin typeface="Arial" panose="020B0604020202020204" pitchFamily="34" charset="0"/>
                <a:cs typeface="Arial" panose="020B0604020202020204" pitchFamily="34" charset="0"/>
              </a:rPr>
              <a:t>Get copies of all insurance cards.</a:t>
            </a:r>
          </a:p>
        </p:txBody>
      </p:sp>
      <p:sp>
        <p:nvSpPr>
          <p:cNvPr id="50" name="TextBox 49">
            <a:extLst>
              <a:ext uri="{FF2B5EF4-FFF2-40B4-BE49-F238E27FC236}">
                <a16:creationId xmlns:a16="http://schemas.microsoft.com/office/drawing/2014/main" id="{6B3CD18F-9B7C-5B22-8C11-6D9330E57A19}"/>
              </a:ext>
            </a:extLst>
          </p:cNvPr>
          <p:cNvSpPr txBox="1"/>
          <p:nvPr/>
        </p:nvSpPr>
        <p:spPr>
          <a:xfrm>
            <a:off x="1687886" y="4007214"/>
            <a:ext cx="2057971" cy="369332"/>
          </a:xfrm>
          <a:prstGeom prst="rect">
            <a:avLst/>
          </a:prstGeom>
          <a:noFill/>
        </p:spPr>
        <p:txBody>
          <a:bodyPr wrap="square">
            <a:spAutoFit/>
          </a:bodyPr>
          <a:lstStyle/>
          <a:p>
            <a:pPr lvl="0"/>
            <a:r>
              <a:rPr lang="en-US" dirty="0">
                <a:solidFill>
                  <a:srgbClr val="156082"/>
                </a:solidFill>
                <a:latin typeface="Arial" panose="020B0604020202020204" pitchFamily="34" charset="0"/>
                <a:cs typeface="Arial" panose="020B0604020202020204" pitchFamily="34" charset="0"/>
              </a:rPr>
              <a:t>Date the copies.</a:t>
            </a:r>
          </a:p>
        </p:txBody>
      </p:sp>
      <p:sp>
        <p:nvSpPr>
          <p:cNvPr id="51" name="TextBox 50">
            <a:extLst>
              <a:ext uri="{FF2B5EF4-FFF2-40B4-BE49-F238E27FC236}">
                <a16:creationId xmlns:a16="http://schemas.microsoft.com/office/drawing/2014/main" id="{3EB1E613-5A29-28FC-5A44-1B49FBFFF411}"/>
              </a:ext>
            </a:extLst>
          </p:cNvPr>
          <p:cNvSpPr txBox="1"/>
          <p:nvPr/>
        </p:nvSpPr>
        <p:spPr>
          <a:xfrm>
            <a:off x="2873661" y="5314638"/>
            <a:ext cx="3494669" cy="1588644"/>
          </a:xfrm>
          <a:prstGeom prst="rect">
            <a:avLst/>
          </a:prstGeom>
          <a:noFill/>
        </p:spPr>
        <p:txBody>
          <a:bodyPr wrap="square">
            <a:noAutofit/>
          </a:bodyPr>
          <a:lstStyle/>
          <a:p>
            <a:pPr lvl="0" algn="ctr"/>
            <a:r>
              <a:rPr lang="en-US" dirty="0">
                <a:solidFill>
                  <a:srgbClr val="156082"/>
                </a:solidFill>
                <a:latin typeface="Arial" panose="020B0604020202020204" pitchFamily="34" charset="0"/>
                <a:cs typeface="Arial" panose="020B0604020202020204" pitchFamily="34" charset="0"/>
              </a:rPr>
              <a:t>Contact carriers to verify coverage, co-pays, limits &amp; requirements for authorizations &amp; certifications for care &amp; services provided.</a:t>
            </a:r>
          </a:p>
        </p:txBody>
      </p:sp>
      <p:sp>
        <p:nvSpPr>
          <p:cNvPr id="52" name="TextBox 51">
            <a:extLst>
              <a:ext uri="{FF2B5EF4-FFF2-40B4-BE49-F238E27FC236}">
                <a16:creationId xmlns:a16="http://schemas.microsoft.com/office/drawing/2014/main" id="{3CE26635-B700-EDFC-C061-90DCD14542A1}"/>
              </a:ext>
            </a:extLst>
          </p:cNvPr>
          <p:cNvSpPr txBox="1"/>
          <p:nvPr/>
        </p:nvSpPr>
        <p:spPr>
          <a:xfrm>
            <a:off x="8937876" y="3840456"/>
            <a:ext cx="3229785" cy="1680324"/>
          </a:xfrm>
          <a:prstGeom prst="rect">
            <a:avLst/>
          </a:prstGeom>
          <a:noFill/>
        </p:spPr>
        <p:txBody>
          <a:bodyPr wrap="square">
            <a:noAutofit/>
          </a:bodyPr>
          <a:lstStyle/>
          <a:p>
            <a:pPr lvl="0" algn="ctr"/>
            <a:r>
              <a:rPr lang="en-US" dirty="0">
                <a:solidFill>
                  <a:srgbClr val="156082"/>
                </a:solidFill>
                <a:latin typeface="Arial" panose="020B0604020202020204" pitchFamily="34" charset="0"/>
                <a:cs typeface="Arial" panose="020B0604020202020204" pitchFamily="34" charset="0"/>
              </a:rPr>
              <a:t>Residents may have multiple cards in their wallet/handbag.  Verify coverage to ensure that the proper payer is identified &amp; billed.</a:t>
            </a:r>
          </a:p>
        </p:txBody>
      </p:sp>
      <p:cxnSp>
        <p:nvCxnSpPr>
          <p:cNvPr id="54" name="Straight Connector 53">
            <a:extLst>
              <a:ext uri="{FF2B5EF4-FFF2-40B4-BE49-F238E27FC236}">
                <a16:creationId xmlns:a16="http://schemas.microsoft.com/office/drawing/2014/main" id="{56CCA8C5-01A6-AC5A-8BC2-38C6641B6A3D}"/>
              </a:ext>
            </a:extLst>
          </p:cNvPr>
          <p:cNvCxnSpPr>
            <a:cxnSpLocks/>
          </p:cNvCxnSpPr>
          <p:nvPr/>
        </p:nvCxnSpPr>
        <p:spPr>
          <a:xfrm>
            <a:off x="753346" y="3623049"/>
            <a:ext cx="0" cy="124147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3BC221-2877-866E-0699-DD8245B36FA6}"/>
              </a:ext>
            </a:extLst>
          </p:cNvPr>
          <p:cNvCxnSpPr>
            <a:cxnSpLocks/>
          </p:cNvCxnSpPr>
          <p:nvPr/>
        </p:nvCxnSpPr>
        <p:spPr>
          <a:xfrm>
            <a:off x="2677074" y="3623049"/>
            <a:ext cx="0" cy="38966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2C5C214-A7CD-57D9-A68B-E46C3B463148}"/>
              </a:ext>
            </a:extLst>
          </p:cNvPr>
          <p:cNvCxnSpPr>
            <a:cxnSpLocks/>
          </p:cNvCxnSpPr>
          <p:nvPr/>
        </p:nvCxnSpPr>
        <p:spPr>
          <a:xfrm>
            <a:off x="4647476" y="3623049"/>
            <a:ext cx="0" cy="1548627"/>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519442C-95A7-F108-76FE-5AA7CFBBDDEB}"/>
              </a:ext>
            </a:extLst>
          </p:cNvPr>
          <p:cNvCxnSpPr>
            <a:cxnSpLocks/>
          </p:cNvCxnSpPr>
          <p:nvPr/>
        </p:nvCxnSpPr>
        <p:spPr>
          <a:xfrm>
            <a:off x="6645209" y="3587713"/>
            <a:ext cx="0" cy="38966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AB727A1-4499-88FF-AFD4-9513F3EBE506}"/>
              </a:ext>
            </a:extLst>
          </p:cNvPr>
          <p:cNvCxnSpPr>
            <a:cxnSpLocks/>
          </p:cNvCxnSpPr>
          <p:nvPr/>
        </p:nvCxnSpPr>
        <p:spPr>
          <a:xfrm>
            <a:off x="8622636" y="3756975"/>
            <a:ext cx="0" cy="168032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3C3AA00C-EFF3-1031-82ED-7661CA65BEBE}"/>
              </a:ext>
            </a:extLst>
          </p:cNvPr>
          <p:cNvCxnSpPr>
            <a:cxnSpLocks/>
          </p:cNvCxnSpPr>
          <p:nvPr/>
        </p:nvCxnSpPr>
        <p:spPr>
          <a:xfrm>
            <a:off x="10579578" y="3606749"/>
            <a:ext cx="0" cy="278311"/>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849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insurance card</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4" name="TextBox 13">
            <a:extLst>
              <a:ext uri="{FF2B5EF4-FFF2-40B4-BE49-F238E27FC236}">
                <a16:creationId xmlns:a16="http://schemas.microsoft.com/office/drawing/2014/main" id="{D62EE084-85DF-B7EE-FAF7-146D41328194}"/>
              </a:ext>
            </a:extLst>
          </p:cNvPr>
          <p:cNvSpPr txBox="1"/>
          <p:nvPr/>
        </p:nvSpPr>
        <p:spPr>
          <a:xfrm>
            <a:off x="370080" y="2121656"/>
            <a:ext cx="5439255" cy="3139321"/>
          </a:xfrm>
          <a:prstGeom prst="rect">
            <a:avLst/>
          </a:prstGeom>
          <a:solidFill>
            <a:sysClr val="window" lastClr="FFFFFF"/>
          </a:solidFill>
          <a:ln w="28575">
            <a:solidFill>
              <a:sysClr val="windowText" lastClr="000000"/>
            </a:solidFill>
          </a:ln>
          <a:effectLst>
            <a:outerShdw blurRad="50800" dist="50800" dir="5400000" algn="ctr" rotWithShape="0">
              <a:srgbClr val="5FCBEF">
                <a:lumMod val="20000"/>
                <a:lumOff val="80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9FF"/>
                </a:solidFill>
                <a:effectLst/>
                <a:uLnTx/>
                <a:uFillTx/>
                <a:latin typeface="Arial" panose="020B0604020202020204" pitchFamily="34" charset="0"/>
                <a:cs typeface="Arial" panose="020B0604020202020204" pitchFamily="34" charset="0"/>
              </a:rPr>
              <a:t>ABC Insurance Co.                      PPO</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99FF"/>
              </a:solidFill>
              <a:effectLst/>
              <a:uLnTx/>
              <a:uFillTx/>
              <a:latin typeface="Arial" panose="020B0604020202020204" pitchFamily="34" charset="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Policy No</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Office Visits</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123456789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Specialist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$ 40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NO.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Emergency</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$ 100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A875432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Urgent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$ 50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Group Name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RX: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$10/20/40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XYZ Company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Network Co-Insurance</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Member Name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80% / 20%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Susan J. Sample	             Out  70% / 30%</a:t>
            </a:r>
            <a:r>
              <a:rPr kumimoji="0" lang="en-US" sz="1400" b="0" i="0" u="none" strike="noStrike" kern="0" cap="none" spc="0" normalizeH="0" baseline="0" noProof="0" dirty="0">
                <a:ln>
                  <a:noFill/>
                </a:ln>
                <a:solidFill>
                  <a:prstClr val="black"/>
                </a:solidFill>
                <a:effectLst/>
                <a:uLnTx/>
                <a:uFillTx/>
                <a:latin typeface="Trebuchet MS" panose="020B0603020202020204"/>
              </a:rPr>
              <a:t>	</a:t>
            </a:r>
            <a:endParaRPr kumimoji="0" lang="en-US" sz="1400" b="0" i="0" u="none" strike="noStrike" kern="0" cap="none" spc="0" normalizeH="0" baseline="0" noProof="0" dirty="0">
              <a:ln>
                <a:noFill/>
              </a:ln>
              <a:solidFill>
                <a:prstClr val="black"/>
              </a:solidFill>
              <a:effectLst/>
              <a:uLnTx/>
              <a:uFillTx/>
              <a:latin typeface="Castellar"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stellar" pitchFamily="18" charset="0"/>
              </a:rPr>
              <a:t>			   	</a:t>
            </a:r>
          </a:p>
        </p:txBody>
      </p:sp>
      <p:pic>
        <p:nvPicPr>
          <p:cNvPr id="58" name="Picture 57" descr="insurancecard_back">
            <a:extLst>
              <a:ext uri="{FF2B5EF4-FFF2-40B4-BE49-F238E27FC236}">
                <a16:creationId xmlns:a16="http://schemas.microsoft.com/office/drawing/2014/main" id="{426229EF-F9F2-BC3E-C7D6-14E09A918495}"/>
              </a:ext>
            </a:extLst>
          </p:cNvPr>
          <p:cNvPicPr>
            <a:picLocks noChangeAspect="1" noChangeArrowheads="1"/>
          </p:cNvPicPr>
          <p:nvPr/>
        </p:nvPicPr>
        <p:blipFill>
          <a:blip r:embed="rId4" cstate="email">
            <a:duotone>
              <a:srgbClr val="42B051">
                <a:shade val="45000"/>
                <a:satMod val="135000"/>
              </a:srgbClr>
              <a:prstClr val="white"/>
            </a:duotone>
            <a:extLst>
              <a:ext uri="{28A0092B-C50C-407E-A947-70E740481C1C}">
                <a14:useLocalDpi xmlns:a14="http://schemas.microsoft.com/office/drawing/2010/main" val="0"/>
              </a:ext>
            </a:extLst>
          </a:blip>
          <a:srcRect/>
          <a:stretch>
            <a:fillRect/>
          </a:stretch>
        </p:blipFill>
        <p:spPr>
          <a:xfrm>
            <a:off x="6736254" y="3429000"/>
            <a:ext cx="4990801" cy="2636481"/>
          </a:xfrm>
          <a:prstGeom prst="rect">
            <a:avLst/>
          </a:prstGeom>
          <a:noFill/>
        </p:spPr>
      </p:pic>
      <p:sp>
        <p:nvSpPr>
          <p:cNvPr id="65" name="Quad Arrow Callout 6">
            <a:extLst>
              <a:ext uri="{FF2B5EF4-FFF2-40B4-BE49-F238E27FC236}">
                <a16:creationId xmlns:a16="http://schemas.microsoft.com/office/drawing/2014/main" id="{EBAAF32C-0F9A-7C04-48FA-0DD3EE3E1C24}"/>
              </a:ext>
            </a:extLst>
          </p:cNvPr>
          <p:cNvSpPr/>
          <p:nvPr/>
        </p:nvSpPr>
        <p:spPr>
          <a:xfrm>
            <a:off x="3677054" y="2198385"/>
            <a:ext cx="304800" cy="301752"/>
          </a:xfrm>
          <a:prstGeom prst="quadArrowCallout">
            <a:avLst/>
          </a:prstGeom>
          <a:solidFill>
            <a:srgbClr val="2C3C43">
              <a:lumMod val="20000"/>
              <a:lumOff val="80000"/>
            </a:srgbClr>
          </a:solidFill>
          <a:ln w="19050" cap="rnd" cmpd="sng" algn="ctr">
            <a:solidFill>
              <a:srgbClr val="5FCBEF">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6" name="Left Arrow 7">
            <a:extLst>
              <a:ext uri="{FF2B5EF4-FFF2-40B4-BE49-F238E27FC236}">
                <a16:creationId xmlns:a16="http://schemas.microsoft.com/office/drawing/2014/main" id="{4B403DF0-7365-B902-6223-87C968D62D8B}"/>
              </a:ext>
            </a:extLst>
          </p:cNvPr>
          <p:cNvSpPr/>
          <p:nvPr/>
        </p:nvSpPr>
        <p:spPr>
          <a:xfrm>
            <a:off x="1545175" y="2599453"/>
            <a:ext cx="879719" cy="480219"/>
          </a:xfrm>
          <a:prstGeom prst="leftArrow">
            <a:avLst>
              <a:gd name="adj1" fmla="val 50000"/>
              <a:gd name="adj2" fmla="val 54965"/>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Policy</a:t>
            </a:r>
          </a:p>
        </p:txBody>
      </p:sp>
      <p:sp>
        <p:nvSpPr>
          <p:cNvPr id="67" name="Left Arrow 8">
            <a:extLst>
              <a:ext uri="{FF2B5EF4-FFF2-40B4-BE49-F238E27FC236}">
                <a16:creationId xmlns:a16="http://schemas.microsoft.com/office/drawing/2014/main" id="{E9500A19-728F-BC22-5FFC-25E18DE31DBC}"/>
              </a:ext>
            </a:extLst>
          </p:cNvPr>
          <p:cNvSpPr/>
          <p:nvPr/>
        </p:nvSpPr>
        <p:spPr>
          <a:xfrm>
            <a:off x="1935557" y="4309157"/>
            <a:ext cx="1032119" cy="44687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Member</a:t>
            </a:r>
          </a:p>
        </p:txBody>
      </p:sp>
      <p:sp>
        <p:nvSpPr>
          <p:cNvPr id="68" name="Left Arrow 9">
            <a:extLst>
              <a:ext uri="{FF2B5EF4-FFF2-40B4-BE49-F238E27FC236}">
                <a16:creationId xmlns:a16="http://schemas.microsoft.com/office/drawing/2014/main" id="{DFD1421C-3E7D-8B0B-7E29-FE1AD066BDCB}"/>
              </a:ext>
            </a:extLst>
          </p:cNvPr>
          <p:cNvSpPr/>
          <p:nvPr/>
        </p:nvSpPr>
        <p:spPr>
          <a:xfrm>
            <a:off x="4965324" y="2086914"/>
            <a:ext cx="1219200" cy="48463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Plan Type</a:t>
            </a:r>
          </a:p>
        </p:txBody>
      </p:sp>
      <p:sp>
        <p:nvSpPr>
          <p:cNvPr id="69" name="Left Arrow 10">
            <a:extLst>
              <a:ext uri="{FF2B5EF4-FFF2-40B4-BE49-F238E27FC236}">
                <a16:creationId xmlns:a16="http://schemas.microsoft.com/office/drawing/2014/main" id="{AB43FD3F-8904-C113-3D36-58FD85E22FF4}"/>
              </a:ext>
            </a:extLst>
          </p:cNvPr>
          <p:cNvSpPr/>
          <p:nvPr/>
        </p:nvSpPr>
        <p:spPr>
          <a:xfrm>
            <a:off x="4946415" y="2752423"/>
            <a:ext cx="978408" cy="48463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Copays</a:t>
            </a:r>
          </a:p>
        </p:txBody>
      </p:sp>
      <p:sp>
        <p:nvSpPr>
          <p:cNvPr id="70" name="Left Arrow 11">
            <a:extLst>
              <a:ext uri="{FF2B5EF4-FFF2-40B4-BE49-F238E27FC236}">
                <a16:creationId xmlns:a16="http://schemas.microsoft.com/office/drawing/2014/main" id="{439902AC-897E-A822-C5E4-21BCB3ACD088}"/>
              </a:ext>
            </a:extLst>
          </p:cNvPr>
          <p:cNvSpPr/>
          <p:nvPr/>
        </p:nvSpPr>
        <p:spPr>
          <a:xfrm>
            <a:off x="5247839" y="4065353"/>
            <a:ext cx="1447800" cy="48463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a:ea typeface="+mn-ea"/>
                <a:cs typeface="+mn-cs"/>
              </a:rPr>
              <a:t>In/Out Network</a:t>
            </a:r>
          </a:p>
        </p:txBody>
      </p:sp>
      <p:sp>
        <p:nvSpPr>
          <p:cNvPr id="71" name="Left Arrow 12">
            <a:extLst>
              <a:ext uri="{FF2B5EF4-FFF2-40B4-BE49-F238E27FC236}">
                <a16:creationId xmlns:a16="http://schemas.microsoft.com/office/drawing/2014/main" id="{AA8FA8CF-6573-8C73-BE84-F4805A579315}"/>
              </a:ext>
            </a:extLst>
          </p:cNvPr>
          <p:cNvSpPr/>
          <p:nvPr/>
        </p:nvSpPr>
        <p:spPr>
          <a:xfrm>
            <a:off x="10902636" y="3678200"/>
            <a:ext cx="978408" cy="48463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Phone</a:t>
            </a:r>
          </a:p>
        </p:txBody>
      </p:sp>
      <p:sp>
        <p:nvSpPr>
          <p:cNvPr id="72" name="Left Arrow 13">
            <a:extLst>
              <a:ext uri="{FF2B5EF4-FFF2-40B4-BE49-F238E27FC236}">
                <a16:creationId xmlns:a16="http://schemas.microsoft.com/office/drawing/2014/main" id="{0BB6A8C6-D96B-05E5-2397-3874267F5845}"/>
              </a:ext>
            </a:extLst>
          </p:cNvPr>
          <p:cNvSpPr/>
          <p:nvPr/>
        </p:nvSpPr>
        <p:spPr>
          <a:xfrm>
            <a:off x="8777452" y="4613407"/>
            <a:ext cx="978408" cy="484632"/>
          </a:xfrm>
          <a:prstGeom prst="leftArrow">
            <a:avLst/>
          </a:prstGeom>
          <a:solidFill>
            <a:srgbClr val="30C230"/>
          </a:solid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Claims</a:t>
            </a:r>
          </a:p>
        </p:txBody>
      </p:sp>
    </p:spTree>
    <p:extLst>
      <p:ext uri="{BB962C8B-B14F-4D97-AF65-F5344CB8AC3E}">
        <p14:creationId xmlns:p14="http://schemas.microsoft.com/office/powerpoint/2010/main" val="3701044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ardening supplies">
            <a:extLst>
              <a:ext uri="{FF2B5EF4-FFF2-40B4-BE49-F238E27FC236}">
                <a16:creationId xmlns:a16="http://schemas.microsoft.com/office/drawing/2014/main" id="{F209761C-D3FD-7827-0492-5674CF2FFDA3}"/>
              </a:ext>
            </a:extLst>
          </p:cNvPr>
          <p:cNvPicPr>
            <a:picLocks noChangeAspect="1"/>
          </p:cNvPicPr>
          <p:nvPr/>
        </p:nvPicPr>
        <p:blipFill>
          <a:blip r:embed="rId3" cstate="email">
            <a:alphaModFix amt="32000"/>
            <a:extLst>
              <a:ext uri="{28A0092B-C50C-407E-A947-70E740481C1C}">
                <a14:useLocalDpi xmlns:a14="http://schemas.microsoft.com/office/drawing/2010/main" val="0"/>
              </a:ext>
            </a:extLst>
          </a:blip>
          <a:srcRect/>
          <a:stretch/>
        </p:blipFill>
        <p:spPr>
          <a:xfrm>
            <a:off x="-14934" y="24570"/>
            <a:ext cx="12221868" cy="6858001"/>
          </a:xfrm>
          <a:prstGeom prst="rect">
            <a:avLst/>
          </a:prstGeom>
        </p:spPr>
      </p:pic>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insurance verification</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3" name="Rectangle: Rounded Corners 12">
            <a:extLst>
              <a:ext uri="{FF2B5EF4-FFF2-40B4-BE49-F238E27FC236}">
                <a16:creationId xmlns:a16="http://schemas.microsoft.com/office/drawing/2014/main" id="{298B140B-A5AD-3296-539F-2B5950300B53}"/>
              </a:ext>
            </a:extLst>
          </p:cNvPr>
          <p:cNvSpPr/>
          <p:nvPr/>
        </p:nvSpPr>
        <p:spPr>
          <a:xfrm>
            <a:off x="216857" y="1901072"/>
            <a:ext cx="8570299" cy="49265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BD94D745-24DC-9D05-AE95-3264219767B8}"/>
              </a:ext>
            </a:extLst>
          </p:cNvPr>
          <p:cNvSpPr/>
          <p:nvPr/>
        </p:nvSpPr>
        <p:spPr>
          <a:xfrm>
            <a:off x="532328" y="1626467"/>
            <a:ext cx="7710747" cy="444600"/>
          </a:xfrm>
          <a:custGeom>
            <a:avLst/>
            <a:gdLst>
              <a:gd name="connsiteX0" fmla="*/ 0 w 7710747"/>
              <a:gd name="connsiteY0" fmla="*/ 74101 h 444600"/>
              <a:gd name="connsiteX1" fmla="*/ 74101 w 7710747"/>
              <a:gd name="connsiteY1" fmla="*/ 0 h 444600"/>
              <a:gd name="connsiteX2" fmla="*/ 7636646 w 7710747"/>
              <a:gd name="connsiteY2" fmla="*/ 0 h 444600"/>
              <a:gd name="connsiteX3" fmla="*/ 7710747 w 7710747"/>
              <a:gd name="connsiteY3" fmla="*/ 74101 h 444600"/>
              <a:gd name="connsiteX4" fmla="*/ 7710747 w 7710747"/>
              <a:gd name="connsiteY4" fmla="*/ 370499 h 444600"/>
              <a:gd name="connsiteX5" fmla="*/ 7636646 w 7710747"/>
              <a:gd name="connsiteY5" fmla="*/ 444600 h 444600"/>
              <a:gd name="connsiteX6" fmla="*/ 74101 w 7710747"/>
              <a:gd name="connsiteY6" fmla="*/ 444600 h 444600"/>
              <a:gd name="connsiteX7" fmla="*/ 0 w 7710747"/>
              <a:gd name="connsiteY7" fmla="*/ 370499 h 444600"/>
              <a:gd name="connsiteX8" fmla="*/ 0 w 7710747"/>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0747" h="444600">
                <a:moveTo>
                  <a:pt x="0" y="74101"/>
                </a:moveTo>
                <a:cubicBezTo>
                  <a:pt x="0" y="33176"/>
                  <a:pt x="33176" y="0"/>
                  <a:pt x="74101" y="0"/>
                </a:cubicBezTo>
                <a:lnTo>
                  <a:pt x="7636646" y="0"/>
                </a:lnTo>
                <a:cubicBezTo>
                  <a:pt x="7677571" y="0"/>
                  <a:pt x="7710747" y="33176"/>
                  <a:pt x="7710747" y="74101"/>
                </a:cubicBezTo>
                <a:lnTo>
                  <a:pt x="7710747" y="370499"/>
                </a:lnTo>
                <a:cubicBezTo>
                  <a:pt x="7710747" y="411424"/>
                  <a:pt x="7677571" y="444600"/>
                  <a:pt x="7636646"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latin typeface="Arial" panose="020B0604020202020204" pitchFamily="34" charset="0"/>
                <a:cs typeface="Arial" panose="020B0604020202020204" pitchFamily="34" charset="0"/>
              </a:rPr>
              <a:t>Eligibility Verification Tools</a:t>
            </a:r>
            <a:endParaRPr lang="en-US" sz="1900" b="1"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E39AE32D-1A2F-4992-F79A-03F0916A7DF9}"/>
              </a:ext>
            </a:extLst>
          </p:cNvPr>
          <p:cNvSpPr/>
          <p:nvPr/>
        </p:nvSpPr>
        <p:spPr>
          <a:xfrm>
            <a:off x="1272825" y="2077022"/>
            <a:ext cx="7710747" cy="1376549"/>
          </a:xfrm>
          <a:custGeom>
            <a:avLst/>
            <a:gdLst>
              <a:gd name="connsiteX0" fmla="*/ 0 w 7710747"/>
              <a:gd name="connsiteY0" fmla="*/ 0 h 1376549"/>
              <a:gd name="connsiteX1" fmla="*/ 7710747 w 7710747"/>
              <a:gd name="connsiteY1" fmla="*/ 0 h 1376549"/>
              <a:gd name="connsiteX2" fmla="*/ 7710747 w 7710747"/>
              <a:gd name="connsiteY2" fmla="*/ 1376549 h 1376549"/>
              <a:gd name="connsiteX3" fmla="*/ 0 w 7710747"/>
              <a:gd name="connsiteY3" fmla="*/ 1376549 h 1376549"/>
              <a:gd name="connsiteX4" fmla="*/ 0 w 7710747"/>
              <a:gd name="connsiteY4" fmla="*/ 0 h 137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747" h="1376549">
                <a:moveTo>
                  <a:pt x="0" y="0"/>
                </a:moveTo>
                <a:lnTo>
                  <a:pt x="7710747" y="0"/>
                </a:lnTo>
                <a:lnTo>
                  <a:pt x="7710747" y="1376549"/>
                </a:lnTo>
                <a:lnTo>
                  <a:pt x="0" y="1376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816"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endParaRPr lang="en-US" sz="2000" kern="1200" dirty="0">
              <a:solidFill>
                <a:schemeClr val="bg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EB1FCB03-46C1-D057-DC0E-D28DDF2A7BF3}"/>
              </a:ext>
            </a:extLst>
          </p:cNvPr>
          <p:cNvSpPr/>
          <p:nvPr/>
        </p:nvSpPr>
        <p:spPr>
          <a:xfrm>
            <a:off x="532326" y="3754350"/>
            <a:ext cx="7710747" cy="444600"/>
          </a:xfrm>
          <a:custGeom>
            <a:avLst/>
            <a:gdLst>
              <a:gd name="connsiteX0" fmla="*/ 0 w 7710747"/>
              <a:gd name="connsiteY0" fmla="*/ 74101 h 444600"/>
              <a:gd name="connsiteX1" fmla="*/ 74101 w 7710747"/>
              <a:gd name="connsiteY1" fmla="*/ 0 h 444600"/>
              <a:gd name="connsiteX2" fmla="*/ 7636646 w 7710747"/>
              <a:gd name="connsiteY2" fmla="*/ 0 h 444600"/>
              <a:gd name="connsiteX3" fmla="*/ 7710747 w 7710747"/>
              <a:gd name="connsiteY3" fmla="*/ 74101 h 444600"/>
              <a:gd name="connsiteX4" fmla="*/ 7710747 w 7710747"/>
              <a:gd name="connsiteY4" fmla="*/ 370499 h 444600"/>
              <a:gd name="connsiteX5" fmla="*/ 7636646 w 7710747"/>
              <a:gd name="connsiteY5" fmla="*/ 444600 h 444600"/>
              <a:gd name="connsiteX6" fmla="*/ 74101 w 7710747"/>
              <a:gd name="connsiteY6" fmla="*/ 444600 h 444600"/>
              <a:gd name="connsiteX7" fmla="*/ 0 w 7710747"/>
              <a:gd name="connsiteY7" fmla="*/ 370499 h 444600"/>
              <a:gd name="connsiteX8" fmla="*/ 0 w 7710747"/>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0747" h="444600">
                <a:moveTo>
                  <a:pt x="0" y="74101"/>
                </a:moveTo>
                <a:cubicBezTo>
                  <a:pt x="0" y="33176"/>
                  <a:pt x="33176" y="0"/>
                  <a:pt x="74101" y="0"/>
                </a:cubicBezTo>
                <a:lnTo>
                  <a:pt x="7636646" y="0"/>
                </a:lnTo>
                <a:cubicBezTo>
                  <a:pt x="7677571" y="0"/>
                  <a:pt x="7710747" y="33176"/>
                  <a:pt x="7710747" y="74101"/>
                </a:cubicBezTo>
                <a:lnTo>
                  <a:pt x="7710747" y="370499"/>
                </a:lnTo>
                <a:cubicBezTo>
                  <a:pt x="7710747" y="411424"/>
                  <a:pt x="7677571" y="444600"/>
                  <a:pt x="7636646"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latin typeface="Arial" panose="020B0604020202020204" pitchFamily="34" charset="0"/>
                <a:cs typeface="Arial" panose="020B0604020202020204" pitchFamily="34" charset="0"/>
              </a:rPr>
              <a:t>Coverage &amp; Limitations </a:t>
            </a:r>
            <a:endParaRPr lang="en-US" sz="1900" b="1" kern="1200"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84CDDAE-9231-945C-AA9A-5DF90E1CF333}"/>
              </a:ext>
            </a:extLst>
          </p:cNvPr>
          <p:cNvSpPr/>
          <p:nvPr/>
        </p:nvSpPr>
        <p:spPr>
          <a:xfrm>
            <a:off x="532327" y="5073747"/>
            <a:ext cx="7710747" cy="444600"/>
          </a:xfrm>
          <a:custGeom>
            <a:avLst/>
            <a:gdLst>
              <a:gd name="connsiteX0" fmla="*/ 0 w 7710747"/>
              <a:gd name="connsiteY0" fmla="*/ 74101 h 444600"/>
              <a:gd name="connsiteX1" fmla="*/ 74101 w 7710747"/>
              <a:gd name="connsiteY1" fmla="*/ 0 h 444600"/>
              <a:gd name="connsiteX2" fmla="*/ 7636646 w 7710747"/>
              <a:gd name="connsiteY2" fmla="*/ 0 h 444600"/>
              <a:gd name="connsiteX3" fmla="*/ 7710747 w 7710747"/>
              <a:gd name="connsiteY3" fmla="*/ 74101 h 444600"/>
              <a:gd name="connsiteX4" fmla="*/ 7710747 w 7710747"/>
              <a:gd name="connsiteY4" fmla="*/ 370499 h 444600"/>
              <a:gd name="connsiteX5" fmla="*/ 7636646 w 7710747"/>
              <a:gd name="connsiteY5" fmla="*/ 444600 h 444600"/>
              <a:gd name="connsiteX6" fmla="*/ 74101 w 7710747"/>
              <a:gd name="connsiteY6" fmla="*/ 444600 h 444600"/>
              <a:gd name="connsiteX7" fmla="*/ 0 w 7710747"/>
              <a:gd name="connsiteY7" fmla="*/ 370499 h 444600"/>
              <a:gd name="connsiteX8" fmla="*/ 0 w 7710747"/>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0747" h="444600">
                <a:moveTo>
                  <a:pt x="0" y="74101"/>
                </a:moveTo>
                <a:cubicBezTo>
                  <a:pt x="0" y="33176"/>
                  <a:pt x="33176" y="0"/>
                  <a:pt x="74101" y="0"/>
                </a:cubicBezTo>
                <a:lnTo>
                  <a:pt x="7636646" y="0"/>
                </a:lnTo>
                <a:cubicBezTo>
                  <a:pt x="7677571" y="0"/>
                  <a:pt x="7710747" y="33176"/>
                  <a:pt x="7710747" y="74101"/>
                </a:cubicBezTo>
                <a:lnTo>
                  <a:pt x="7710747" y="370499"/>
                </a:lnTo>
                <a:cubicBezTo>
                  <a:pt x="7710747" y="411424"/>
                  <a:pt x="7677571" y="444600"/>
                  <a:pt x="7636646"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latin typeface="Arial" panose="020B0604020202020204" pitchFamily="34" charset="0"/>
                <a:cs typeface="Arial" panose="020B0604020202020204" pitchFamily="34" charset="0"/>
              </a:rPr>
              <a:t>Patient Financial Responsibility</a:t>
            </a:r>
            <a:endParaRPr lang="en-US" sz="1900" b="1" kern="120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C882D5CA-3955-3C11-FFDE-FF382419E1E0}"/>
              </a:ext>
            </a:extLst>
          </p:cNvPr>
          <p:cNvSpPr/>
          <p:nvPr/>
        </p:nvSpPr>
        <p:spPr>
          <a:xfrm>
            <a:off x="532327" y="5560743"/>
            <a:ext cx="7710747" cy="1376549"/>
          </a:xfrm>
          <a:custGeom>
            <a:avLst/>
            <a:gdLst>
              <a:gd name="connsiteX0" fmla="*/ 0 w 7710747"/>
              <a:gd name="connsiteY0" fmla="*/ 0 h 1376549"/>
              <a:gd name="connsiteX1" fmla="*/ 7710747 w 7710747"/>
              <a:gd name="connsiteY1" fmla="*/ 0 h 1376549"/>
              <a:gd name="connsiteX2" fmla="*/ 7710747 w 7710747"/>
              <a:gd name="connsiteY2" fmla="*/ 1376549 h 1376549"/>
              <a:gd name="connsiteX3" fmla="*/ 0 w 7710747"/>
              <a:gd name="connsiteY3" fmla="*/ 1376549 h 1376549"/>
              <a:gd name="connsiteX4" fmla="*/ 0 w 7710747"/>
              <a:gd name="connsiteY4" fmla="*/ 0 h 137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747" h="1376549">
                <a:moveTo>
                  <a:pt x="0" y="0"/>
                </a:moveTo>
                <a:lnTo>
                  <a:pt x="7710747" y="0"/>
                </a:lnTo>
                <a:lnTo>
                  <a:pt x="7710747" y="1376549"/>
                </a:lnTo>
                <a:lnTo>
                  <a:pt x="0" y="1376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4816" tIns="26670" rIns="149352" bIns="26670" numCol="1" spcCol="1270" anchor="t" anchorCtr="0">
            <a:noAutofit/>
          </a:bodyPr>
          <a:lstStyle/>
          <a:p>
            <a:pPr marL="228600" lvl="1" indent="-228600" algn="l" defTabSz="933450">
              <a:lnSpc>
                <a:spcPct val="90000"/>
              </a:lnSpc>
              <a:spcBef>
                <a:spcPct val="0"/>
              </a:spcBef>
              <a:spcAft>
                <a:spcPts val="300"/>
              </a:spcAft>
              <a:buFont typeface="Arial" panose="020B0604020202020204" pitchFamily="34" charset="0"/>
              <a:buChar char="●"/>
            </a:pPr>
            <a:endParaRPr lang="en-US" sz="2000" kern="1200" dirty="0">
              <a:solidFill>
                <a:srgbClr val="15608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985163-A6FC-0169-4455-9DAFAC3B5A7B}"/>
              </a:ext>
            </a:extLst>
          </p:cNvPr>
          <p:cNvSpPr txBox="1"/>
          <p:nvPr/>
        </p:nvSpPr>
        <p:spPr>
          <a:xfrm>
            <a:off x="790236" y="2080262"/>
            <a:ext cx="9429984" cy="2188436"/>
          </a:xfrm>
          <a:prstGeom prst="rect">
            <a:avLst/>
          </a:prstGeom>
          <a:noFill/>
        </p:spPr>
        <p:txBody>
          <a:bodyPr wrap="square" numCol="2" rtlCol="0">
            <a:noAutofit/>
          </a:bodyPr>
          <a:lstStyle/>
          <a:p>
            <a:pPr marL="285750" indent="-285750">
              <a:buFont typeface="Arial" panose="020B0604020202020204" pitchFamily="34" charset="0"/>
              <a:buChar char="•"/>
            </a:pPr>
            <a:r>
              <a:rPr lang="en-US" dirty="0">
                <a:solidFill>
                  <a:srgbClr val="156082"/>
                </a:solidFill>
              </a:rPr>
              <a:t>HIPPA Eligibility Transaction System  (HETS)</a:t>
            </a:r>
          </a:p>
          <a:p>
            <a:pPr marL="285750" indent="-285750">
              <a:buFont typeface="Arial" panose="020B0604020202020204" pitchFamily="34" charset="0"/>
              <a:buChar char="•"/>
            </a:pPr>
            <a:r>
              <a:rPr lang="en-US" dirty="0">
                <a:solidFill>
                  <a:srgbClr val="156082"/>
                </a:solidFill>
              </a:rPr>
              <a:t>FISS</a:t>
            </a:r>
          </a:p>
          <a:p>
            <a:pPr marL="285750" indent="-285750">
              <a:buFont typeface="Arial" panose="020B0604020202020204" pitchFamily="34" charset="0"/>
              <a:buChar char="•"/>
            </a:pPr>
            <a:r>
              <a:rPr lang="en-US" dirty="0">
                <a:solidFill>
                  <a:srgbClr val="156082"/>
                </a:solidFill>
              </a:rPr>
              <a:t>Interactive Voice Response (IVR)</a:t>
            </a:r>
          </a:p>
          <a:p>
            <a:pPr marL="285750" indent="-285750">
              <a:buFont typeface="Arial" panose="020B0604020202020204" pitchFamily="34" charset="0"/>
              <a:buChar char="•"/>
            </a:pPr>
            <a:r>
              <a:rPr lang="en-US" dirty="0" err="1">
                <a:solidFill>
                  <a:srgbClr val="156082"/>
                </a:solidFill>
              </a:rPr>
              <a:t>Inovalon</a:t>
            </a:r>
            <a:r>
              <a:rPr lang="en-US" dirty="0">
                <a:solidFill>
                  <a:srgbClr val="156082"/>
                </a:solidFill>
              </a:rPr>
              <a:t> (formerly </a:t>
            </a:r>
            <a:r>
              <a:rPr lang="en-US" dirty="0" err="1">
                <a:solidFill>
                  <a:srgbClr val="156082"/>
                </a:solidFill>
              </a:rPr>
              <a:t>MyAbility</a:t>
            </a:r>
            <a:r>
              <a:rPr lang="en-US" dirty="0">
                <a:solidFill>
                  <a:srgbClr val="156082"/>
                </a:solidFill>
              </a:rPr>
              <a:t>)</a:t>
            </a:r>
          </a:p>
          <a:p>
            <a:pPr marL="285750" indent="-285750">
              <a:buFont typeface="Arial" panose="020B0604020202020204" pitchFamily="34" charset="0"/>
              <a:buChar char="•"/>
            </a:pPr>
            <a:r>
              <a:rPr lang="en-US" dirty="0">
                <a:solidFill>
                  <a:srgbClr val="156082"/>
                </a:solidFill>
              </a:rPr>
              <a:t>Point Click Care</a:t>
            </a:r>
          </a:p>
          <a:p>
            <a:pPr marL="285750" indent="-285750">
              <a:buFont typeface="Arial" panose="020B0604020202020204" pitchFamily="34" charset="0"/>
              <a:buChar char="•"/>
            </a:pPr>
            <a:endParaRPr lang="en-US" dirty="0">
              <a:solidFill>
                <a:srgbClr val="156082"/>
              </a:solidFill>
            </a:endParaRPr>
          </a:p>
          <a:p>
            <a:pPr marL="285750" indent="-285750">
              <a:buFont typeface="Arial" panose="020B0604020202020204" pitchFamily="34" charset="0"/>
              <a:buChar char="•"/>
            </a:pPr>
            <a:endParaRPr lang="en-US" dirty="0">
              <a:solidFill>
                <a:srgbClr val="156082"/>
              </a:solidFill>
            </a:endParaRPr>
          </a:p>
          <a:p>
            <a:pPr marL="285750" indent="-285750">
              <a:buFont typeface="Arial" panose="020B0604020202020204" pitchFamily="34" charset="0"/>
              <a:buChar char="•"/>
            </a:pPr>
            <a:r>
              <a:rPr lang="en-US" dirty="0">
                <a:solidFill>
                  <a:srgbClr val="156082"/>
                </a:solidFill>
              </a:rPr>
              <a:t>Availity</a:t>
            </a:r>
          </a:p>
          <a:p>
            <a:pPr marL="285750" indent="-285750">
              <a:buFont typeface="Arial" panose="020B0604020202020204" pitchFamily="34" charset="0"/>
              <a:buChar char="•"/>
            </a:pPr>
            <a:r>
              <a:rPr lang="en-US" dirty="0" err="1">
                <a:solidFill>
                  <a:srgbClr val="156082"/>
                </a:solidFill>
              </a:rPr>
              <a:t>Novitasphere</a:t>
            </a:r>
            <a:r>
              <a:rPr lang="en-US" dirty="0">
                <a:solidFill>
                  <a:srgbClr val="156082"/>
                </a:solidFill>
              </a:rPr>
              <a:t> (DE, MD, NJ, PA)</a:t>
            </a:r>
          </a:p>
          <a:p>
            <a:pPr marL="285750" indent="-285750">
              <a:buFont typeface="Arial" panose="020B0604020202020204" pitchFamily="34" charset="0"/>
              <a:buChar char="•"/>
            </a:pPr>
            <a:r>
              <a:rPr lang="en-US" dirty="0" err="1">
                <a:solidFill>
                  <a:srgbClr val="156082"/>
                </a:solidFill>
              </a:rPr>
              <a:t>Navinet</a:t>
            </a:r>
            <a:endParaRPr lang="en-US" dirty="0">
              <a:solidFill>
                <a:srgbClr val="156082"/>
              </a:solidFill>
            </a:endParaRPr>
          </a:p>
          <a:p>
            <a:pPr marL="285750" indent="-285750">
              <a:buFont typeface="Arial" panose="020B0604020202020204" pitchFamily="34" charset="0"/>
              <a:buChar char="•"/>
            </a:pPr>
            <a:r>
              <a:rPr lang="en-US" dirty="0" err="1">
                <a:solidFill>
                  <a:srgbClr val="156082"/>
                </a:solidFill>
              </a:rPr>
              <a:t>Waystar</a:t>
            </a:r>
            <a:endParaRPr lang="en-US" dirty="0">
              <a:solidFill>
                <a:srgbClr val="156082"/>
              </a:solidFill>
            </a:endParaRPr>
          </a:p>
          <a:p>
            <a:pPr marL="285750" indent="-285750">
              <a:buFont typeface="Arial" panose="020B0604020202020204" pitchFamily="34" charset="0"/>
              <a:buChar char="•"/>
            </a:pPr>
            <a:r>
              <a:rPr lang="en-US" dirty="0">
                <a:solidFill>
                  <a:srgbClr val="156082"/>
                </a:solidFill>
              </a:rPr>
              <a:t>Payer Website</a:t>
            </a:r>
          </a:p>
          <a:p>
            <a:pPr marL="285750" indent="-285750">
              <a:buFont typeface="Arial" panose="020B0604020202020204" pitchFamily="34" charset="0"/>
              <a:buChar char="•"/>
            </a:pPr>
            <a:r>
              <a:rPr lang="en-US" dirty="0">
                <a:solidFill>
                  <a:srgbClr val="156082"/>
                </a:solidFill>
              </a:rPr>
              <a:t>Call to insurance company</a:t>
            </a:r>
          </a:p>
        </p:txBody>
      </p:sp>
      <p:sp>
        <p:nvSpPr>
          <p:cNvPr id="18" name="TextBox 17">
            <a:extLst>
              <a:ext uri="{FF2B5EF4-FFF2-40B4-BE49-F238E27FC236}">
                <a16:creationId xmlns:a16="http://schemas.microsoft.com/office/drawing/2014/main" id="{AEFE91DA-4C7A-B755-6456-76F1ABC1C651}"/>
              </a:ext>
            </a:extLst>
          </p:cNvPr>
          <p:cNvSpPr txBox="1"/>
          <p:nvPr/>
        </p:nvSpPr>
        <p:spPr>
          <a:xfrm>
            <a:off x="792087" y="4178619"/>
            <a:ext cx="5734716" cy="968570"/>
          </a:xfrm>
          <a:prstGeom prst="rect">
            <a:avLst/>
          </a:prstGeom>
          <a:noFill/>
        </p:spPr>
        <p:txBody>
          <a:bodyPr wrap="square" numCol="1" rtlCol="0">
            <a:noAutofit/>
          </a:bodyPr>
          <a:lstStyle/>
          <a:p>
            <a:pPr marL="285750" indent="-285750">
              <a:buFont typeface="Arial" panose="020B0604020202020204" pitchFamily="34" charset="0"/>
              <a:buChar char="•"/>
            </a:pPr>
            <a:r>
              <a:rPr lang="en-US" dirty="0">
                <a:solidFill>
                  <a:srgbClr val="156082"/>
                </a:solidFill>
              </a:rPr>
              <a:t>Skilled Days</a:t>
            </a:r>
          </a:p>
          <a:p>
            <a:pPr marL="285750" indent="-285750">
              <a:buFont typeface="Arial" panose="020B0604020202020204" pitchFamily="34" charset="0"/>
              <a:buChar char="•"/>
            </a:pPr>
            <a:r>
              <a:rPr lang="en-US" dirty="0">
                <a:solidFill>
                  <a:srgbClr val="156082"/>
                </a:solidFill>
              </a:rPr>
              <a:t>Benefit Detail</a:t>
            </a:r>
          </a:p>
          <a:p>
            <a:pPr marL="285750" indent="-285750">
              <a:buFont typeface="Arial" panose="020B0604020202020204" pitchFamily="34" charset="0"/>
              <a:buChar char="•"/>
            </a:pPr>
            <a:r>
              <a:rPr lang="en-US" dirty="0">
                <a:solidFill>
                  <a:srgbClr val="156082"/>
                </a:solidFill>
              </a:rPr>
              <a:t>Requirement for authorization or notice of services</a:t>
            </a:r>
          </a:p>
        </p:txBody>
      </p:sp>
      <p:sp>
        <p:nvSpPr>
          <p:cNvPr id="19" name="TextBox 18">
            <a:extLst>
              <a:ext uri="{FF2B5EF4-FFF2-40B4-BE49-F238E27FC236}">
                <a16:creationId xmlns:a16="http://schemas.microsoft.com/office/drawing/2014/main" id="{38A2068F-ED0B-230A-C03E-B1C10C79DF8D}"/>
              </a:ext>
            </a:extLst>
          </p:cNvPr>
          <p:cNvSpPr txBox="1"/>
          <p:nvPr/>
        </p:nvSpPr>
        <p:spPr>
          <a:xfrm>
            <a:off x="806989" y="5473322"/>
            <a:ext cx="2852456" cy="1210369"/>
          </a:xfrm>
          <a:prstGeom prst="rect">
            <a:avLst/>
          </a:prstGeom>
          <a:noFill/>
        </p:spPr>
        <p:txBody>
          <a:bodyPr wrap="square" numCol="1" rtlCol="0">
            <a:noAutofit/>
          </a:bodyPr>
          <a:lstStyle/>
          <a:p>
            <a:pPr marL="285750" indent="-285750">
              <a:buFont typeface="Arial" panose="020B0604020202020204" pitchFamily="34" charset="0"/>
              <a:buChar char="•"/>
            </a:pPr>
            <a:r>
              <a:rPr lang="en-US" dirty="0">
                <a:solidFill>
                  <a:srgbClr val="156082"/>
                </a:solidFill>
              </a:rPr>
              <a:t>Co-Payment</a:t>
            </a:r>
          </a:p>
          <a:p>
            <a:pPr marL="285750" indent="-285750">
              <a:buFont typeface="Arial" panose="020B0604020202020204" pitchFamily="34" charset="0"/>
              <a:buChar char="•"/>
            </a:pPr>
            <a:r>
              <a:rPr lang="en-US" dirty="0">
                <a:solidFill>
                  <a:srgbClr val="156082"/>
                </a:solidFill>
              </a:rPr>
              <a:t>Co-Insurance</a:t>
            </a:r>
          </a:p>
          <a:p>
            <a:pPr marL="285750" indent="-285750">
              <a:buFont typeface="Arial" panose="020B0604020202020204" pitchFamily="34" charset="0"/>
              <a:buChar char="•"/>
            </a:pPr>
            <a:r>
              <a:rPr lang="en-US" dirty="0">
                <a:solidFill>
                  <a:srgbClr val="156082"/>
                </a:solidFill>
              </a:rPr>
              <a:t>Deductible</a:t>
            </a:r>
          </a:p>
          <a:p>
            <a:pPr marL="285750" indent="-285750">
              <a:buFont typeface="Arial" panose="020B0604020202020204" pitchFamily="34" charset="0"/>
              <a:buChar char="•"/>
            </a:pPr>
            <a:r>
              <a:rPr lang="en-US" dirty="0">
                <a:solidFill>
                  <a:srgbClr val="156082"/>
                </a:solidFill>
              </a:rPr>
              <a:t>ABN/NOMNC</a:t>
            </a:r>
          </a:p>
        </p:txBody>
      </p:sp>
    </p:spTree>
    <p:extLst>
      <p:ext uri="{BB962C8B-B14F-4D97-AF65-F5344CB8AC3E}">
        <p14:creationId xmlns:p14="http://schemas.microsoft.com/office/powerpoint/2010/main" val="2876322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Hospital">
            <a:extLst>
              <a:ext uri="{FF2B5EF4-FFF2-40B4-BE49-F238E27FC236}">
                <a16:creationId xmlns:a16="http://schemas.microsoft.com/office/drawing/2014/main" id="{2D7BB898-F066-FC00-31EF-CA00730EEF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pic>
        <p:nvPicPr>
          <p:cNvPr id="19" name="Picture 18" descr="A close-up of a white surface&#10;&#10;Description automatically generated">
            <a:extLst>
              <a:ext uri="{FF2B5EF4-FFF2-40B4-BE49-F238E27FC236}">
                <a16:creationId xmlns:a16="http://schemas.microsoft.com/office/drawing/2014/main" id="{2A159063-AFAA-4EDA-F6B5-720F62A8961F}"/>
              </a:ext>
            </a:extLst>
          </p:cNvPr>
          <p:cNvPicPr>
            <a:picLocks noChangeAspect="1"/>
          </p:cNvPicPr>
          <p:nvPr/>
        </p:nvPicPr>
        <p:blipFill>
          <a:blip r:embed="rId5" cstate="email">
            <a:duotone>
              <a:schemeClr val="accent1">
                <a:shade val="45000"/>
                <a:satMod val="135000"/>
              </a:schemeClr>
              <a:prstClr val="white"/>
            </a:duotone>
            <a:alphaModFix amt="40000"/>
            <a:extLst>
              <a:ext uri="{28A0092B-C50C-407E-A947-70E740481C1C}">
                <a14:useLocalDpi xmlns:a14="http://schemas.microsoft.com/office/drawing/2010/main" val="0"/>
              </a:ext>
            </a:extLst>
          </a:blip>
          <a:srcRect b="-603"/>
          <a:stretch/>
        </p:blipFill>
        <p:spPr>
          <a:xfrm>
            <a:off x="0" y="0"/>
            <a:ext cx="12207324" cy="7221796"/>
          </a:xfrm>
          <a:prstGeom prst="rect">
            <a:avLst/>
          </a:prstGeom>
          <a:effectLst>
            <a:softEdge rad="0"/>
          </a:effectLst>
        </p:spPr>
      </p:pic>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Authorization process</a:t>
              </a:r>
            </a:p>
          </p:txBody>
        </p:sp>
      </p:grpSp>
      <p:sp>
        <p:nvSpPr>
          <p:cNvPr id="10" name="Rectangle 9">
            <a:extLst>
              <a:ext uri="{FF2B5EF4-FFF2-40B4-BE49-F238E27FC236}">
                <a16:creationId xmlns:a16="http://schemas.microsoft.com/office/drawing/2014/main" id="{6F3B37E1-9E7B-2BFD-C794-E0F2CE30AB8F}"/>
              </a:ext>
            </a:extLst>
          </p:cNvPr>
          <p:cNvSpPr/>
          <p:nvPr/>
        </p:nvSpPr>
        <p:spPr>
          <a:xfrm>
            <a:off x="634349" y="2212915"/>
            <a:ext cx="7072624" cy="3603714"/>
          </a:xfrm>
          <a:prstGeom prst="rect">
            <a:avLst/>
          </a:prstGeom>
          <a:solidFill>
            <a:schemeClr val="bg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4">
            <a:extLst>
              <a:ext uri="{FF2B5EF4-FFF2-40B4-BE49-F238E27FC236}">
                <a16:creationId xmlns:a16="http://schemas.microsoft.com/office/drawing/2014/main" id="{843C855B-0F9C-9CB8-A206-558E4514C354}"/>
              </a:ext>
            </a:extLst>
          </p:cNvPr>
          <p:cNvGraphicFramePr>
            <a:graphicFrameLocks noGrp="1"/>
          </p:cNvGraphicFramePr>
          <p:nvPr>
            <p:ph idx="1"/>
            <p:extLst>
              <p:ext uri="{D42A27DB-BD31-4B8C-83A1-F6EECF244321}">
                <p14:modId xmlns:p14="http://schemas.microsoft.com/office/powerpoint/2010/main" val="2945812614"/>
              </p:ext>
            </p:extLst>
          </p:nvPr>
        </p:nvGraphicFramePr>
        <p:xfrm>
          <a:off x="525690" y="1794771"/>
          <a:ext cx="8874872" cy="42709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descr="A green and blue text on a black background&#10;&#10;Description automatically generated">
            <a:extLst>
              <a:ext uri="{FF2B5EF4-FFF2-40B4-BE49-F238E27FC236}">
                <a16:creationId xmlns:a16="http://schemas.microsoft.com/office/drawing/2014/main" id="{539CD085-10BE-4C08-0F77-2E4325768791}"/>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2613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28</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949176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27157"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…case management</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4" name="TextBox 13">
            <a:extLst>
              <a:ext uri="{FF2B5EF4-FFF2-40B4-BE49-F238E27FC236}">
                <a16:creationId xmlns:a16="http://schemas.microsoft.com/office/drawing/2014/main" id="{E5C8006E-09F4-2D71-52C4-6CBA0E6261BC}"/>
              </a:ext>
            </a:extLst>
          </p:cNvPr>
          <p:cNvSpPr txBox="1"/>
          <p:nvPr/>
        </p:nvSpPr>
        <p:spPr>
          <a:xfrm>
            <a:off x="525690" y="1855846"/>
            <a:ext cx="7830910" cy="4678204"/>
          </a:xfrm>
          <a:prstGeom prst="rect">
            <a:avLst/>
          </a:prstGeom>
          <a:noFill/>
        </p:spPr>
        <p:txBody>
          <a:bodyPr wrap="square" rtlCol="0">
            <a:spAutoFit/>
          </a:bodyPr>
          <a:lstStyle/>
          <a:p>
            <a:pPr>
              <a:spcAft>
                <a:spcPts val="1200"/>
              </a:spcAft>
            </a:pPr>
            <a:r>
              <a:rPr lang="en-US" sz="2600" b="1" dirty="0">
                <a:solidFill>
                  <a:srgbClr val="156082"/>
                </a:solidFill>
                <a:latin typeface="Arial" panose="020B0604020202020204" pitchFamily="34" charset="0"/>
                <a:cs typeface="Arial" panose="020B0604020202020204" pitchFamily="34" charset="0"/>
              </a:rPr>
              <a:t>At the point of admission, the provider should…</a:t>
            </a:r>
          </a:p>
          <a:p>
            <a:pPr>
              <a:spcAft>
                <a:spcPts val="1200"/>
              </a:spcAft>
            </a:pPr>
            <a:endParaRPr lang="en-US" sz="2600" b="1" dirty="0">
              <a:solidFill>
                <a:srgbClr val="156082"/>
              </a:solidFill>
              <a:latin typeface="Arial" panose="020B0604020202020204" pitchFamily="34" charset="0"/>
              <a:cs typeface="Arial" panose="020B0604020202020204" pitchFamily="34" charset="0"/>
            </a:endParaRP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Conduct initial assessments (including MDS)</a:t>
            </a:r>
            <a:br>
              <a:rPr lang="en-US" sz="2200" dirty="0">
                <a:solidFill>
                  <a:srgbClr val="156082"/>
                </a:solidFill>
                <a:latin typeface="Arial" panose="020B0604020202020204" pitchFamily="34" charset="0"/>
                <a:cs typeface="Arial" panose="020B0604020202020204" pitchFamily="34" charset="0"/>
              </a:rPr>
            </a:br>
            <a:r>
              <a:rPr lang="en-US" sz="2200" dirty="0">
                <a:solidFill>
                  <a:srgbClr val="156082"/>
                </a:solidFill>
                <a:latin typeface="Arial" panose="020B0604020202020204" pitchFamily="34" charset="0"/>
                <a:cs typeface="Arial" panose="020B0604020202020204" pitchFamily="34" charset="0"/>
              </a:rPr>
              <a:t>within 24 to 72 hours</a:t>
            </a: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Consult clinical pathways as well as any</a:t>
            </a:r>
            <a:br>
              <a:rPr lang="en-US" sz="2200" dirty="0">
                <a:solidFill>
                  <a:srgbClr val="156082"/>
                </a:solidFill>
                <a:latin typeface="Arial" panose="020B0604020202020204" pitchFamily="34" charset="0"/>
                <a:cs typeface="Arial" panose="020B0604020202020204" pitchFamily="34" charset="0"/>
              </a:rPr>
            </a:br>
            <a:r>
              <a:rPr lang="en-US" sz="2200" dirty="0">
                <a:solidFill>
                  <a:srgbClr val="156082"/>
                </a:solidFill>
                <a:latin typeface="Arial" panose="020B0604020202020204" pitchFamily="34" charset="0"/>
                <a:cs typeface="Arial" panose="020B0604020202020204" pitchFamily="34" charset="0"/>
              </a:rPr>
              <a:t>predict outcome tools</a:t>
            </a: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Start stairs training (2 to 3 steps) on day 1 </a:t>
            </a: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Therapy home evaluation between day 5 and 7</a:t>
            </a: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Develop a </a:t>
            </a:r>
            <a:r>
              <a:rPr lang="en-US" sz="2200" b="1" u="sng" dirty="0">
                <a:solidFill>
                  <a:srgbClr val="156082"/>
                </a:solidFill>
                <a:latin typeface="Arial" panose="020B0604020202020204" pitchFamily="34" charset="0"/>
                <a:cs typeface="Arial" panose="020B0604020202020204" pitchFamily="34" charset="0"/>
              </a:rPr>
              <a:t>baseline care plan </a:t>
            </a:r>
            <a:r>
              <a:rPr lang="en-US" sz="2200" dirty="0">
                <a:solidFill>
                  <a:srgbClr val="156082"/>
                </a:solidFill>
                <a:latin typeface="Arial" panose="020B0604020202020204" pitchFamily="34" charset="0"/>
                <a:cs typeface="Arial" panose="020B0604020202020204" pitchFamily="34" charset="0"/>
              </a:rPr>
              <a:t>within 48 hours</a:t>
            </a:r>
          </a:p>
          <a:p>
            <a:pPr marL="1028700" lvl="1" indent="-571500">
              <a:spcAft>
                <a:spcPts val="1200"/>
              </a:spcAft>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Start discharge planning</a:t>
            </a:r>
          </a:p>
        </p:txBody>
      </p:sp>
      <p:pic>
        <p:nvPicPr>
          <p:cNvPr id="4" name="Graphic 3" descr="Hospital">
            <a:extLst>
              <a:ext uri="{FF2B5EF4-FFF2-40B4-BE49-F238E27FC236}">
                <a16:creationId xmlns:a16="http://schemas.microsoft.com/office/drawing/2014/main" id="{1B585DBF-52ED-0410-52AD-4A6429EB45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916114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3"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237228" y="-24861"/>
            <a:ext cx="12429228" cy="6991441"/>
          </a:xfrm>
          <a:prstGeom prst="rect">
            <a:avLst/>
          </a:prstGeom>
          <a:effectLst>
            <a:softEdge rad="635000"/>
          </a:effectLst>
        </p:spPr>
      </p:pic>
      <p:pic>
        <p:nvPicPr>
          <p:cNvPr id="2" name="Picture 1" descr="A green and blue text on a black background&#10;&#10;Description automatically generated">
            <a:extLst>
              <a:ext uri="{FF2B5EF4-FFF2-40B4-BE49-F238E27FC236}">
                <a16:creationId xmlns:a16="http://schemas.microsoft.com/office/drawing/2014/main" id="{1B6C2C24-1DAB-C629-2C24-86EB52F52A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0007" y="5337647"/>
            <a:ext cx="3523518" cy="1156978"/>
          </a:xfrm>
          <a:prstGeom prst="rect">
            <a:avLst/>
          </a:prstGeom>
        </p:spPr>
      </p:pic>
      <p:sp>
        <p:nvSpPr>
          <p:cNvPr id="4" name="Rectangle 3">
            <a:extLst>
              <a:ext uri="{FF2B5EF4-FFF2-40B4-BE49-F238E27FC236}">
                <a16:creationId xmlns:a16="http://schemas.microsoft.com/office/drawing/2014/main" id="{E719BB14-4AAF-66F5-4B6A-4FFD1BCBE08F}"/>
              </a:ext>
            </a:extLst>
          </p:cNvPr>
          <p:cNvSpPr/>
          <p:nvPr/>
        </p:nvSpPr>
        <p:spPr>
          <a:xfrm>
            <a:off x="0" y="3809997"/>
            <a:ext cx="8164286" cy="7752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All Admissions</a:t>
            </a:r>
          </a:p>
        </p:txBody>
      </p:sp>
      <p:sp>
        <p:nvSpPr>
          <p:cNvPr id="43" name="TextBox 42">
            <a:extLst>
              <a:ext uri="{FF2B5EF4-FFF2-40B4-BE49-F238E27FC236}">
                <a16:creationId xmlns:a16="http://schemas.microsoft.com/office/drawing/2014/main" id="{11891A05-30D4-E572-D67A-06255D09E6F8}"/>
              </a:ext>
            </a:extLst>
          </p:cNvPr>
          <p:cNvSpPr txBox="1"/>
          <p:nvPr/>
        </p:nvSpPr>
        <p:spPr>
          <a:xfrm>
            <a:off x="139618" y="2015018"/>
            <a:ext cx="9222908" cy="1794979"/>
          </a:xfrm>
          <a:prstGeom prst="rect">
            <a:avLst/>
          </a:prstGeom>
          <a:noFill/>
        </p:spPr>
        <p:txBody>
          <a:bodyPr wrap="square" rtlCol="0">
            <a:spAutoFit/>
          </a:bodyPr>
          <a:lstStyle/>
          <a:p>
            <a:pPr defTabSz="311719">
              <a:lnSpc>
                <a:spcPct val="70000"/>
              </a:lnSpc>
            </a:pPr>
            <a:r>
              <a:rPr lang="en-US" sz="7600" b="1" cap="small" dirty="0" err="1">
                <a:solidFill>
                  <a:srgbClr val="156082"/>
                </a:solidFill>
                <a:latin typeface="Aptos" panose="02110004020202020204"/>
              </a:rPr>
              <a:t>medicare</a:t>
            </a:r>
            <a:r>
              <a:rPr lang="en-US" sz="7600" b="1" cap="small" dirty="0">
                <a:solidFill>
                  <a:srgbClr val="156082"/>
                </a:solidFill>
                <a:latin typeface="Aptos" panose="02110004020202020204"/>
              </a:rPr>
              <a:t> secondary payer (</a:t>
            </a:r>
            <a:r>
              <a:rPr lang="en-US" sz="7600" b="1" cap="small" dirty="0" err="1">
                <a:solidFill>
                  <a:srgbClr val="156082"/>
                </a:solidFill>
                <a:latin typeface="Aptos" panose="02110004020202020204"/>
              </a:rPr>
              <a:t>msp</a:t>
            </a:r>
            <a:r>
              <a:rPr lang="en-US" sz="7600" b="1" cap="small" dirty="0">
                <a:solidFill>
                  <a:srgbClr val="156082"/>
                </a:solidFill>
                <a:latin typeface="Aptos" panose="02110004020202020204"/>
              </a:rPr>
              <a:t>)</a:t>
            </a:r>
            <a:endParaRPr lang="en-US" sz="7600" b="1" cap="small" dirty="0">
              <a:solidFill>
                <a:schemeClr val="accent1"/>
              </a:solidFill>
              <a:latin typeface="Aptos" panose="02110004020202020204"/>
            </a:endParaRPr>
          </a:p>
        </p:txBody>
      </p:sp>
    </p:spTree>
    <p:extLst>
      <p:ext uri="{BB962C8B-B14F-4D97-AF65-F5344CB8AC3E}">
        <p14:creationId xmlns:p14="http://schemas.microsoft.com/office/powerpoint/2010/main" val="37021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objectives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99474" y="1671581"/>
            <a:ext cx="9461742" cy="553998"/>
          </a:xfrm>
          <a:prstGeom prst="rect">
            <a:avLst/>
          </a:prstGeom>
          <a:noFill/>
        </p:spPr>
        <p:txBody>
          <a:bodyPr wrap="square" rtlCol="0">
            <a:spAutoFit/>
          </a:bodyPr>
          <a:lstStyle/>
          <a:p>
            <a:pPr defTabSz="311719"/>
            <a:r>
              <a:rPr lang="en-US" sz="3000" b="1" i="1" dirty="0">
                <a:solidFill>
                  <a:srgbClr val="156082"/>
                </a:solidFill>
                <a:latin typeface="Aptos Display" panose="02110004020202020204"/>
                <a:ea typeface="Arial" panose="020B0604020202020204" pitchFamily="34" charset="0"/>
              </a:rPr>
              <a:t>In this session we will …</a:t>
            </a:r>
            <a:endParaRPr lang="en-US" sz="2454" i="1" dirty="0">
              <a:solidFill>
                <a:srgbClr val="156082"/>
              </a:solidFill>
              <a:latin typeface="Aptos Display" panose="02110004020202020204"/>
              <a:ea typeface="Arial" panose="020B0604020202020204" pitchFamily="34" charset="0"/>
            </a:endParaRPr>
          </a:p>
        </p:txBody>
      </p:sp>
      <p:grpSp>
        <p:nvGrpSpPr>
          <p:cNvPr id="34" name="Group 33">
            <a:extLst>
              <a:ext uri="{FF2B5EF4-FFF2-40B4-BE49-F238E27FC236}">
                <a16:creationId xmlns:a16="http://schemas.microsoft.com/office/drawing/2014/main" id="{979CE308-303A-D428-9C00-89FB16CAA3B0}"/>
              </a:ext>
            </a:extLst>
          </p:cNvPr>
          <p:cNvGrpSpPr/>
          <p:nvPr/>
        </p:nvGrpSpPr>
        <p:grpSpPr>
          <a:xfrm>
            <a:off x="1397789" y="2494235"/>
            <a:ext cx="1058911" cy="1058911"/>
            <a:chOff x="1397789" y="2494235"/>
            <a:chExt cx="1058911" cy="1058911"/>
          </a:xfrm>
        </p:grpSpPr>
        <p:sp>
          <p:nvSpPr>
            <p:cNvPr id="26" name="Oval 25">
              <a:extLst>
                <a:ext uri="{FF2B5EF4-FFF2-40B4-BE49-F238E27FC236}">
                  <a16:creationId xmlns:a16="http://schemas.microsoft.com/office/drawing/2014/main" id="{E22AD53B-991E-3D8C-C2C8-BB9CC04D081E}"/>
                </a:ext>
              </a:extLst>
            </p:cNvPr>
            <p:cNvSpPr/>
            <p:nvPr/>
          </p:nvSpPr>
          <p:spPr>
            <a:xfrm>
              <a:off x="1397789" y="2494235"/>
              <a:ext cx="1058911" cy="10589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19" name="Graphic 18" descr="Brain in head outline">
              <a:extLst>
                <a:ext uri="{FF2B5EF4-FFF2-40B4-BE49-F238E27FC236}">
                  <a16:creationId xmlns:a16="http://schemas.microsoft.com/office/drawing/2014/main" id="{CBDC8168-174B-1515-F1D3-FC15490253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1356" y="2541117"/>
              <a:ext cx="914400" cy="914400"/>
            </a:xfrm>
            <a:prstGeom prst="rect">
              <a:avLst/>
            </a:prstGeom>
          </p:spPr>
        </p:pic>
      </p:grpSp>
      <p:grpSp>
        <p:nvGrpSpPr>
          <p:cNvPr id="35" name="Group 34">
            <a:extLst>
              <a:ext uri="{FF2B5EF4-FFF2-40B4-BE49-F238E27FC236}">
                <a16:creationId xmlns:a16="http://schemas.microsoft.com/office/drawing/2014/main" id="{04D82885-FB28-A64B-419F-35A2F1AC73EB}"/>
              </a:ext>
            </a:extLst>
          </p:cNvPr>
          <p:cNvGrpSpPr/>
          <p:nvPr/>
        </p:nvGrpSpPr>
        <p:grpSpPr>
          <a:xfrm>
            <a:off x="1356845" y="3963901"/>
            <a:ext cx="1058911" cy="1059664"/>
            <a:chOff x="1356845" y="3963901"/>
            <a:chExt cx="1058911" cy="1059664"/>
          </a:xfrm>
        </p:grpSpPr>
        <p:sp>
          <p:nvSpPr>
            <p:cNvPr id="27" name="Oval 26">
              <a:extLst>
                <a:ext uri="{FF2B5EF4-FFF2-40B4-BE49-F238E27FC236}">
                  <a16:creationId xmlns:a16="http://schemas.microsoft.com/office/drawing/2014/main" id="{00D3EDF4-EC75-F45A-C706-B70C4393231E}"/>
                </a:ext>
              </a:extLst>
            </p:cNvPr>
            <p:cNvSpPr/>
            <p:nvPr/>
          </p:nvSpPr>
          <p:spPr>
            <a:xfrm>
              <a:off x="1356845" y="3964654"/>
              <a:ext cx="1058911" cy="10589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23" name="Graphic 22" descr="Gavel with solid fill">
              <a:extLst>
                <a:ext uri="{FF2B5EF4-FFF2-40B4-BE49-F238E27FC236}">
                  <a16:creationId xmlns:a16="http://schemas.microsoft.com/office/drawing/2014/main" id="{8F8687B1-2E5B-416D-55E5-CC30FE6C7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68" y="3963901"/>
              <a:ext cx="914400" cy="914400"/>
            </a:xfrm>
            <a:prstGeom prst="rect">
              <a:avLst/>
            </a:prstGeom>
          </p:spPr>
        </p:pic>
      </p:grpSp>
      <p:grpSp>
        <p:nvGrpSpPr>
          <p:cNvPr id="36" name="Group 35">
            <a:extLst>
              <a:ext uri="{FF2B5EF4-FFF2-40B4-BE49-F238E27FC236}">
                <a16:creationId xmlns:a16="http://schemas.microsoft.com/office/drawing/2014/main" id="{EB7D0EDB-7227-225E-6110-05ACE85F98B8}"/>
              </a:ext>
            </a:extLst>
          </p:cNvPr>
          <p:cNvGrpSpPr/>
          <p:nvPr/>
        </p:nvGrpSpPr>
        <p:grpSpPr>
          <a:xfrm>
            <a:off x="1377317" y="5435072"/>
            <a:ext cx="1058911" cy="1058911"/>
            <a:chOff x="1377317" y="5435072"/>
            <a:chExt cx="1058911" cy="1058911"/>
          </a:xfrm>
        </p:grpSpPr>
        <p:sp>
          <p:nvSpPr>
            <p:cNvPr id="28" name="Oval 27">
              <a:extLst>
                <a:ext uri="{FF2B5EF4-FFF2-40B4-BE49-F238E27FC236}">
                  <a16:creationId xmlns:a16="http://schemas.microsoft.com/office/drawing/2014/main" id="{12295E50-AC5D-5B36-FC94-D333352CCE25}"/>
                </a:ext>
              </a:extLst>
            </p:cNvPr>
            <p:cNvSpPr/>
            <p:nvPr/>
          </p:nvSpPr>
          <p:spPr>
            <a:xfrm>
              <a:off x="1377317" y="5435072"/>
              <a:ext cx="1058911" cy="10589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dirty="0"/>
            </a:p>
          </p:txBody>
        </p:sp>
        <p:pic>
          <p:nvPicPr>
            <p:cNvPr id="25" name="Graphic 24" descr="Upward trend with solid fill">
              <a:extLst>
                <a:ext uri="{FF2B5EF4-FFF2-40B4-BE49-F238E27FC236}">
                  <a16:creationId xmlns:a16="http://schemas.microsoft.com/office/drawing/2014/main" id="{6092CF97-DCE9-8B35-E0F1-BD63ED4BE8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0412" y="5478399"/>
              <a:ext cx="914400" cy="914400"/>
            </a:xfrm>
            <a:prstGeom prst="rect">
              <a:avLst/>
            </a:prstGeom>
          </p:spPr>
        </p:pic>
      </p:grpSp>
      <p:grpSp>
        <p:nvGrpSpPr>
          <p:cNvPr id="37" name="Group 36">
            <a:extLst>
              <a:ext uri="{FF2B5EF4-FFF2-40B4-BE49-F238E27FC236}">
                <a16:creationId xmlns:a16="http://schemas.microsoft.com/office/drawing/2014/main" id="{FF33C007-1A47-B4CD-8CE8-A10CB25D7727}"/>
              </a:ext>
            </a:extLst>
          </p:cNvPr>
          <p:cNvGrpSpPr/>
          <p:nvPr/>
        </p:nvGrpSpPr>
        <p:grpSpPr>
          <a:xfrm>
            <a:off x="2670406" y="2432535"/>
            <a:ext cx="7901335" cy="1022982"/>
            <a:chOff x="2670406" y="2432535"/>
            <a:chExt cx="7901335" cy="1022982"/>
          </a:xfrm>
        </p:grpSpPr>
        <p:sp>
          <p:nvSpPr>
            <p:cNvPr id="12" name="Rectangle 11">
              <a:extLst>
                <a:ext uri="{FF2B5EF4-FFF2-40B4-BE49-F238E27FC236}">
                  <a16:creationId xmlns:a16="http://schemas.microsoft.com/office/drawing/2014/main" id="{2E825670-54F2-ED06-9B21-C91867359D80}"/>
                </a:ext>
              </a:extLst>
            </p:cNvPr>
            <p:cNvSpPr/>
            <p:nvPr/>
          </p:nvSpPr>
          <p:spPr>
            <a:xfrm flipV="1">
              <a:off x="2670406" y="2432535"/>
              <a:ext cx="7901335" cy="1022982"/>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8" name="TextBox 17">
              <a:extLst>
                <a:ext uri="{FF2B5EF4-FFF2-40B4-BE49-F238E27FC236}">
                  <a16:creationId xmlns:a16="http://schemas.microsoft.com/office/drawing/2014/main" id="{33DF298C-C208-8894-117F-4269ED63C11F}"/>
                </a:ext>
              </a:extLst>
            </p:cNvPr>
            <p:cNvSpPr txBox="1"/>
            <p:nvPr/>
          </p:nvSpPr>
          <p:spPr>
            <a:xfrm>
              <a:off x="2880358" y="2580762"/>
              <a:ext cx="7691383" cy="757130"/>
            </a:xfrm>
            <a:prstGeom prst="rect">
              <a:avLst/>
            </a:prstGeom>
            <a:noFill/>
          </p:spPr>
          <p:txBody>
            <a:bodyPr wrap="square" rtlCol="0">
              <a:spAutoFit/>
            </a:bodyPr>
            <a:lstStyle/>
            <a:p>
              <a:pPr lvl="0" defTabSz="914400">
                <a:lnSpc>
                  <a:spcPct val="90000"/>
                </a:lnSpc>
                <a:spcBef>
                  <a:spcPts val="1200"/>
                </a:spcBef>
                <a:spcAft>
                  <a:spcPts val="2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Briefly explore the </a:t>
              </a:r>
              <a:r>
                <a:rPr lang="en-US" sz="2400" dirty="0">
                  <a:solidFill>
                    <a:srgbClr val="FFC000"/>
                  </a:solidFill>
                  <a:latin typeface="Arial" panose="020B0604020202020204" pitchFamily="34" charset="0"/>
                  <a:cs typeface="Arial" panose="020B0604020202020204" pitchFamily="34" charset="0"/>
                </a:rPr>
                <a:t>history</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FFC000"/>
                  </a:solidFill>
                  <a:latin typeface="Arial" panose="020B0604020202020204" pitchFamily="34" charset="0"/>
                  <a:cs typeface="Arial" panose="020B0604020202020204" pitchFamily="34" charset="0"/>
                </a:rPr>
                <a:t>growth</a:t>
              </a:r>
              <a:r>
                <a:rPr lang="en-US" sz="2400" dirty="0">
                  <a:solidFill>
                    <a:schemeClr val="bg1"/>
                  </a:solidFill>
                  <a:latin typeface="Arial" panose="020B0604020202020204" pitchFamily="34" charset="0"/>
                  <a:cs typeface="Arial" panose="020B0604020202020204" pitchFamily="34" charset="0"/>
                </a:rPr>
                <a:t> of</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Medicare Advantage enrollment</a:t>
              </a:r>
              <a:endParaRPr lang="en-US" sz="2400" i="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5A7F76C1-C2DA-0665-4255-FB54D4ED3914}"/>
              </a:ext>
            </a:extLst>
          </p:cNvPr>
          <p:cNvGrpSpPr/>
          <p:nvPr/>
        </p:nvGrpSpPr>
        <p:grpSpPr>
          <a:xfrm>
            <a:off x="2670406" y="5490401"/>
            <a:ext cx="7901335" cy="1022981"/>
            <a:chOff x="2670406" y="5490401"/>
            <a:chExt cx="7901335" cy="1022981"/>
          </a:xfrm>
        </p:grpSpPr>
        <p:sp>
          <p:nvSpPr>
            <p:cNvPr id="30" name="Rectangle 29">
              <a:extLst>
                <a:ext uri="{FF2B5EF4-FFF2-40B4-BE49-F238E27FC236}">
                  <a16:creationId xmlns:a16="http://schemas.microsoft.com/office/drawing/2014/main" id="{B3E945F7-18F2-B433-99FC-47974D67FB17}"/>
                </a:ext>
              </a:extLst>
            </p:cNvPr>
            <p:cNvSpPr/>
            <p:nvPr/>
          </p:nvSpPr>
          <p:spPr>
            <a:xfrm flipV="1">
              <a:off x="2670406" y="5490401"/>
              <a:ext cx="7901335" cy="1022981"/>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32" name="TextBox 31">
              <a:extLst>
                <a:ext uri="{FF2B5EF4-FFF2-40B4-BE49-F238E27FC236}">
                  <a16:creationId xmlns:a16="http://schemas.microsoft.com/office/drawing/2014/main" id="{EC4E1866-7203-88F7-B048-CA995E6A2A4D}"/>
                </a:ext>
              </a:extLst>
            </p:cNvPr>
            <p:cNvSpPr txBox="1"/>
            <p:nvPr/>
          </p:nvSpPr>
          <p:spPr>
            <a:xfrm>
              <a:off x="2880360" y="5627669"/>
              <a:ext cx="7691381" cy="757130"/>
            </a:xfrm>
            <a:prstGeom prst="rect">
              <a:avLst/>
            </a:prstGeom>
            <a:noFill/>
          </p:spPr>
          <p:txBody>
            <a:bodyPr wrap="square" rtlCol="0">
              <a:spAutoFit/>
            </a:bodyPr>
            <a:lstStyle/>
            <a:p>
              <a:pPr lvl="0" defTabSz="914400">
                <a:lnSpc>
                  <a:spcPct val="90000"/>
                </a:lnSpc>
                <a:spcBef>
                  <a:spcPts val="1200"/>
                </a:spcBef>
                <a:spcAft>
                  <a:spcPts val="2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Review ways your facility may be able to</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FFC000"/>
                  </a:solidFill>
                  <a:latin typeface="Arial" panose="020B0604020202020204" pitchFamily="34" charset="0"/>
                  <a:cs typeface="Arial" panose="020B0604020202020204" pitchFamily="34" charset="0"/>
                </a:rPr>
                <a:t>improve outcomes</a:t>
              </a:r>
              <a:r>
                <a:rPr lang="en-US" sz="2400" dirty="0">
                  <a:solidFill>
                    <a:schemeClr val="bg1"/>
                  </a:solidFill>
                  <a:latin typeface="Arial" panose="020B0604020202020204" pitchFamily="34" charset="0"/>
                  <a:cs typeface="Arial" panose="020B0604020202020204" pitchFamily="34" charset="0"/>
                </a:rPr>
                <a:t> through tracking of appeals.</a:t>
              </a:r>
              <a:endParaRPr lang="en-US" sz="2400" i="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F1B21483-05DF-7EFF-FA88-8BC6C21BFDFC}"/>
              </a:ext>
            </a:extLst>
          </p:cNvPr>
          <p:cNvGrpSpPr/>
          <p:nvPr/>
        </p:nvGrpSpPr>
        <p:grpSpPr>
          <a:xfrm>
            <a:off x="2670406" y="3553146"/>
            <a:ext cx="7901335" cy="1819630"/>
            <a:chOff x="2670406" y="3553146"/>
            <a:chExt cx="7901335" cy="1819630"/>
          </a:xfrm>
        </p:grpSpPr>
        <p:sp>
          <p:nvSpPr>
            <p:cNvPr id="31" name="Rectangle 30">
              <a:extLst>
                <a:ext uri="{FF2B5EF4-FFF2-40B4-BE49-F238E27FC236}">
                  <a16:creationId xmlns:a16="http://schemas.microsoft.com/office/drawing/2014/main" id="{79D6EAE2-5CA5-C0F7-2E43-440CCF448228}"/>
                </a:ext>
              </a:extLst>
            </p:cNvPr>
            <p:cNvSpPr/>
            <p:nvPr/>
          </p:nvSpPr>
          <p:spPr>
            <a:xfrm flipV="1">
              <a:off x="2670406" y="3553146"/>
              <a:ext cx="7901335" cy="1819630"/>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33" name="TextBox 32">
              <a:extLst>
                <a:ext uri="{FF2B5EF4-FFF2-40B4-BE49-F238E27FC236}">
                  <a16:creationId xmlns:a16="http://schemas.microsoft.com/office/drawing/2014/main" id="{2F07E5E5-E63B-8F6B-B360-3FE27DDC3564}"/>
                </a:ext>
              </a:extLst>
            </p:cNvPr>
            <p:cNvSpPr txBox="1"/>
            <p:nvPr/>
          </p:nvSpPr>
          <p:spPr>
            <a:xfrm>
              <a:off x="2880360" y="3572534"/>
              <a:ext cx="7691381" cy="1748171"/>
            </a:xfrm>
            <a:prstGeom prst="rect">
              <a:avLst/>
            </a:prstGeom>
            <a:noFill/>
          </p:spPr>
          <p:txBody>
            <a:bodyPr wrap="square" rtlCol="0">
              <a:spAutoFit/>
            </a:bodyPr>
            <a:lstStyle/>
            <a:p>
              <a:pPr lvl="0" defTabSz="914400">
                <a:lnSpc>
                  <a:spcPct val="90000"/>
                </a:lnSpc>
                <a:spcBef>
                  <a:spcPts val="1200"/>
                </a:spcBef>
                <a:spcAft>
                  <a:spcPts val="2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Focus on </a:t>
              </a:r>
              <a:r>
                <a:rPr lang="en-US" sz="2400" dirty="0">
                  <a:solidFill>
                    <a:srgbClr val="FFC000"/>
                  </a:solidFill>
                  <a:latin typeface="Arial" panose="020B0604020202020204" pitchFamily="34" charset="0"/>
                  <a:cs typeface="Arial" panose="020B0604020202020204" pitchFamily="34" charset="0"/>
                </a:rPr>
                <a:t>compliance concerns </a:t>
              </a:r>
              <a:r>
                <a:rPr lang="en-US" sz="2400" dirty="0">
                  <a:solidFill>
                    <a:schemeClr val="bg1"/>
                  </a:solidFill>
                  <a:latin typeface="Arial" panose="020B0604020202020204" pitchFamily="34" charset="0"/>
                  <a:cs typeface="Arial" panose="020B0604020202020204" pitchFamily="34" charset="0"/>
                </a:rPr>
                <a:t>and how to navigate</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an individual’s stay through:</a:t>
              </a:r>
            </a:p>
            <a:p>
              <a:pPr marL="1257300" lvl="2" indent="-342900" defTabSz="914400">
                <a:lnSpc>
                  <a:spcPct val="90000"/>
                </a:lnSpc>
                <a:buClr>
                  <a:schemeClr val="bg1"/>
                </a:buClr>
                <a:buSzPct val="100000"/>
                <a:buFont typeface="Wingdings" panose="05000000000000000000" pitchFamily="2" charset="2"/>
                <a:buChar char="Ø"/>
              </a:pPr>
              <a:r>
                <a:rPr lang="en-US" sz="2200" dirty="0">
                  <a:solidFill>
                    <a:schemeClr val="bg1"/>
                  </a:solidFill>
                  <a:latin typeface="Arial" panose="020B0604020202020204" pitchFamily="34" charset="0"/>
                  <a:cs typeface="Arial" panose="020B0604020202020204" pitchFamily="34" charset="0"/>
                </a:rPr>
                <a:t>Prior authorization</a:t>
              </a:r>
            </a:p>
            <a:p>
              <a:pPr marL="1257300" lvl="2" indent="-342900" defTabSz="914400">
                <a:lnSpc>
                  <a:spcPct val="90000"/>
                </a:lnSpc>
                <a:buClr>
                  <a:schemeClr val="bg1"/>
                </a:buClr>
                <a:buSzPct val="100000"/>
                <a:buFont typeface="Wingdings" panose="05000000000000000000" pitchFamily="2" charset="2"/>
                <a:buChar char="Ø"/>
              </a:pPr>
              <a:r>
                <a:rPr lang="en-US" sz="2200" dirty="0">
                  <a:solidFill>
                    <a:schemeClr val="bg1"/>
                  </a:solidFill>
                  <a:latin typeface="Arial" panose="020B0604020202020204" pitchFamily="34" charset="0"/>
                  <a:cs typeface="Arial" panose="020B0604020202020204" pitchFamily="34" charset="0"/>
                </a:rPr>
                <a:t>NOMNC (notice of Medicare non-coverage)</a:t>
              </a:r>
            </a:p>
            <a:p>
              <a:pPr marL="1257300" lvl="2" indent="-342900" defTabSz="914400">
                <a:lnSpc>
                  <a:spcPct val="90000"/>
                </a:lnSpc>
                <a:buClr>
                  <a:schemeClr val="bg1"/>
                </a:buClr>
                <a:buSzPct val="100000"/>
                <a:buFont typeface="Wingdings" panose="05000000000000000000" pitchFamily="2" charset="2"/>
                <a:buChar char="Ø"/>
              </a:pPr>
              <a:r>
                <a:rPr lang="en-US" sz="2200" dirty="0">
                  <a:solidFill>
                    <a:schemeClr val="bg1"/>
                  </a:solidFill>
                  <a:latin typeface="Arial" panose="020B0604020202020204" pitchFamily="34" charset="0"/>
                  <a:cs typeface="Arial" panose="020B0604020202020204" pitchFamily="34" charset="0"/>
                </a:rPr>
                <a:t>Notice of financial responsibility</a:t>
              </a:r>
              <a:endParaRPr lang="en-US" sz="2200" i="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080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who pays first?</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9F251FCC-5C40-A48F-0FAC-3D8EBFD3D471}"/>
              </a:ext>
            </a:extLst>
          </p:cNvPr>
          <p:cNvSpPr txBox="1"/>
          <p:nvPr/>
        </p:nvSpPr>
        <p:spPr>
          <a:xfrm>
            <a:off x="525690" y="1589901"/>
            <a:ext cx="11532771" cy="475836"/>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Group Health Plan Scenarios (GHP) for 65 and older with Medicare</a:t>
            </a:r>
            <a:endParaRPr lang="en-US" sz="3000" i="1" dirty="0">
              <a:solidFill>
                <a:srgbClr val="156082"/>
              </a:solidFill>
              <a:latin typeface="Aptos Display" panose="02110004020202020204"/>
              <a:ea typeface="Arial" panose="020B0604020202020204" pitchFamily="34" charset="0"/>
            </a:endParaRPr>
          </a:p>
        </p:txBody>
      </p:sp>
      <p:sp>
        <p:nvSpPr>
          <p:cNvPr id="19" name="Rectangle: Rounded Corners 18">
            <a:extLst>
              <a:ext uri="{FF2B5EF4-FFF2-40B4-BE49-F238E27FC236}">
                <a16:creationId xmlns:a16="http://schemas.microsoft.com/office/drawing/2014/main" id="{B8403705-C482-83C7-1FE4-5CDADF839291}"/>
              </a:ext>
            </a:extLst>
          </p:cNvPr>
          <p:cNvSpPr/>
          <p:nvPr/>
        </p:nvSpPr>
        <p:spPr>
          <a:xfrm>
            <a:off x="259305" y="2371280"/>
            <a:ext cx="5766182" cy="42069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A8030B83-C686-747C-78B9-21CE6C50E1D5}"/>
              </a:ext>
            </a:extLst>
          </p:cNvPr>
          <p:cNvSpPr txBox="1">
            <a:spLocks/>
          </p:cNvSpPr>
          <p:nvPr/>
        </p:nvSpPr>
        <p:spPr>
          <a:xfrm>
            <a:off x="363255" y="3718618"/>
            <a:ext cx="5674284" cy="3286760"/>
          </a:xfrm>
          <a:prstGeom prst="rect">
            <a:avLst/>
          </a:prstGeom>
        </p:spPr>
        <p:txBody>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r>
              <a:rPr lang="en-US" sz="2200" dirty="0">
                <a:solidFill>
                  <a:srgbClr val="156082"/>
                </a:solidFill>
                <a:latin typeface="Arial" panose="020B0604020202020204" pitchFamily="34" charset="0"/>
                <a:cs typeface="Arial" panose="020B0604020202020204" pitchFamily="34" charset="0"/>
              </a:rPr>
              <a:t>GHP employer has </a:t>
            </a:r>
            <a:r>
              <a:rPr lang="en-US" sz="2200" dirty="0">
                <a:solidFill>
                  <a:schemeClr val="accent2">
                    <a:lumMod val="75000"/>
                  </a:schemeClr>
                </a:solidFill>
                <a:latin typeface="Arial" panose="020B0604020202020204" pitchFamily="34" charset="0"/>
                <a:cs typeface="Arial" panose="020B0604020202020204" pitchFamily="34" charset="0"/>
              </a:rPr>
              <a:t>less than 20 </a:t>
            </a:r>
            <a:r>
              <a:rPr lang="en-US" sz="2200" dirty="0">
                <a:solidFill>
                  <a:srgbClr val="156082"/>
                </a:solidFill>
                <a:latin typeface="Arial" panose="020B0604020202020204" pitchFamily="34" charset="0"/>
                <a:cs typeface="Arial" panose="020B0604020202020204" pitchFamily="34" charset="0"/>
              </a:rPr>
              <a:t>employees</a:t>
            </a:r>
          </a:p>
          <a:p>
            <a:pPr marL="173038" indent="-173038"/>
            <a:r>
              <a:rPr lang="en-US" sz="2200" dirty="0">
                <a:solidFill>
                  <a:srgbClr val="156082"/>
                </a:solidFill>
                <a:latin typeface="Arial" panose="020B0604020202020204" pitchFamily="34" charset="0"/>
                <a:cs typeface="Arial" panose="020B0604020202020204" pitchFamily="34" charset="0"/>
              </a:rPr>
              <a:t>GHP exists and the individual isn’t working (retiree-not working)</a:t>
            </a:r>
          </a:p>
          <a:p>
            <a:pPr marL="173038" indent="-173038"/>
            <a:r>
              <a:rPr lang="en-US" sz="2200" dirty="0">
                <a:solidFill>
                  <a:srgbClr val="156082"/>
                </a:solidFill>
                <a:latin typeface="Arial" panose="020B0604020202020204" pitchFamily="34" charset="0"/>
                <a:cs typeface="Arial" panose="020B0604020202020204" pitchFamily="34" charset="0"/>
              </a:rPr>
              <a:t>Individual is disabled and has a GHP through a current employer or family member’s employer with </a:t>
            </a:r>
            <a:r>
              <a:rPr lang="en-US" sz="2200" dirty="0">
                <a:solidFill>
                  <a:schemeClr val="accent2">
                    <a:lumMod val="75000"/>
                  </a:schemeClr>
                </a:solidFill>
                <a:latin typeface="Arial" panose="020B0604020202020204" pitchFamily="34" charset="0"/>
                <a:cs typeface="Arial" panose="020B0604020202020204" pitchFamily="34" charset="0"/>
              </a:rPr>
              <a:t>less than 100 </a:t>
            </a:r>
            <a:r>
              <a:rPr lang="en-US" sz="2200" dirty="0">
                <a:solidFill>
                  <a:srgbClr val="156082"/>
                </a:solidFill>
                <a:latin typeface="Arial" panose="020B0604020202020204" pitchFamily="34" charset="0"/>
                <a:cs typeface="Arial" panose="020B0604020202020204" pitchFamily="34" charset="0"/>
              </a:rPr>
              <a:t>employees</a:t>
            </a:r>
          </a:p>
        </p:txBody>
      </p:sp>
      <p:sp>
        <p:nvSpPr>
          <p:cNvPr id="11" name="TextBox 10">
            <a:extLst>
              <a:ext uri="{FF2B5EF4-FFF2-40B4-BE49-F238E27FC236}">
                <a16:creationId xmlns:a16="http://schemas.microsoft.com/office/drawing/2014/main" id="{0F7EEFFB-821C-BFD7-066C-DD2D0B627A61}"/>
              </a:ext>
            </a:extLst>
          </p:cNvPr>
          <p:cNvSpPr txBox="1"/>
          <p:nvPr/>
        </p:nvSpPr>
        <p:spPr>
          <a:xfrm>
            <a:off x="1964424" y="2371280"/>
            <a:ext cx="3043451" cy="707886"/>
          </a:xfrm>
          <a:prstGeom prst="rect">
            <a:avLst/>
          </a:prstGeom>
          <a:noFill/>
        </p:spPr>
        <p:txBody>
          <a:bodyPr wrap="square" rtlCol="0">
            <a:spAutoFit/>
          </a:bodyPr>
          <a:lstStyle/>
          <a:p>
            <a:r>
              <a:rPr lang="en-US" sz="4000" b="1" dirty="0">
                <a:solidFill>
                  <a:srgbClr val="156082"/>
                </a:solidFill>
              </a:rPr>
              <a:t>Medicare</a:t>
            </a:r>
          </a:p>
        </p:txBody>
      </p:sp>
      <p:sp>
        <p:nvSpPr>
          <p:cNvPr id="13" name="TextBox 12">
            <a:extLst>
              <a:ext uri="{FF2B5EF4-FFF2-40B4-BE49-F238E27FC236}">
                <a16:creationId xmlns:a16="http://schemas.microsoft.com/office/drawing/2014/main" id="{C47B8451-E5EE-484C-76CC-36BBE26B3241}"/>
              </a:ext>
            </a:extLst>
          </p:cNvPr>
          <p:cNvSpPr txBox="1"/>
          <p:nvPr/>
        </p:nvSpPr>
        <p:spPr>
          <a:xfrm>
            <a:off x="1766587" y="2803300"/>
            <a:ext cx="3043451" cy="523220"/>
          </a:xfrm>
          <a:prstGeom prst="rect">
            <a:avLst/>
          </a:prstGeom>
          <a:noFill/>
        </p:spPr>
        <p:txBody>
          <a:bodyPr wrap="square" rtlCol="0">
            <a:spAutoFit/>
          </a:bodyPr>
          <a:lstStyle/>
          <a:p>
            <a:r>
              <a:rPr lang="en-US" sz="2800" b="1" dirty="0">
                <a:solidFill>
                  <a:schemeClr val="accent2">
                    <a:lumMod val="75000"/>
                  </a:schemeClr>
                </a:solidFill>
              </a:rPr>
              <a:t>pays first when…</a:t>
            </a:r>
          </a:p>
        </p:txBody>
      </p:sp>
      <p:grpSp>
        <p:nvGrpSpPr>
          <p:cNvPr id="22" name="Group 21">
            <a:extLst>
              <a:ext uri="{FF2B5EF4-FFF2-40B4-BE49-F238E27FC236}">
                <a16:creationId xmlns:a16="http://schemas.microsoft.com/office/drawing/2014/main" id="{0E717ACC-6585-C0A8-4E19-A40D0FAE1FFE}"/>
              </a:ext>
            </a:extLst>
          </p:cNvPr>
          <p:cNvGrpSpPr/>
          <p:nvPr/>
        </p:nvGrpSpPr>
        <p:grpSpPr>
          <a:xfrm>
            <a:off x="6625987" y="2290528"/>
            <a:ext cx="5432477" cy="4769432"/>
            <a:chOff x="6625987" y="2290528"/>
            <a:chExt cx="5432477" cy="4769432"/>
          </a:xfrm>
        </p:grpSpPr>
        <p:sp>
          <p:nvSpPr>
            <p:cNvPr id="20" name="Rectangle: Rounded Corners 19">
              <a:extLst>
                <a:ext uri="{FF2B5EF4-FFF2-40B4-BE49-F238E27FC236}">
                  <a16:creationId xmlns:a16="http://schemas.microsoft.com/office/drawing/2014/main" id="{FD608E29-08C2-1D27-1C69-DB93F9466067}"/>
                </a:ext>
              </a:extLst>
            </p:cNvPr>
            <p:cNvSpPr/>
            <p:nvPr/>
          </p:nvSpPr>
          <p:spPr>
            <a:xfrm>
              <a:off x="6625987" y="2341446"/>
              <a:ext cx="5432475" cy="4162487"/>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B7CA490E-98B4-4F3F-2777-606E29DB6352}"/>
                </a:ext>
              </a:extLst>
            </p:cNvPr>
            <p:cNvSpPr txBox="1">
              <a:spLocks/>
            </p:cNvSpPr>
            <p:nvPr/>
          </p:nvSpPr>
          <p:spPr>
            <a:xfrm>
              <a:off x="6625987" y="3773200"/>
              <a:ext cx="5432477" cy="3286760"/>
            </a:xfrm>
            <a:prstGeom prst="rect">
              <a:avLst/>
            </a:prstGeom>
          </p:spPr>
          <p:txBody>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r>
                <a:rPr lang="en-US" sz="2200" dirty="0">
                  <a:solidFill>
                    <a:srgbClr val="156082"/>
                  </a:solidFill>
                  <a:latin typeface="Arial" panose="020B0604020202020204" pitchFamily="34" charset="0"/>
                  <a:cs typeface="Arial" panose="020B0604020202020204" pitchFamily="34" charset="0"/>
                </a:rPr>
                <a:t>GHP through working aged spouse’s employment and has </a:t>
              </a:r>
              <a:r>
                <a:rPr lang="en-US" sz="2200" dirty="0">
                  <a:solidFill>
                    <a:schemeClr val="accent2">
                      <a:lumMod val="75000"/>
                    </a:schemeClr>
                  </a:solidFill>
                  <a:latin typeface="Arial" panose="020B0604020202020204" pitchFamily="34" charset="0"/>
                  <a:cs typeface="Arial" panose="020B0604020202020204" pitchFamily="34" charset="0"/>
                </a:rPr>
                <a:t>more then 20 </a:t>
              </a:r>
              <a:r>
                <a:rPr lang="en-US" sz="2200" dirty="0">
                  <a:solidFill>
                    <a:srgbClr val="156082"/>
                  </a:solidFill>
                  <a:latin typeface="Arial" panose="020B0604020202020204" pitchFamily="34" charset="0"/>
                  <a:cs typeface="Arial" panose="020B0604020202020204" pitchFamily="34" charset="0"/>
                </a:rPr>
                <a:t>employees*</a:t>
              </a:r>
            </a:p>
            <a:p>
              <a:pPr marL="173038" indent="-173038"/>
              <a:r>
                <a:rPr lang="en-US" sz="2200" dirty="0">
                  <a:solidFill>
                    <a:srgbClr val="156082"/>
                  </a:solidFill>
                  <a:latin typeface="Arial" panose="020B0604020202020204" pitchFamily="34" charset="0"/>
                  <a:cs typeface="Arial" panose="020B0604020202020204" pitchFamily="34" charset="0"/>
                </a:rPr>
                <a:t>Individual is disabled and has a GHP through a current employer or family member’s employer with </a:t>
              </a:r>
              <a:r>
                <a:rPr lang="en-US" sz="2200" dirty="0">
                  <a:solidFill>
                    <a:schemeClr val="accent2">
                      <a:lumMod val="75000"/>
                    </a:schemeClr>
                  </a:solidFill>
                  <a:latin typeface="Arial" panose="020B0604020202020204" pitchFamily="34" charset="0"/>
                  <a:cs typeface="Arial" panose="020B0604020202020204" pitchFamily="34" charset="0"/>
                </a:rPr>
                <a:t>greater than 100</a:t>
              </a:r>
              <a:r>
                <a:rPr lang="en-US" sz="2200" dirty="0">
                  <a:solidFill>
                    <a:srgbClr val="156082"/>
                  </a:solidFill>
                  <a:latin typeface="Arial" panose="020B0604020202020204" pitchFamily="34" charset="0"/>
                  <a:cs typeface="Arial" panose="020B0604020202020204" pitchFamily="34" charset="0"/>
                </a:rPr>
                <a:t> employees (note: Medicare may pay secondary)</a:t>
              </a:r>
            </a:p>
            <a:p>
              <a:endParaRPr lang="en-US" sz="2200" dirty="0">
                <a:solidFill>
                  <a:srgbClr val="15608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6612E06-4AC7-2074-C6AC-BB93B6E45391}"/>
                </a:ext>
              </a:extLst>
            </p:cNvPr>
            <p:cNvSpPr txBox="1"/>
            <p:nvPr/>
          </p:nvSpPr>
          <p:spPr>
            <a:xfrm>
              <a:off x="8705851" y="2290528"/>
              <a:ext cx="3043451" cy="707886"/>
            </a:xfrm>
            <a:prstGeom prst="rect">
              <a:avLst/>
            </a:prstGeom>
            <a:noFill/>
          </p:spPr>
          <p:txBody>
            <a:bodyPr wrap="square" rtlCol="0">
              <a:spAutoFit/>
            </a:bodyPr>
            <a:lstStyle/>
            <a:p>
              <a:r>
                <a:rPr lang="en-US" sz="4000" b="1" dirty="0">
                  <a:solidFill>
                    <a:schemeClr val="accent2">
                      <a:lumMod val="75000"/>
                    </a:schemeClr>
                  </a:solidFill>
                </a:rPr>
                <a:t>GHP</a:t>
              </a:r>
            </a:p>
          </p:txBody>
        </p:sp>
        <p:sp>
          <p:nvSpPr>
            <p:cNvPr id="16" name="TextBox 15">
              <a:extLst>
                <a:ext uri="{FF2B5EF4-FFF2-40B4-BE49-F238E27FC236}">
                  <a16:creationId xmlns:a16="http://schemas.microsoft.com/office/drawing/2014/main" id="{E4ED0888-A73C-5F6B-D1DB-C944736A2571}"/>
                </a:ext>
              </a:extLst>
            </p:cNvPr>
            <p:cNvSpPr txBox="1"/>
            <p:nvPr/>
          </p:nvSpPr>
          <p:spPr>
            <a:xfrm>
              <a:off x="7848315" y="2752193"/>
              <a:ext cx="3043451" cy="523220"/>
            </a:xfrm>
            <a:prstGeom prst="rect">
              <a:avLst/>
            </a:prstGeom>
            <a:noFill/>
          </p:spPr>
          <p:txBody>
            <a:bodyPr wrap="square" rtlCol="0">
              <a:spAutoFit/>
            </a:bodyPr>
            <a:lstStyle/>
            <a:p>
              <a:r>
                <a:rPr lang="en-US" sz="2800" b="1" dirty="0">
                  <a:solidFill>
                    <a:srgbClr val="156082"/>
                  </a:solidFill>
                </a:rPr>
                <a:t>pays first when…</a:t>
              </a:r>
            </a:p>
          </p:txBody>
        </p:sp>
      </p:grpSp>
      <p:cxnSp>
        <p:nvCxnSpPr>
          <p:cNvPr id="18" name="Straight Connector 17">
            <a:extLst>
              <a:ext uri="{FF2B5EF4-FFF2-40B4-BE49-F238E27FC236}">
                <a16:creationId xmlns:a16="http://schemas.microsoft.com/office/drawing/2014/main" id="{CA678730-F76E-1CAE-516E-B5AFD52F5106}"/>
              </a:ext>
            </a:extLst>
          </p:cNvPr>
          <p:cNvCxnSpPr/>
          <p:nvPr/>
        </p:nvCxnSpPr>
        <p:spPr>
          <a:xfrm>
            <a:off x="6305266" y="2697611"/>
            <a:ext cx="0" cy="3416586"/>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964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0DF0DD-CB3F-442D-8F69-ABEC9035D0E9}"/>
              </a:ext>
            </a:extLst>
          </p:cNvPr>
          <p:cNvSpPr/>
          <p:nvPr/>
        </p:nvSpPr>
        <p:spPr>
          <a:xfrm>
            <a:off x="1331844" y="2858264"/>
            <a:ext cx="4475922" cy="3670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who pays…</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9F251FCC-5C40-A48F-0FAC-3D8EBFD3D471}"/>
              </a:ext>
            </a:extLst>
          </p:cNvPr>
          <p:cNvSpPr txBox="1"/>
          <p:nvPr/>
        </p:nvSpPr>
        <p:spPr>
          <a:xfrm>
            <a:off x="525690" y="1433878"/>
            <a:ext cx="8222525" cy="501484"/>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with ESRD and Black Lung (FBLP)?</a:t>
            </a:r>
            <a:endParaRPr lang="en-US" sz="3200" i="1" dirty="0">
              <a:solidFill>
                <a:srgbClr val="156082"/>
              </a:solidFill>
              <a:latin typeface="Aptos Display" panose="02110004020202020204"/>
              <a:ea typeface="Arial" panose="020B0604020202020204" pitchFamily="34" charset="0"/>
            </a:endParaRPr>
          </a:p>
        </p:txBody>
      </p:sp>
      <p:sp>
        <p:nvSpPr>
          <p:cNvPr id="7" name="Rectangle: Rounded Corners 6">
            <a:extLst>
              <a:ext uri="{FF2B5EF4-FFF2-40B4-BE49-F238E27FC236}">
                <a16:creationId xmlns:a16="http://schemas.microsoft.com/office/drawing/2014/main" id="{152D82E2-3D37-A2A5-55AB-1259266C2B1F}"/>
              </a:ext>
            </a:extLst>
          </p:cNvPr>
          <p:cNvSpPr/>
          <p:nvPr/>
        </p:nvSpPr>
        <p:spPr>
          <a:xfrm rot="16200000">
            <a:off x="3281245" y="68052"/>
            <a:ext cx="701582" cy="492792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EF0211-1334-2814-0CFF-FF71F49D7760}"/>
              </a:ext>
            </a:extLst>
          </p:cNvPr>
          <p:cNvSpPr txBox="1"/>
          <p:nvPr/>
        </p:nvSpPr>
        <p:spPr>
          <a:xfrm>
            <a:off x="1281072" y="3104271"/>
            <a:ext cx="4700628" cy="2954538"/>
          </a:xfrm>
          <a:prstGeom prst="rect">
            <a:avLst/>
          </a:prstGeom>
          <a:noFill/>
        </p:spPr>
        <p:txBody>
          <a:bodyPr wrap="square" rtlCol="0">
            <a:noAutofit/>
          </a:bodyPr>
          <a:lstStyle/>
          <a:p>
            <a:pPr marL="173038" indent="-173038">
              <a:spcAft>
                <a:spcPts val="600"/>
              </a:spcAft>
              <a:buFont typeface="Arial" panose="020B0604020202020204" pitchFamily="34" charset="0"/>
              <a:buChar char="•"/>
            </a:pPr>
            <a:r>
              <a:rPr lang="en-US" sz="1900" dirty="0">
                <a:solidFill>
                  <a:srgbClr val="156082"/>
                </a:solidFill>
                <a:latin typeface="Arial" panose="020B0604020202020204" pitchFamily="34" charset="0"/>
                <a:cs typeface="Arial" panose="020B0604020202020204" pitchFamily="34" charset="0"/>
              </a:rPr>
              <a:t>Group Health Plan (GHP) pays Primary to Medicare before the person entitled based to Medicare based on the ESRD diagnosis(N18.6)-Z-code relating to dialysis</a:t>
            </a:r>
          </a:p>
          <a:p>
            <a:pPr marL="173038" indent="-173038">
              <a:spcAft>
                <a:spcPts val="600"/>
              </a:spcAft>
              <a:buFont typeface="Arial" panose="020B0604020202020204" pitchFamily="34" charset="0"/>
              <a:buChar char="•"/>
            </a:pPr>
            <a:r>
              <a:rPr lang="en-US" sz="1900" dirty="0">
                <a:solidFill>
                  <a:srgbClr val="156082"/>
                </a:solidFill>
                <a:latin typeface="Arial" panose="020B0604020202020204" pitchFamily="34" charset="0"/>
                <a:cs typeface="Arial" panose="020B0604020202020204" pitchFamily="34" charset="0"/>
              </a:rPr>
              <a:t>30 months of Medicare eligibility or entitlement before Medicare pays</a:t>
            </a:r>
          </a:p>
          <a:p>
            <a:pPr marL="173038" indent="-173038">
              <a:spcAft>
                <a:spcPts val="600"/>
              </a:spcAft>
              <a:buFont typeface="Arial" panose="020B0604020202020204" pitchFamily="34" charset="0"/>
              <a:buChar char="•"/>
            </a:pPr>
            <a:r>
              <a:rPr lang="en-US" sz="1900" dirty="0">
                <a:solidFill>
                  <a:srgbClr val="156082"/>
                </a:solidFill>
                <a:latin typeface="Arial" panose="020B0604020202020204" pitchFamily="34" charset="0"/>
                <a:cs typeface="Arial" panose="020B0604020202020204" pitchFamily="34" charset="0"/>
              </a:rPr>
              <a:t>ESRD and Consolidated Omnibus Budget Reconciliation Act (COBRA)-First 30 months prior to Medicare entitlement</a:t>
            </a:r>
          </a:p>
        </p:txBody>
      </p:sp>
      <p:sp>
        <p:nvSpPr>
          <p:cNvPr id="23" name="TextBox 22">
            <a:extLst>
              <a:ext uri="{FF2B5EF4-FFF2-40B4-BE49-F238E27FC236}">
                <a16:creationId xmlns:a16="http://schemas.microsoft.com/office/drawing/2014/main" id="{9C7E8CA4-CE9F-0E48-D218-A286C0B2DD82}"/>
              </a:ext>
            </a:extLst>
          </p:cNvPr>
          <p:cNvSpPr txBox="1"/>
          <p:nvPr/>
        </p:nvSpPr>
        <p:spPr>
          <a:xfrm>
            <a:off x="1693238" y="2220567"/>
            <a:ext cx="3753134" cy="694614"/>
          </a:xfrm>
          <a:prstGeom prst="rect">
            <a:avLst/>
          </a:prstGeom>
          <a:noFill/>
        </p:spPr>
        <p:txBody>
          <a:bodyPr wrap="square" rtlCol="0">
            <a:spAutoFit/>
          </a:bodyPr>
          <a:lstStyle/>
          <a:p>
            <a:pPr algn="ctr">
              <a:lnSpc>
                <a:spcPct val="80000"/>
              </a:lnSpc>
            </a:pPr>
            <a:r>
              <a:rPr lang="en-US" sz="2400" b="1" dirty="0">
                <a:solidFill>
                  <a:schemeClr val="bg1"/>
                </a:solidFill>
              </a:rPr>
              <a:t>ESSRD &amp; GHP</a:t>
            </a:r>
          </a:p>
          <a:p>
            <a:pPr algn="ctr">
              <a:lnSpc>
                <a:spcPct val="80000"/>
              </a:lnSpc>
            </a:pPr>
            <a:r>
              <a:rPr lang="en-US" sz="2400" b="1" dirty="0">
                <a:solidFill>
                  <a:schemeClr val="bg1"/>
                </a:solidFill>
              </a:rPr>
              <a:t>Coverage</a:t>
            </a:r>
          </a:p>
        </p:txBody>
      </p:sp>
      <p:sp>
        <p:nvSpPr>
          <p:cNvPr id="25" name="Rectangle: Rounded Corners 24">
            <a:extLst>
              <a:ext uri="{FF2B5EF4-FFF2-40B4-BE49-F238E27FC236}">
                <a16:creationId xmlns:a16="http://schemas.microsoft.com/office/drawing/2014/main" id="{DA8E0AA8-4E9B-4974-DFDF-06A50948A219}"/>
              </a:ext>
            </a:extLst>
          </p:cNvPr>
          <p:cNvSpPr/>
          <p:nvPr/>
        </p:nvSpPr>
        <p:spPr>
          <a:xfrm rot="16200000">
            <a:off x="8570568" y="68052"/>
            <a:ext cx="701582" cy="4927928"/>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14180D5-CCD8-9933-3FCA-B71AF1F1F36B}"/>
              </a:ext>
            </a:extLst>
          </p:cNvPr>
          <p:cNvSpPr txBox="1"/>
          <p:nvPr/>
        </p:nvSpPr>
        <p:spPr>
          <a:xfrm>
            <a:off x="6570395" y="3104271"/>
            <a:ext cx="4526694" cy="3189116"/>
          </a:xfrm>
          <a:prstGeom prst="rect">
            <a:avLst/>
          </a:prstGeom>
          <a:noFill/>
        </p:spPr>
        <p:txBody>
          <a:bodyPr wrap="square" rtlCol="0">
            <a:noAutofit/>
          </a:bodyPr>
          <a:lstStyle/>
          <a:p>
            <a:pPr marL="173038" indent="-173038">
              <a:spcAft>
                <a:spcPts val="600"/>
              </a:spcAft>
              <a:buFont typeface="Arial" panose="020B0604020202020204" pitchFamily="34" charset="0"/>
              <a:buChar char="•"/>
            </a:pPr>
            <a:r>
              <a:rPr lang="en-US" dirty="0">
                <a:solidFill>
                  <a:srgbClr val="156082"/>
                </a:solidFill>
                <a:latin typeface="Arial" panose="020B0604020202020204" pitchFamily="34" charset="0"/>
                <a:cs typeface="Arial" panose="020B0604020202020204" pitchFamily="34" charset="0"/>
              </a:rPr>
              <a:t>Group Health Plan (GHP) pays Primary to Medicare before the person entitled based to Medicare based on the ESRD diagnosis(N18.6)-Z-code relating to dialysis</a:t>
            </a:r>
          </a:p>
          <a:p>
            <a:pPr marL="173038" indent="-173038">
              <a:spcAft>
                <a:spcPts val="600"/>
              </a:spcAft>
              <a:buFont typeface="Arial" panose="020B0604020202020204" pitchFamily="34" charset="0"/>
              <a:buChar char="•"/>
            </a:pPr>
            <a:r>
              <a:rPr lang="en-US" dirty="0">
                <a:solidFill>
                  <a:srgbClr val="156082"/>
                </a:solidFill>
                <a:latin typeface="Arial" panose="020B0604020202020204" pitchFamily="34" charset="0"/>
                <a:cs typeface="Arial" panose="020B0604020202020204" pitchFamily="34" charset="0"/>
              </a:rPr>
              <a:t>30 months of Medicare eligibility or entitlement before Medicare pays</a:t>
            </a:r>
          </a:p>
          <a:p>
            <a:pPr marL="173038" indent="-173038">
              <a:spcAft>
                <a:spcPts val="600"/>
              </a:spcAft>
              <a:buFont typeface="Arial" panose="020B0604020202020204" pitchFamily="34" charset="0"/>
              <a:buChar char="•"/>
            </a:pPr>
            <a:r>
              <a:rPr lang="en-US" dirty="0">
                <a:solidFill>
                  <a:srgbClr val="156082"/>
                </a:solidFill>
                <a:latin typeface="Arial" panose="020B0604020202020204" pitchFamily="34" charset="0"/>
                <a:cs typeface="Arial" panose="020B0604020202020204" pitchFamily="34" charset="0"/>
              </a:rPr>
              <a:t>ESRD and Consolidated Omnibus Budget Reconciliation Act (COBRA)-First 30 months prior to Medicare entitlement</a:t>
            </a:r>
          </a:p>
        </p:txBody>
      </p:sp>
      <p:sp>
        <p:nvSpPr>
          <p:cNvPr id="27" name="TextBox 26">
            <a:extLst>
              <a:ext uri="{FF2B5EF4-FFF2-40B4-BE49-F238E27FC236}">
                <a16:creationId xmlns:a16="http://schemas.microsoft.com/office/drawing/2014/main" id="{DF2229E4-4E86-4E76-38A2-4241C4A8528F}"/>
              </a:ext>
            </a:extLst>
          </p:cNvPr>
          <p:cNvSpPr txBox="1"/>
          <p:nvPr/>
        </p:nvSpPr>
        <p:spPr>
          <a:xfrm>
            <a:off x="6982561" y="2220567"/>
            <a:ext cx="3753134" cy="694614"/>
          </a:xfrm>
          <a:prstGeom prst="rect">
            <a:avLst/>
          </a:prstGeom>
          <a:noFill/>
        </p:spPr>
        <p:txBody>
          <a:bodyPr wrap="square" rtlCol="0">
            <a:spAutoFit/>
          </a:bodyPr>
          <a:lstStyle/>
          <a:p>
            <a:pPr algn="ctr">
              <a:lnSpc>
                <a:spcPct val="80000"/>
              </a:lnSpc>
            </a:pPr>
            <a:r>
              <a:rPr lang="en-US" sz="2400" b="1" dirty="0">
                <a:solidFill>
                  <a:srgbClr val="156082"/>
                </a:solidFill>
              </a:rPr>
              <a:t>Medicare</a:t>
            </a:r>
            <a:br>
              <a:rPr lang="en-US" sz="2400" b="1" dirty="0">
                <a:solidFill>
                  <a:srgbClr val="156082"/>
                </a:solidFill>
              </a:rPr>
            </a:br>
            <a:r>
              <a:rPr lang="en-US" sz="2400" b="1" dirty="0">
                <a:solidFill>
                  <a:srgbClr val="156082"/>
                </a:solidFill>
              </a:rPr>
              <a:t>Coverage</a:t>
            </a:r>
          </a:p>
        </p:txBody>
      </p:sp>
      <p:sp>
        <p:nvSpPr>
          <p:cNvPr id="29" name="Rectangle 28">
            <a:extLst>
              <a:ext uri="{FF2B5EF4-FFF2-40B4-BE49-F238E27FC236}">
                <a16:creationId xmlns:a16="http://schemas.microsoft.com/office/drawing/2014/main" id="{E880A9D4-ED6F-B681-238F-BFF9C3131C32}"/>
              </a:ext>
            </a:extLst>
          </p:cNvPr>
          <p:cNvSpPr/>
          <p:nvPr/>
        </p:nvSpPr>
        <p:spPr>
          <a:xfrm>
            <a:off x="6621167" y="2882807"/>
            <a:ext cx="4475922" cy="3670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FD0A00-B44F-53D3-EFF0-3ED726154877}"/>
              </a:ext>
            </a:extLst>
          </p:cNvPr>
          <p:cNvSpPr txBox="1"/>
          <p:nvPr/>
        </p:nvSpPr>
        <p:spPr>
          <a:xfrm>
            <a:off x="6673159" y="3250117"/>
            <a:ext cx="4371938" cy="2283908"/>
          </a:xfrm>
          <a:prstGeom prst="rect">
            <a:avLst/>
          </a:prstGeom>
          <a:noFill/>
        </p:spPr>
        <p:txBody>
          <a:bodyPr wrap="square" rtlCol="0">
            <a:noAutofit/>
          </a:bodyPr>
          <a:lstStyle/>
          <a:p>
            <a:pPr marL="173038" indent="-173038">
              <a:spcAft>
                <a:spcPts val="600"/>
              </a:spcAft>
              <a:buFont typeface="Arial" panose="020B0604020202020204" pitchFamily="34" charset="0"/>
              <a:buChar char="•"/>
            </a:pPr>
            <a:r>
              <a:rPr lang="en-US" sz="1900" b="1" dirty="0">
                <a:solidFill>
                  <a:srgbClr val="156082"/>
                </a:solidFill>
                <a:latin typeface="Arial" panose="020B0604020202020204" pitchFamily="34" charset="0"/>
                <a:cs typeface="Arial" panose="020B0604020202020204" pitchFamily="34" charset="0"/>
              </a:rPr>
              <a:t>ESRD</a:t>
            </a:r>
            <a:r>
              <a:rPr lang="en-US" sz="1900" dirty="0">
                <a:solidFill>
                  <a:srgbClr val="156082"/>
                </a:solidFill>
                <a:latin typeface="Arial" panose="020B0604020202020204" pitchFamily="34" charset="0"/>
                <a:cs typeface="Arial" panose="020B0604020202020204" pitchFamily="34" charset="0"/>
              </a:rPr>
              <a:t>: Medicare will pay after 30 months of Medicare eligibility or entitlement</a:t>
            </a:r>
          </a:p>
          <a:p>
            <a:pPr marL="173038" indent="-173038">
              <a:spcAft>
                <a:spcPts val="600"/>
              </a:spcAft>
              <a:buFont typeface="Arial" panose="020B0604020202020204" pitchFamily="34" charset="0"/>
              <a:buChar char="•"/>
            </a:pPr>
            <a:endParaRPr lang="en-US" sz="1900" dirty="0">
              <a:solidFill>
                <a:srgbClr val="156082"/>
              </a:solidFill>
              <a:latin typeface="Arial" panose="020B0604020202020204" pitchFamily="34" charset="0"/>
              <a:cs typeface="Arial" panose="020B0604020202020204" pitchFamily="34" charset="0"/>
            </a:endParaRPr>
          </a:p>
          <a:p>
            <a:pPr marL="173038" indent="-173038">
              <a:spcAft>
                <a:spcPts val="600"/>
              </a:spcAft>
              <a:buFont typeface="Arial" panose="020B0604020202020204" pitchFamily="34" charset="0"/>
              <a:buChar char="•"/>
            </a:pPr>
            <a:r>
              <a:rPr lang="en-US" sz="1900" b="1" dirty="0">
                <a:solidFill>
                  <a:srgbClr val="156082"/>
                </a:solidFill>
                <a:latin typeface="Arial" panose="020B0604020202020204" pitchFamily="34" charset="0"/>
                <a:cs typeface="Arial" panose="020B0604020202020204" pitchFamily="34" charset="0"/>
              </a:rPr>
              <a:t>Black Lung</a:t>
            </a:r>
            <a:r>
              <a:rPr lang="en-US" sz="1900" dirty="0">
                <a:solidFill>
                  <a:srgbClr val="156082"/>
                </a:solidFill>
                <a:latin typeface="Arial" panose="020B0604020202020204" pitchFamily="34" charset="0"/>
                <a:cs typeface="Arial" panose="020B0604020202020204" pitchFamily="34" charset="0"/>
              </a:rPr>
              <a:t>: Medicare covers only those services not related to the black lung diagnosis (J60)</a:t>
            </a:r>
          </a:p>
          <a:p>
            <a:pPr>
              <a:spcAft>
                <a:spcPts val="600"/>
              </a:spcAft>
            </a:pPr>
            <a:endParaRPr lang="en-US" dirty="0">
              <a:solidFill>
                <a:srgbClr val="156082"/>
              </a:solidFill>
              <a:latin typeface="Arial" panose="020B0604020202020204" pitchFamily="34" charset="0"/>
              <a:cs typeface="Arial" panose="020B0604020202020204" pitchFamily="34" charset="0"/>
            </a:endParaRPr>
          </a:p>
        </p:txBody>
      </p:sp>
      <p:sp>
        <p:nvSpPr>
          <p:cNvPr id="31" name="Isosceles Triangle 30">
            <a:extLst>
              <a:ext uri="{FF2B5EF4-FFF2-40B4-BE49-F238E27FC236}">
                <a16:creationId xmlns:a16="http://schemas.microsoft.com/office/drawing/2014/main" id="{6516E8C2-14EC-457B-10BD-7ACC417BA1ED}"/>
              </a:ext>
            </a:extLst>
          </p:cNvPr>
          <p:cNvSpPr/>
          <p:nvPr/>
        </p:nvSpPr>
        <p:spPr>
          <a:xfrm rot="12257363">
            <a:off x="5717794" y="2755884"/>
            <a:ext cx="294484" cy="381797"/>
          </a:xfrm>
          <a:prstGeom prst="triangle">
            <a:avLst>
              <a:gd name="adj" fmla="val 6117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A13137B-AA28-CF5E-49CB-6BE5BF4866DF}"/>
              </a:ext>
            </a:extLst>
          </p:cNvPr>
          <p:cNvSpPr/>
          <p:nvPr/>
        </p:nvSpPr>
        <p:spPr>
          <a:xfrm rot="12257363">
            <a:off x="10993557" y="2763661"/>
            <a:ext cx="294484" cy="381797"/>
          </a:xfrm>
          <a:prstGeom prst="triangle">
            <a:avLst>
              <a:gd name="adj" fmla="val 61171"/>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512E41E-4E34-CDD2-36E2-85C872B18FB4}"/>
              </a:ext>
            </a:extLst>
          </p:cNvPr>
          <p:cNvSpPr/>
          <p:nvPr/>
        </p:nvSpPr>
        <p:spPr>
          <a:xfrm rot="8947302">
            <a:off x="1253247" y="2718011"/>
            <a:ext cx="294484" cy="381797"/>
          </a:xfrm>
          <a:prstGeom prst="triangle">
            <a:avLst>
              <a:gd name="adj" fmla="val 6117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2E9C10B-B55C-2CF8-24B5-885469AD506D}"/>
              </a:ext>
            </a:extLst>
          </p:cNvPr>
          <p:cNvSpPr/>
          <p:nvPr/>
        </p:nvSpPr>
        <p:spPr>
          <a:xfrm rot="8947302">
            <a:off x="6549244" y="2730822"/>
            <a:ext cx="294484" cy="381797"/>
          </a:xfrm>
          <a:prstGeom prst="triangle">
            <a:avLst>
              <a:gd name="adj" fmla="val 61171"/>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ACC130-C877-A2DB-D264-2F5FBD3D0994}"/>
              </a:ext>
            </a:extLst>
          </p:cNvPr>
          <p:cNvSpPr/>
          <p:nvPr/>
        </p:nvSpPr>
        <p:spPr>
          <a:xfrm>
            <a:off x="0" y="2686050"/>
            <a:ext cx="12192000" cy="34861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COBRA</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9F251FCC-5C40-A48F-0FAC-3D8EBFD3D471}"/>
              </a:ext>
            </a:extLst>
          </p:cNvPr>
          <p:cNvSpPr txBox="1"/>
          <p:nvPr/>
        </p:nvSpPr>
        <p:spPr>
          <a:xfrm>
            <a:off x="525690" y="1449047"/>
            <a:ext cx="8222525" cy="895438"/>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Consolidated Omnibus Budget Reconciliation Act of 1985</a:t>
            </a:r>
            <a:endParaRPr lang="en-US" sz="3200" i="1" dirty="0">
              <a:solidFill>
                <a:srgbClr val="156082"/>
              </a:solidFill>
              <a:latin typeface="Aptos Display" panose="02110004020202020204"/>
              <a:ea typeface="Arial" panose="020B0604020202020204" pitchFamily="34" charset="0"/>
            </a:endParaRPr>
          </a:p>
        </p:txBody>
      </p:sp>
      <p:graphicFrame>
        <p:nvGraphicFramePr>
          <p:cNvPr id="28" name="Content Placeholder 2">
            <a:extLst>
              <a:ext uri="{FF2B5EF4-FFF2-40B4-BE49-F238E27FC236}">
                <a16:creationId xmlns:a16="http://schemas.microsoft.com/office/drawing/2014/main" id="{0868B536-548B-EC46-029C-9174E9798C57}"/>
              </a:ext>
            </a:extLst>
          </p:cNvPr>
          <p:cNvGraphicFramePr>
            <a:graphicFrameLocks noGrp="1"/>
          </p:cNvGraphicFramePr>
          <p:nvPr>
            <p:ph idx="1"/>
            <p:extLst>
              <p:ext uri="{D42A27DB-BD31-4B8C-83A1-F6EECF244321}">
                <p14:modId xmlns:p14="http://schemas.microsoft.com/office/powerpoint/2010/main" val="3177171360"/>
              </p:ext>
            </p:extLst>
          </p:nvPr>
        </p:nvGraphicFramePr>
        <p:xfrm>
          <a:off x="181305" y="2453927"/>
          <a:ext cx="11829390" cy="4016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2A71ED11-CDD4-BADD-177E-A7BB9DBBEC20}"/>
              </a:ext>
            </a:extLst>
          </p:cNvPr>
          <p:cNvSpPr/>
          <p:nvPr/>
        </p:nvSpPr>
        <p:spPr>
          <a:xfrm>
            <a:off x="0" y="6238874"/>
            <a:ext cx="12192000" cy="6191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535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ACC130-C877-A2DB-D264-2F5FBD3D0994}"/>
              </a:ext>
            </a:extLst>
          </p:cNvPr>
          <p:cNvSpPr/>
          <p:nvPr/>
        </p:nvSpPr>
        <p:spPr>
          <a:xfrm>
            <a:off x="0" y="0"/>
            <a:ext cx="12192000"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other </a:t>
              </a:r>
              <a:r>
                <a:rPr lang="en-US" sz="4706" b="1" cap="small" dirty="0" err="1">
                  <a:solidFill>
                    <a:srgbClr val="156082"/>
                  </a:solidFill>
                  <a:latin typeface="Aptos" panose="02110004020202020204"/>
                </a:rPr>
                <a:t>msp</a:t>
              </a:r>
              <a:r>
                <a:rPr lang="en-US" sz="4706" b="1" cap="small" dirty="0">
                  <a:solidFill>
                    <a:srgbClr val="156082"/>
                  </a:solidFill>
                  <a:latin typeface="Aptos" panose="02110004020202020204"/>
                </a:rPr>
                <a:t> scenarios</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graphicFrame>
        <p:nvGraphicFramePr>
          <p:cNvPr id="14" name="Content Placeholder 2">
            <a:extLst>
              <a:ext uri="{FF2B5EF4-FFF2-40B4-BE49-F238E27FC236}">
                <a16:creationId xmlns:a16="http://schemas.microsoft.com/office/drawing/2014/main" id="{7A162F23-9624-78BA-96C8-671C45C7715B}"/>
              </a:ext>
            </a:extLst>
          </p:cNvPr>
          <p:cNvGraphicFramePr>
            <a:graphicFrameLocks noGrp="1"/>
          </p:cNvGraphicFramePr>
          <p:nvPr>
            <p:ph idx="1"/>
            <p:extLst>
              <p:ext uri="{D42A27DB-BD31-4B8C-83A1-F6EECF244321}">
                <p14:modId xmlns:p14="http://schemas.microsoft.com/office/powerpoint/2010/main" val="1003580274"/>
              </p:ext>
            </p:extLst>
          </p:nvPr>
        </p:nvGraphicFramePr>
        <p:xfrm>
          <a:off x="109115" y="1591160"/>
          <a:ext cx="12010696" cy="5137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58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 up of an olive branch on a sunset">
            <a:extLst>
              <a:ext uri="{FF2B5EF4-FFF2-40B4-BE49-F238E27FC236}">
                <a16:creationId xmlns:a16="http://schemas.microsoft.com/office/drawing/2014/main" id="{678398B9-3C0A-403C-6905-3A37271BB1AA}"/>
              </a:ext>
            </a:extLst>
          </p:cNvPr>
          <p:cNvPicPr>
            <a:picLocks noChangeAspect="1"/>
          </p:cNvPicPr>
          <p:nvPr/>
        </p:nvPicPr>
        <p:blipFill>
          <a:blip r:embed="rId3" cstate="email">
            <a:alphaModFix amt="27000"/>
            <a:extLst>
              <a:ext uri="{28A0092B-C50C-407E-A947-70E740481C1C}">
                <a14:useLocalDpi xmlns:a14="http://schemas.microsoft.com/office/drawing/2010/main" val="0"/>
              </a:ext>
            </a:extLst>
          </a:blip>
          <a:srcRect/>
          <a:stretch/>
        </p:blipFill>
        <p:spPr>
          <a:xfrm>
            <a:off x="-1" y="0"/>
            <a:ext cx="12192001" cy="6858000"/>
          </a:xfrm>
          <a:prstGeom prst="rect">
            <a:avLst/>
          </a:prstGeom>
        </p:spPr>
      </p:pic>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provider responsibility</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9F251FCC-5C40-A48F-0FAC-3D8EBFD3D471}"/>
              </a:ext>
            </a:extLst>
          </p:cNvPr>
          <p:cNvSpPr txBox="1"/>
          <p:nvPr/>
        </p:nvSpPr>
        <p:spPr>
          <a:xfrm>
            <a:off x="525690" y="1449047"/>
            <a:ext cx="8222525" cy="501484"/>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Under MSP</a:t>
            </a:r>
            <a:endParaRPr lang="en-US" sz="3200" i="1" dirty="0">
              <a:solidFill>
                <a:srgbClr val="156082"/>
              </a:solidFill>
              <a:latin typeface="Aptos Display" panose="02110004020202020204"/>
              <a:ea typeface="Arial" panose="020B0604020202020204" pitchFamily="34" charset="0"/>
            </a:endParaRPr>
          </a:p>
        </p:txBody>
      </p:sp>
      <p:sp>
        <p:nvSpPr>
          <p:cNvPr id="12" name="Content Placeholder 2">
            <a:extLst>
              <a:ext uri="{FF2B5EF4-FFF2-40B4-BE49-F238E27FC236}">
                <a16:creationId xmlns:a16="http://schemas.microsoft.com/office/drawing/2014/main" id="{5D083678-E83E-8A98-0244-937A33F6BD04}"/>
              </a:ext>
            </a:extLst>
          </p:cNvPr>
          <p:cNvSpPr>
            <a:spLocks noGrp="1"/>
          </p:cNvSpPr>
          <p:nvPr>
            <p:ph idx="1"/>
          </p:nvPr>
        </p:nvSpPr>
        <p:spPr>
          <a:xfrm>
            <a:off x="525689" y="2286000"/>
            <a:ext cx="10970985" cy="3952874"/>
          </a:xfrm>
          <a:solidFill>
            <a:schemeClr val="bg1">
              <a:lumMod val="95000"/>
            </a:schemeClr>
          </a:solidFill>
          <a:ln>
            <a:noFill/>
          </a:ln>
        </p:spPr>
        <p:txBody>
          <a:bodyPr>
            <a:noAutofit/>
          </a:bodyPr>
          <a:lstStyle/>
          <a:p>
            <a:pPr marL="0" indent="0">
              <a:lnSpc>
                <a:spcPct val="100000"/>
              </a:lnSpc>
              <a:spcBef>
                <a:spcPts val="0"/>
              </a:spcBef>
              <a:spcAft>
                <a:spcPts val="0"/>
              </a:spcAft>
              <a:buNone/>
            </a:pPr>
            <a:endParaRPr lang="en-US" sz="1200" b="1" dirty="0">
              <a:solidFill>
                <a:schemeClr val="accent2">
                  <a:lumMod val="75000"/>
                </a:schemeClr>
              </a:solidFill>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sz="2400" b="1" dirty="0">
                <a:solidFill>
                  <a:schemeClr val="accent2">
                    <a:lumMod val="75000"/>
                  </a:schemeClr>
                </a:solidFill>
                <a:latin typeface="Arial" panose="020B0604020202020204" pitchFamily="34" charset="0"/>
                <a:cs typeface="Arial" panose="020B0604020202020204" pitchFamily="34" charset="0"/>
              </a:rPr>
              <a:t>As a Part A institutional provider (i.e., hospitals SNF’s), you should:</a:t>
            </a:r>
          </a:p>
          <a:p>
            <a:pPr marL="0" indent="0">
              <a:lnSpc>
                <a:spcPct val="100000"/>
              </a:lnSpc>
              <a:spcBef>
                <a:spcPts val="0"/>
              </a:spcBef>
              <a:spcAft>
                <a:spcPts val="0"/>
              </a:spcAft>
              <a:buNone/>
            </a:pPr>
            <a:endParaRPr lang="en-US" sz="2400" b="1" dirty="0">
              <a:solidFill>
                <a:schemeClr val="accent2">
                  <a:lumMod val="75000"/>
                </a:schemeClr>
              </a:solidFill>
              <a:latin typeface="Arial" panose="020B0604020202020204" pitchFamily="34" charset="0"/>
              <a:cs typeface="Arial" panose="020B0604020202020204" pitchFamily="34" charset="0"/>
            </a:endParaRPr>
          </a:p>
          <a:p>
            <a:pPr marL="365760" indent="-365760">
              <a:buFont typeface="Wingdings" panose="05000000000000000000" pitchFamily="2" charset="2"/>
              <a:buChar char="ü"/>
            </a:pPr>
            <a:r>
              <a:rPr lang="en-US" sz="2200" dirty="0">
                <a:solidFill>
                  <a:srgbClr val="156082"/>
                </a:solidFill>
                <a:latin typeface="Arial" panose="020B0604020202020204" pitchFamily="34" charset="0"/>
                <a:cs typeface="Arial" panose="020B0604020202020204" pitchFamily="34" charset="0"/>
              </a:rPr>
              <a:t>Obtain billing information prior to providing services. </a:t>
            </a:r>
          </a:p>
          <a:p>
            <a:pPr lvl="1"/>
            <a:r>
              <a:rPr lang="en-US" sz="2200" dirty="0">
                <a:solidFill>
                  <a:srgbClr val="156082"/>
                </a:solidFill>
                <a:latin typeface="Arial" panose="020B0604020202020204" pitchFamily="34" charset="0"/>
                <a:cs typeface="Arial" panose="020B0604020202020204" pitchFamily="34" charset="0"/>
              </a:rPr>
              <a:t>It is recommended that you use the CMS questionnaire, or a questionnaire that asks similar types of questions</a:t>
            </a:r>
          </a:p>
          <a:p>
            <a:pPr>
              <a:buFont typeface="Wingdings" panose="05000000000000000000" pitchFamily="2" charset="2"/>
              <a:buChar char="ü"/>
            </a:pPr>
            <a:endParaRPr lang="en-US" sz="2200" dirty="0">
              <a:solidFill>
                <a:srgbClr val="156082"/>
              </a:solidFill>
              <a:latin typeface="Arial" panose="020B0604020202020204" pitchFamily="34" charset="0"/>
              <a:cs typeface="Arial" panose="020B0604020202020204" pitchFamily="34" charset="0"/>
            </a:endParaRPr>
          </a:p>
          <a:p>
            <a:pPr marL="365760" indent="-365760">
              <a:buFont typeface="Wingdings" panose="05000000000000000000" pitchFamily="2" charset="2"/>
              <a:buChar char="ü"/>
            </a:pPr>
            <a:r>
              <a:rPr lang="en-US" sz="2200" dirty="0">
                <a:solidFill>
                  <a:srgbClr val="156082"/>
                </a:solidFill>
                <a:latin typeface="Arial" panose="020B0604020202020204" pitchFamily="34" charset="0"/>
                <a:cs typeface="Arial" panose="020B0604020202020204" pitchFamily="34" charset="0"/>
              </a:rPr>
              <a:t>Submit any MSP information to the intermediary using condition and occurrence codes on the claim.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73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3"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237228" y="-24861"/>
            <a:ext cx="12429228" cy="6991441"/>
          </a:xfrm>
          <a:prstGeom prst="rect">
            <a:avLst/>
          </a:prstGeom>
          <a:effectLst>
            <a:softEdge rad="635000"/>
          </a:effectLst>
        </p:spPr>
      </p:pic>
      <p:pic>
        <p:nvPicPr>
          <p:cNvPr id="2" name="Picture 1" descr="A green and blue text on a black background&#10;&#10;Description automatically generated">
            <a:extLst>
              <a:ext uri="{FF2B5EF4-FFF2-40B4-BE49-F238E27FC236}">
                <a16:creationId xmlns:a16="http://schemas.microsoft.com/office/drawing/2014/main" id="{1B6C2C24-1DAB-C629-2C24-86EB52F52A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0007" y="5337647"/>
            <a:ext cx="3523518" cy="1156978"/>
          </a:xfrm>
          <a:prstGeom prst="rect">
            <a:avLst/>
          </a:prstGeom>
        </p:spPr>
      </p:pic>
      <p:sp>
        <p:nvSpPr>
          <p:cNvPr id="4" name="Rectangle 3">
            <a:extLst>
              <a:ext uri="{FF2B5EF4-FFF2-40B4-BE49-F238E27FC236}">
                <a16:creationId xmlns:a16="http://schemas.microsoft.com/office/drawing/2014/main" id="{E719BB14-4AAF-66F5-4B6A-4FFD1BCBE08F}"/>
              </a:ext>
            </a:extLst>
          </p:cNvPr>
          <p:cNvSpPr/>
          <p:nvPr/>
        </p:nvSpPr>
        <p:spPr>
          <a:xfrm>
            <a:off x="-1" y="3809997"/>
            <a:ext cx="9222907" cy="7752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Medicare or Medicare Advantage (Part A)</a:t>
            </a:r>
          </a:p>
        </p:txBody>
      </p:sp>
      <p:sp>
        <p:nvSpPr>
          <p:cNvPr id="43" name="TextBox 42">
            <a:extLst>
              <a:ext uri="{FF2B5EF4-FFF2-40B4-BE49-F238E27FC236}">
                <a16:creationId xmlns:a16="http://schemas.microsoft.com/office/drawing/2014/main" id="{11891A05-30D4-E572-D67A-06255D09E6F8}"/>
              </a:ext>
            </a:extLst>
          </p:cNvPr>
          <p:cNvSpPr txBox="1"/>
          <p:nvPr/>
        </p:nvSpPr>
        <p:spPr>
          <a:xfrm>
            <a:off x="0" y="2452707"/>
            <a:ext cx="10496537" cy="976293"/>
          </a:xfrm>
          <a:prstGeom prst="rect">
            <a:avLst/>
          </a:prstGeom>
          <a:noFill/>
        </p:spPr>
        <p:txBody>
          <a:bodyPr wrap="square" rtlCol="0">
            <a:spAutoFit/>
          </a:bodyPr>
          <a:lstStyle/>
          <a:p>
            <a:pPr defTabSz="311719">
              <a:lnSpc>
                <a:spcPct val="70000"/>
              </a:lnSpc>
            </a:pPr>
            <a:r>
              <a:rPr lang="en-US" sz="7600" b="1" cap="small" dirty="0">
                <a:solidFill>
                  <a:srgbClr val="156082"/>
                </a:solidFill>
                <a:latin typeface="Aptos" panose="02110004020202020204"/>
              </a:rPr>
              <a:t>skilled </a:t>
            </a:r>
            <a:r>
              <a:rPr lang="en-US" sz="7600" b="1" cap="small" dirty="0" err="1">
                <a:solidFill>
                  <a:srgbClr val="156082"/>
                </a:solidFill>
                <a:latin typeface="Aptos" panose="02110004020202020204"/>
              </a:rPr>
              <a:t>medicare</a:t>
            </a:r>
            <a:r>
              <a:rPr lang="en-US" sz="7600" b="1" cap="small" dirty="0">
                <a:solidFill>
                  <a:srgbClr val="156082"/>
                </a:solidFill>
                <a:latin typeface="Aptos" panose="02110004020202020204"/>
              </a:rPr>
              <a:t> benefit</a:t>
            </a:r>
            <a:endParaRPr lang="en-US" sz="7600" b="1" cap="small" dirty="0">
              <a:solidFill>
                <a:schemeClr val="accent1"/>
              </a:solidFill>
              <a:latin typeface="Aptos" panose="02110004020202020204"/>
            </a:endParaRPr>
          </a:p>
        </p:txBody>
      </p:sp>
    </p:spTree>
    <p:extLst>
      <p:ext uri="{BB962C8B-B14F-4D97-AF65-F5344CB8AC3E}">
        <p14:creationId xmlns:p14="http://schemas.microsoft.com/office/powerpoint/2010/main" val="8506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Megaphone with solid fill">
            <a:extLst>
              <a:ext uri="{FF2B5EF4-FFF2-40B4-BE49-F238E27FC236}">
                <a16:creationId xmlns:a16="http://schemas.microsoft.com/office/drawing/2014/main" id="{AB4EBA9D-4C96-1B05-B471-34842F8AC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3205" y="526276"/>
            <a:ext cx="2747922" cy="2747922"/>
          </a:xfrm>
          <a:prstGeom prst="rect">
            <a:avLst/>
          </a:prstGeom>
        </p:spPr>
      </p:pic>
      <p:sp>
        <p:nvSpPr>
          <p:cNvPr id="10" name="Rectangle 9">
            <a:extLst>
              <a:ext uri="{FF2B5EF4-FFF2-40B4-BE49-F238E27FC236}">
                <a16:creationId xmlns:a16="http://schemas.microsoft.com/office/drawing/2014/main" id="{6F3B37E1-9E7B-2BFD-C794-E0F2CE30AB8F}"/>
              </a:ext>
            </a:extLst>
          </p:cNvPr>
          <p:cNvSpPr/>
          <p:nvPr/>
        </p:nvSpPr>
        <p:spPr>
          <a:xfrm>
            <a:off x="634349" y="2212915"/>
            <a:ext cx="7072624" cy="3603714"/>
          </a:xfrm>
          <a:prstGeom prst="rect">
            <a:avLst/>
          </a:prstGeom>
          <a:solidFill>
            <a:schemeClr val="bg1">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up of a white surface&#10;&#10;Description automatically generated">
            <a:extLst>
              <a:ext uri="{FF2B5EF4-FFF2-40B4-BE49-F238E27FC236}">
                <a16:creationId xmlns:a16="http://schemas.microsoft.com/office/drawing/2014/main" id="{2A159063-AFAA-4EDA-F6B5-720F62A8961F}"/>
              </a:ext>
            </a:extLst>
          </p:cNvPr>
          <p:cNvPicPr>
            <a:picLocks noChangeAspect="1"/>
          </p:cNvPicPr>
          <p:nvPr/>
        </p:nvPicPr>
        <p:blipFill>
          <a:blip r:embed="rId5" cstate="email">
            <a:duotone>
              <a:schemeClr val="accent1">
                <a:shade val="45000"/>
                <a:satMod val="135000"/>
              </a:schemeClr>
              <a:prstClr val="white"/>
            </a:duotone>
            <a:alphaModFix amt="40000"/>
            <a:extLst>
              <a:ext uri="{28A0092B-C50C-407E-A947-70E740481C1C}">
                <a14:useLocalDpi xmlns:a14="http://schemas.microsoft.com/office/drawing/2010/main" val="0"/>
              </a:ext>
            </a:extLst>
          </a:blip>
          <a:srcRect b="-603"/>
          <a:stretch/>
        </p:blipFill>
        <p:spPr>
          <a:xfrm>
            <a:off x="0" y="0"/>
            <a:ext cx="12207324" cy="7221796"/>
          </a:xfrm>
          <a:prstGeom prst="rect">
            <a:avLst/>
          </a:prstGeom>
          <a:effectLst>
            <a:softEdge rad="0"/>
          </a:effectLst>
        </p:spPr>
      </p:pic>
      <p:grpSp>
        <p:nvGrpSpPr>
          <p:cNvPr id="3" name="Group 2">
            <a:extLst>
              <a:ext uri="{FF2B5EF4-FFF2-40B4-BE49-F238E27FC236}">
                <a16:creationId xmlns:a16="http://schemas.microsoft.com/office/drawing/2014/main" id="{D5779BE7-3C92-4074-DF74-EBA3C24E8D34}"/>
              </a:ext>
            </a:extLst>
          </p:cNvPr>
          <p:cNvGrpSpPr/>
          <p:nvPr/>
        </p:nvGrpSpPr>
        <p:grpSpPr>
          <a:xfrm>
            <a:off x="525688" y="437509"/>
            <a:ext cx="7213076" cy="981200"/>
            <a:chOff x="548639" y="511569"/>
            <a:chExt cx="4468510"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39" y="511569"/>
              <a:ext cx="4318225"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communication is crucial</a:t>
              </a:r>
            </a:p>
          </p:txBody>
        </p:sp>
      </p:grpSp>
      <p:sp>
        <p:nvSpPr>
          <p:cNvPr id="6" name="Content Placeholder 5">
            <a:extLst>
              <a:ext uri="{FF2B5EF4-FFF2-40B4-BE49-F238E27FC236}">
                <a16:creationId xmlns:a16="http://schemas.microsoft.com/office/drawing/2014/main" id="{08359EA3-FE98-8A11-173F-10FDB45AAEEF}"/>
              </a:ext>
            </a:extLst>
          </p:cNvPr>
          <p:cNvSpPr>
            <a:spLocks noGrp="1"/>
          </p:cNvSpPr>
          <p:nvPr>
            <p:ph idx="1"/>
          </p:nvPr>
        </p:nvSpPr>
        <p:spPr>
          <a:xfrm>
            <a:off x="666140" y="2028830"/>
            <a:ext cx="6096610" cy="1046725"/>
          </a:xfrm>
          <a:solidFill>
            <a:srgbClr val="DCF1DA"/>
          </a:solidFill>
          <a:ln>
            <a:solidFill>
              <a:schemeClr val="accent6">
                <a:lumMod val="75000"/>
              </a:schemeClr>
            </a:solidFill>
          </a:ln>
        </p:spPr>
        <p:txBody>
          <a:bodyPr>
            <a:normAutofit/>
          </a:bodyPr>
          <a:lstStyle/>
          <a:p>
            <a:pPr marL="0" indent="0">
              <a:buNone/>
            </a:pPr>
            <a:r>
              <a:rPr lang="en-US" sz="2000" dirty="0">
                <a:solidFill>
                  <a:srgbClr val="156082"/>
                </a:solidFill>
                <a:latin typeface="Arial" panose="020B0604020202020204" pitchFamily="34" charset="0"/>
                <a:cs typeface="Arial" panose="020B0604020202020204" pitchFamily="34" charset="0"/>
              </a:rPr>
              <a:t>If services will not be covered by Medicare or Medicare Advantage plans, the beneficiary </a:t>
            </a:r>
            <a:r>
              <a:rPr lang="en-US" sz="2000" b="1" dirty="0">
                <a:solidFill>
                  <a:schemeClr val="accent2">
                    <a:lumMod val="75000"/>
                  </a:schemeClr>
                </a:solidFill>
                <a:latin typeface="Arial" panose="020B0604020202020204" pitchFamily="34" charset="0"/>
                <a:cs typeface="Arial" panose="020B0604020202020204" pitchFamily="34" charset="0"/>
              </a:rPr>
              <a:t>MUST</a:t>
            </a:r>
            <a:r>
              <a:rPr lang="en-US" sz="2000" dirty="0">
                <a:solidFill>
                  <a:srgbClr val="156082"/>
                </a:solidFill>
                <a:latin typeface="Arial" panose="020B0604020202020204" pitchFamily="34" charset="0"/>
                <a:cs typeface="Arial" panose="020B0604020202020204" pitchFamily="34" charset="0"/>
              </a:rPr>
              <a:t> be notified, verbally and in writing, immediately. </a:t>
            </a:r>
          </a:p>
          <a:p>
            <a:endParaRPr lang="en-US" sz="2000" dirty="0">
              <a:solidFill>
                <a:srgbClr val="156082"/>
              </a:solidFill>
              <a:latin typeface="Arial" panose="020B0604020202020204" pitchFamily="34" charset="0"/>
              <a:cs typeface="Arial" panose="020B0604020202020204" pitchFamily="34" charset="0"/>
            </a:endParaRPr>
          </a:p>
        </p:txBody>
      </p:sp>
      <p:sp>
        <p:nvSpPr>
          <p:cNvPr id="12" name="Content Placeholder 5">
            <a:extLst>
              <a:ext uri="{FF2B5EF4-FFF2-40B4-BE49-F238E27FC236}">
                <a16:creationId xmlns:a16="http://schemas.microsoft.com/office/drawing/2014/main" id="{91ABC3C6-BCC7-7017-33A5-BC8E5C7AFA43}"/>
              </a:ext>
            </a:extLst>
          </p:cNvPr>
          <p:cNvSpPr txBox="1">
            <a:spLocks/>
          </p:cNvSpPr>
          <p:nvPr/>
        </p:nvSpPr>
        <p:spPr>
          <a:xfrm>
            <a:off x="666139" y="3606042"/>
            <a:ext cx="7468209" cy="1046725"/>
          </a:xfrm>
          <a:prstGeom prst="rect">
            <a:avLst/>
          </a:prstGeom>
          <a:solidFill>
            <a:srgbClr val="DCF1DA"/>
          </a:solidFill>
          <a:ln>
            <a:solidFill>
              <a:schemeClr val="accent6">
                <a:lumMod val="75000"/>
              </a:schemeClr>
            </a:solidFill>
          </a:ln>
        </p:spPr>
        <p:txBody>
          <a:bodyPr vert="horz" lIns="91440" tIns="45720" rIns="91440" bIns="45720" rtlCol="0">
            <a:normAutofit/>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156082"/>
                </a:solidFill>
                <a:latin typeface="Arial" panose="020B0604020202020204" pitchFamily="34" charset="0"/>
                <a:cs typeface="Arial" panose="020B0604020202020204" pitchFamily="34" charset="0"/>
              </a:rPr>
              <a:t>It is the responsible of the </a:t>
            </a:r>
            <a:r>
              <a:rPr lang="en-US" sz="2000" dirty="0">
                <a:solidFill>
                  <a:schemeClr val="accent2">
                    <a:lumMod val="75000"/>
                  </a:schemeClr>
                </a:solidFill>
                <a:latin typeface="Arial" panose="020B0604020202020204" pitchFamily="34" charset="0"/>
                <a:cs typeface="Arial" panose="020B0604020202020204" pitchFamily="34" charset="0"/>
              </a:rPr>
              <a:t>healthcare provider </a:t>
            </a:r>
            <a:r>
              <a:rPr lang="en-US" sz="2000" dirty="0">
                <a:solidFill>
                  <a:srgbClr val="156082"/>
                </a:solidFill>
                <a:latin typeface="Arial" panose="020B0604020202020204" pitchFamily="34" charset="0"/>
                <a:cs typeface="Arial" panose="020B0604020202020204" pitchFamily="34" charset="0"/>
              </a:rPr>
              <a:t>(skilled nursing facility) to communicate with the beneficiary’s the coverage benefits in advance.</a:t>
            </a:r>
          </a:p>
          <a:p>
            <a:endParaRPr lang="en-US" sz="2000" dirty="0">
              <a:solidFill>
                <a:srgbClr val="156082"/>
              </a:solidFill>
              <a:latin typeface="Arial" panose="020B0604020202020204" pitchFamily="34" charset="0"/>
              <a:cs typeface="Arial" panose="020B0604020202020204" pitchFamily="34" charset="0"/>
            </a:endParaRPr>
          </a:p>
        </p:txBody>
      </p:sp>
      <p:sp>
        <p:nvSpPr>
          <p:cNvPr id="13" name="Content Placeholder 5">
            <a:extLst>
              <a:ext uri="{FF2B5EF4-FFF2-40B4-BE49-F238E27FC236}">
                <a16:creationId xmlns:a16="http://schemas.microsoft.com/office/drawing/2014/main" id="{8D42BE66-B013-2612-AA8B-9186626CEA72}"/>
              </a:ext>
            </a:extLst>
          </p:cNvPr>
          <p:cNvSpPr txBox="1">
            <a:spLocks/>
          </p:cNvSpPr>
          <p:nvPr/>
        </p:nvSpPr>
        <p:spPr>
          <a:xfrm>
            <a:off x="634349" y="5183255"/>
            <a:ext cx="8852551" cy="1012209"/>
          </a:xfrm>
          <a:prstGeom prst="rect">
            <a:avLst/>
          </a:prstGeom>
          <a:solidFill>
            <a:srgbClr val="DCF1DA"/>
          </a:solidFill>
          <a:ln>
            <a:solidFill>
              <a:schemeClr val="accent6">
                <a:lumMod val="75000"/>
              </a:schemeClr>
            </a:solidFill>
          </a:ln>
        </p:spPr>
        <p:txBody>
          <a:bodyPr vert="horz" lIns="91440" tIns="45720" rIns="91440" bIns="45720" rtlCol="0">
            <a:normAutofit/>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156082"/>
                </a:solidFill>
                <a:latin typeface="Arial" panose="020B0604020202020204" pitchFamily="34" charset="0"/>
                <a:cs typeface="Arial" panose="020B0604020202020204" pitchFamily="34" charset="0"/>
              </a:rPr>
              <a:t>Admitting an individual to a skilled nursing facility, the prospective of the Center for Medicare &amp; Medicaid Services (CMS) is that the services being provided to the beneficiary </a:t>
            </a:r>
            <a:r>
              <a:rPr lang="en-US" sz="2000" dirty="0">
                <a:solidFill>
                  <a:schemeClr val="accent2">
                    <a:lumMod val="75000"/>
                  </a:schemeClr>
                </a:solidFill>
                <a:latin typeface="Arial" panose="020B0604020202020204" pitchFamily="34" charset="0"/>
                <a:cs typeface="Arial" panose="020B0604020202020204" pitchFamily="34" charset="0"/>
              </a:rPr>
              <a:t>are covered </a:t>
            </a:r>
            <a:r>
              <a:rPr lang="en-US" sz="2000" dirty="0">
                <a:solidFill>
                  <a:srgbClr val="156082"/>
                </a:solidFill>
                <a:latin typeface="Arial" panose="020B0604020202020204" pitchFamily="34" charset="0"/>
                <a:cs typeface="Arial" panose="020B0604020202020204" pitchFamily="34" charset="0"/>
              </a:rPr>
              <a:t>by Medicare.</a:t>
            </a:r>
          </a:p>
          <a:p>
            <a:endParaRPr lang="en-US" sz="2000" dirty="0">
              <a:solidFill>
                <a:srgbClr val="15608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FAF19D8-EA8C-0636-E390-E42FE081FEC1}"/>
              </a:ext>
            </a:extLst>
          </p:cNvPr>
          <p:cNvSpPr txBox="1"/>
          <p:nvPr/>
        </p:nvSpPr>
        <p:spPr>
          <a:xfrm rot="535752">
            <a:off x="10020971" y="4309251"/>
            <a:ext cx="1714500" cy="369332"/>
          </a:xfrm>
          <a:prstGeom prst="rect">
            <a:avLst/>
          </a:prstGeom>
          <a:solidFill>
            <a:srgbClr val="156082"/>
          </a:solidFill>
        </p:spPr>
        <p:txBody>
          <a:bodyPr wrap="square" rtlCol="0">
            <a:spAutoFit/>
          </a:bodyPr>
          <a:lstStyle/>
          <a:p>
            <a:r>
              <a:rPr lang="en-US" dirty="0">
                <a:solidFill>
                  <a:schemeClr val="bg1"/>
                </a:solidFill>
              </a:rPr>
              <a:t>Communicate!</a:t>
            </a:r>
          </a:p>
        </p:txBody>
      </p:sp>
      <p:sp>
        <p:nvSpPr>
          <p:cNvPr id="17" name="TextBox 16">
            <a:extLst>
              <a:ext uri="{FF2B5EF4-FFF2-40B4-BE49-F238E27FC236}">
                <a16:creationId xmlns:a16="http://schemas.microsoft.com/office/drawing/2014/main" id="{AB83DA6D-FCB8-4914-7FB3-E86076F9E9BF}"/>
              </a:ext>
            </a:extLst>
          </p:cNvPr>
          <p:cNvSpPr txBox="1"/>
          <p:nvPr/>
        </p:nvSpPr>
        <p:spPr>
          <a:xfrm rot="21071020">
            <a:off x="8428542" y="3595907"/>
            <a:ext cx="1714500" cy="369332"/>
          </a:xfrm>
          <a:prstGeom prst="rect">
            <a:avLst/>
          </a:prstGeom>
          <a:solidFill>
            <a:srgbClr val="156082"/>
          </a:solidFill>
        </p:spPr>
        <p:txBody>
          <a:bodyPr wrap="square" rtlCol="0">
            <a:spAutoFit/>
          </a:bodyPr>
          <a:lstStyle/>
          <a:p>
            <a:r>
              <a:rPr lang="en-US" dirty="0">
                <a:solidFill>
                  <a:schemeClr val="bg1"/>
                </a:solidFill>
              </a:rPr>
              <a:t>Communicate!</a:t>
            </a:r>
          </a:p>
        </p:txBody>
      </p:sp>
      <p:sp>
        <p:nvSpPr>
          <p:cNvPr id="18" name="TextBox 17">
            <a:extLst>
              <a:ext uri="{FF2B5EF4-FFF2-40B4-BE49-F238E27FC236}">
                <a16:creationId xmlns:a16="http://schemas.microsoft.com/office/drawing/2014/main" id="{4DFD4065-9C1E-3CC8-3D39-23CFC496C91F}"/>
              </a:ext>
            </a:extLst>
          </p:cNvPr>
          <p:cNvSpPr txBox="1"/>
          <p:nvPr/>
        </p:nvSpPr>
        <p:spPr>
          <a:xfrm rot="327490">
            <a:off x="10025565" y="2941265"/>
            <a:ext cx="1714500" cy="369332"/>
          </a:xfrm>
          <a:prstGeom prst="rect">
            <a:avLst/>
          </a:prstGeom>
          <a:solidFill>
            <a:srgbClr val="156082"/>
          </a:solidFill>
        </p:spPr>
        <p:txBody>
          <a:bodyPr wrap="square" rtlCol="0">
            <a:spAutoFit/>
          </a:bodyPr>
          <a:lstStyle/>
          <a:p>
            <a:r>
              <a:rPr lang="en-US" dirty="0">
                <a:solidFill>
                  <a:schemeClr val="bg1"/>
                </a:solidFill>
              </a:rPr>
              <a:t>Communicate!</a:t>
            </a:r>
          </a:p>
        </p:txBody>
      </p:sp>
      <p:pic>
        <p:nvPicPr>
          <p:cNvPr id="21" name="Picture 20" descr="A green and blue text on a black background&#10;&#10;Description automatically generated">
            <a:extLst>
              <a:ext uri="{FF2B5EF4-FFF2-40B4-BE49-F238E27FC236}">
                <a16:creationId xmlns:a16="http://schemas.microsoft.com/office/drawing/2014/main" id="{44EDE80E-5B96-45F7-E490-A4B166A64BB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Tree>
    <p:extLst>
      <p:ext uri="{BB962C8B-B14F-4D97-AF65-F5344CB8AC3E}">
        <p14:creationId xmlns:p14="http://schemas.microsoft.com/office/powerpoint/2010/main" val="209861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ECB564-F810-F1BB-9BEE-E4E5660A3C39}"/>
              </a:ext>
            </a:extLst>
          </p:cNvPr>
          <p:cNvSpPr/>
          <p:nvPr/>
        </p:nvSpPr>
        <p:spPr>
          <a:xfrm>
            <a:off x="666139" y="2110494"/>
            <a:ext cx="6627685" cy="19987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B80499-53B3-2908-8475-34F1CDE894C8}"/>
              </a:ext>
            </a:extLst>
          </p:cNvPr>
          <p:cNvSpPr/>
          <p:nvPr/>
        </p:nvSpPr>
        <p:spPr>
          <a:xfrm>
            <a:off x="666139" y="5100149"/>
            <a:ext cx="6627685" cy="10472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justifying a skilled day </a:t>
              </a:r>
            </a:p>
          </p:txBody>
        </p:sp>
      </p:grpSp>
      <p:sp>
        <p:nvSpPr>
          <p:cNvPr id="13" name="Rectangle 12">
            <a:extLst>
              <a:ext uri="{FF2B5EF4-FFF2-40B4-BE49-F238E27FC236}">
                <a16:creationId xmlns:a16="http://schemas.microsoft.com/office/drawing/2014/main" id="{4B43FC09-332C-3B5C-25E6-F899FBEAB39E}"/>
              </a:ext>
            </a:extLst>
          </p:cNvPr>
          <p:cNvSpPr/>
          <p:nvPr/>
        </p:nvSpPr>
        <p:spPr>
          <a:xfrm>
            <a:off x="7819054" y="0"/>
            <a:ext cx="4372945"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7A74F8-E5C7-20D3-E71D-3CF90AD9C1BF}"/>
              </a:ext>
            </a:extLst>
          </p:cNvPr>
          <p:cNvSpPr txBox="1"/>
          <p:nvPr/>
        </p:nvSpPr>
        <p:spPr>
          <a:xfrm>
            <a:off x="7819055" y="1418709"/>
            <a:ext cx="4372944" cy="3077766"/>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Nurses must ask themselves these</a:t>
            </a:r>
            <a:br>
              <a:rPr lang="en-US" sz="3200" dirty="0">
                <a:solidFill>
                  <a:schemeClr val="bg1"/>
                </a:solidFill>
                <a:cs typeface="Arial" panose="020B0604020202020204" pitchFamily="34" charset="0"/>
              </a:rPr>
            </a:br>
            <a:r>
              <a:rPr lang="en-US" sz="3200" dirty="0">
                <a:solidFill>
                  <a:schemeClr val="bg1"/>
                </a:solidFill>
                <a:cs typeface="Arial" panose="020B0604020202020204" pitchFamily="34" charset="0"/>
              </a:rPr>
              <a:t>questions </a:t>
            </a:r>
          </a:p>
          <a:p>
            <a:pPr algn="ctr"/>
            <a:r>
              <a:rPr lang="en-US" sz="3200" dirty="0">
                <a:solidFill>
                  <a:schemeClr val="bg1"/>
                </a:solidFill>
                <a:cs typeface="Arial" panose="020B0604020202020204" pitchFamily="34" charset="0"/>
              </a:rPr>
              <a:t>(and </a:t>
            </a:r>
            <a:r>
              <a:rPr lang="en-US" sz="3200" b="1" i="1" dirty="0">
                <a:solidFill>
                  <a:srgbClr val="FFC000"/>
                </a:solidFill>
                <a:cs typeface="Arial" panose="020B0604020202020204" pitchFamily="34" charset="0"/>
              </a:rPr>
              <a:t>document</a:t>
            </a:r>
            <a:r>
              <a:rPr lang="en-US" sz="3200" dirty="0">
                <a:solidFill>
                  <a:schemeClr val="bg1"/>
                </a:solidFill>
                <a:cs typeface="Arial" panose="020B0604020202020204" pitchFamily="34" charset="0"/>
              </a:rPr>
              <a:t> the answers)</a:t>
            </a:r>
            <a:br>
              <a:rPr lang="en-US" sz="3200" dirty="0">
                <a:solidFill>
                  <a:schemeClr val="bg1"/>
                </a:solidFill>
                <a:cs typeface="Arial" panose="020B0604020202020204" pitchFamily="34" charset="0"/>
              </a:rPr>
            </a:br>
            <a:r>
              <a:rPr lang="en-US" sz="3400" b="1" i="1" dirty="0">
                <a:solidFill>
                  <a:srgbClr val="FFC000"/>
                </a:solidFill>
                <a:cs typeface="Arial" panose="020B0604020202020204" pitchFamily="34" charset="0"/>
              </a:rPr>
              <a:t>each and every day</a:t>
            </a:r>
          </a:p>
        </p:txBody>
      </p:sp>
      <p:pic>
        <p:nvPicPr>
          <p:cNvPr id="19" name="Picture 18" descr="Healthcare professional with patient">
            <a:extLst>
              <a:ext uri="{FF2B5EF4-FFF2-40B4-BE49-F238E27FC236}">
                <a16:creationId xmlns:a16="http://schemas.microsoft.com/office/drawing/2014/main" id="{BCA09C0B-FC46-93F2-9839-48961AC899F4}"/>
              </a:ext>
            </a:extLst>
          </p:cNvPr>
          <p:cNvPicPr>
            <a:picLocks noChangeAspect="1"/>
          </p:cNvPicPr>
          <p:nvPr/>
        </p:nvPicPr>
        <p:blipFill>
          <a:blip r:embed="rId3" cstate="email">
            <a:alphaModFix amt="16000"/>
            <a:extLst>
              <a:ext uri="{28A0092B-C50C-407E-A947-70E740481C1C}">
                <a14:useLocalDpi xmlns:a14="http://schemas.microsoft.com/office/drawing/2010/main" val="0"/>
              </a:ext>
            </a:extLst>
          </a:blip>
          <a:srcRect/>
          <a:stretch/>
        </p:blipFill>
        <p:spPr>
          <a:xfrm>
            <a:off x="7879214" y="62203"/>
            <a:ext cx="3997034" cy="6858000"/>
          </a:xfrm>
          <a:prstGeom prst="rect">
            <a:avLst/>
          </a:prstGeom>
        </p:spPr>
      </p:pic>
      <p:sp>
        <p:nvSpPr>
          <p:cNvPr id="16" name="TextBox 15">
            <a:extLst>
              <a:ext uri="{FF2B5EF4-FFF2-40B4-BE49-F238E27FC236}">
                <a16:creationId xmlns:a16="http://schemas.microsoft.com/office/drawing/2014/main" id="{FB1859A4-014D-B2F5-AD72-333D348E96DE}"/>
              </a:ext>
            </a:extLst>
          </p:cNvPr>
          <p:cNvSpPr txBox="1"/>
          <p:nvPr/>
        </p:nvSpPr>
        <p:spPr>
          <a:xfrm>
            <a:off x="424699" y="1586808"/>
            <a:ext cx="6932174" cy="5555367"/>
          </a:xfrm>
          <a:prstGeom prst="rect">
            <a:avLst/>
          </a:prstGeom>
          <a:noFill/>
        </p:spPr>
        <p:txBody>
          <a:bodyPr wrap="square" rtlCol="0">
            <a:spAutoFit/>
          </a:bodyPr>
          <a:lstStyle/>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Why is this patient here?</a:t>
            </a:r>
          </a:p>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What is preventing this patient from going home right now?</a:t>
            </a:r>
          </a:p>
          <a:p>
            <a:pPr marL="914400" lvl="1" indent="-457200" fontAlgn="base">
              <a:lnSpc>
                <a:spcPct val="90000"/>
              </a:lnSpc>
              <a:buFont typeface="Wingdings" panose="05000000000000000000" pitchFamily="2" charset="2"/>
              <a:buChar char="Ø"/>
            </a:pPr>
            <a:r>
              <a:rPr lang="en-US" sz="2600" dirty="0">
                <a:solidFill>
                  <a:srgbClr val="156082"/>
                </a:solidFill>
                <a:latin typeface="Arial" panose="020B0604020202020204" pitchFamily="34" charset="0"/>
                <a:cs typeface="Arial" panose="020B0604020202020204" pitchFamily="34" charset="0"/>
              </a:rPr>
              <a:t>Could this patient go home right now and be safe and independent?</a:t>
            </a:r>
          </a:p>
          <a:p>
            <a:pPr marL="914400" lvl="1" indent="-457200" fontAlgn="base">
              <a:lnSpc>
                <a:spcPct val="90000"/>
              </a:lnSpc>
              <a:spcAft>
                <a:spcPts val="1200"/>
              </a:spcAft>
              <a:buFont typeface="Wingdings" panose="05000000000000000000" pitchFamily="2" charset="2"/>
              <a:buChar char="Ø"/>
            </a:pPr>
            <a:r>
              <a:rPr lang="en-US" sz="2600" dirty="0">
                <a:solidFill>
                  <a:srgbClr val="156082"/>
                </a:solidFill>
                <a:latin typeface="Arial" panose="020B0604020202020204" pitchFamily="34" charset="0"/>
                <a:cs typeface="Arial" panose="020B0604020202020204" pitchFamily="34" charset="0"/>
              </a:rPr>
              <a:t>Why not?</a:t>
            </a:r>
          </a:p>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What are you doing that would not or could not happen for this patient at home?</a:t>
            </a:r>
          </a:p>
          <a:p>
            <a:pPr marL="228600" indent="-228600" fontAlgn="base">
              <a:lnSpc>
                <a:spcPct val="90000"/>
              </a:lnSpc>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Have you noticed this patient improving in any aspect of mobility? Self-care? Communication?</a:t>
            </a:r>
          </a:p>
          <a:p>
            <a:pPr algn="ctr" fontAlgn="base">
              <a:lnSpc>
                <a:spcPct val="90000"/>
              </a:lnSpc>
            </a:pPr>
            <a:r>
              <a:rPr lang="en-US" sz="2200" i="1" dirty="0">
                <a:solidFill>
                  <a:srgbClr val="156082"/>
                </a:solidFill>
                <a:latin typeface="Arial" panose="020B0604020202020204" pitchFamily="34" charset="0"/>
                <a:cs typeface="Arial" panose="020B0604020202020204" pitchFamily="34" charset="0"/>
              </a:rPr>
              <a:t>*</a:t>
            </a:r>
            <a:r>
              <a:rPr lang="en-US" sz="2200" i="1" dirty="0">
                <a:solidFill>
                  <a:srgbClr val="156082"/>
                </a:solidFill>
                <a:highlight>
                  <a:srgbClr val="FFFF00"/>
                </a:highlight>
                <a:latin typeface="Arial" panose="020B0604020202020204" pitchFamily="34" charset="0"/>
                <a:cs typeface="Arial" panose="020B0604020202020204" pitchFamily="34" charset="0"/>
              </a:rPr>
              <a:t>Even minor improvements</a:t>
            </a:r>
            <a:br>
              <a:rPr lang="en-US" sz="2200" i="1" dirty="0">
                <a:solidFill>
                  <a:srgbClr val="156082"/>
                </a:solidFill>
                <a:highlight>
                  <a:srgbClr val="FFFF00"/>
                </a:highlight>
                <a:latin typeface="Arial" panose="020B0604020202020204" pitchFamily="34" charset="0"/>
                <a:cs typeface="Arial" panose="020B0604020202020204" pitchFamily="34" charset="0"/>
              </a:rPr>
            </a:br>
            <a:r>
              <a:rPr lang="en-US" sz="2200" i="1" dirty="0">
                <a:solidFill>
                  <a:srgbClr val="156082"/>
                </a:solidFill>
                <a:highlight>
                  <a:srgbClr val="FFFF00"/>
                </a:highlight>
                <a:latin typeface="Arial" panose="020B0604020202020204" pitchFamily="34" charset="0"/>
                <a:cs typeface="Arial" panose="020B0604020202020204" pitchFamily="34" charset="0"/>
              </a:rPr>
              <a:t>need to be noticed and documented</a:t>
            </a:r>
            <a:r>
              <a:rPr lang="en-US" sz="2200" i="1" dirty="0">
                <a:solidFill>
                  <a:srgbClr val="156082"/>
                </a:solidFill>
                <a:latin typeface="Arial" panose="020B0604020202020204" pitchFamily="34" charset="0"/>
                <a:cs typeface="Arial" panose="020B0604020202020204" pitchFamily="34" charset="0"/>
              </a:rPr>
              <a:t>.</a:t>
            </a:r>
            <a:endParaRPr lang="en-US" sz="2200" dirty="0">
              <a:solidFill>
                <a:srgbClr val="156082"/>
              </a:solidFill>
              <a:latin typeface="Arial" panose="020B0604020202020204" pitchFamily="34" charset="0"/>
              <a:cs typeface="Arial" panose="020B0604020202020204" pitchFamily="34" charset="0"/>
            </a:endParaRPr>
          </a:p>
          <a:p>
            <a:endParaRPr lang="en-US" dirty="0"/>
          </a:p>
        </p:txBody>
      </p:sp>
      <p:pic>
        <p:nvPicPr>
          <p:cNvPr id="2" name="Picture 1" descr="A green and blue text on a black background&#10;&#10;Description automatically generated">
            <a:extLst>
              <a:ext uri="{FF2B5EF4-FFF2-40B4-BE49-F238E27FC236}">
                <a16:creationId xmlns:a16="http://schemas.microsoft.com/office/drawing/2014/main" id="{4D6E01E9-148E-D2D5-DE31-8373FB1C89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07905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 calcmode="lin" valueType="num">
                                      <p:cBhvr additive="base">
                                        <p:cTn id="21"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anim calcmode="lin" valueType="num">
                                      <p:cBhvr additive="base">
                                        <p:cTn id="33" dur="500" fill="hold"/>
                                        <p:tgtEl>
                                          <p:spTgt spid="16">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anim calcmode="lin" valueType="num">
                                      <p:cBhvr additive="base">
                                        <p:cTn id="39" dur="500" fill="hold"/>
                                        <p:tgtEl>
                                          <p:spTgt spid="16">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ECB564-F810-F1BB-9BEE-E4E5660A3C39}"/>
              </a:ext>
            </a:extLst>
          </p:cNvPr>
          <p:cNvSpPr/>
          <p:nvPr/>
        </p:nvSpPr>
        <p:spPr>
          <a:xfrm>
            <a:off x="830179" y="1961147"/>
            <a:ext cx="6627685" cy="4405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B80499-53B3-2908-8475-34F1CDE894C8}"/>
              </a:ext>
            </a:extLst>
          </p:cNvPr>
          <p:cNvSpPr/>
          <p:nvPr/>
        </p:nvSpPr>
        <p:spPr>
          <a:xfrm>
            <a:off x="830178" y="3294043"/>
            <a:ext cx="6627685" cy="26220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468509"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justifying a skilled day </a:t>
              </a:r>
              <a:r>
                <a:rPr lang="en-US" sz="2400" b="1" cap="small" dirty="0">
                  <a:solidFill>
                    <a:srgbClr val="156082"/>
                  </a:solidFill>
                  <a:latin typeface="Aptos" panose="02110004020202020204"/>
                </a:rPr>
                <a:t>cont’d </a:t>
              </a:r>
            </a:p>
          </p:txBody>
        </p:sp>
      </p:grpSp>
      <p:sp>
        <p:nvSpPr>
          <p:cNvPr id="13" name="Rectangle 12">
            <a:extLst>
              <a:ext uri="{FF2B5EF4-FFF2-40B4-BE49-F238E27FC236}">
                <a16:creationId xmlns:a16="http://schemas.microsoft.com/office/drawing/2014/main" id="{4B43FC09-332C-3B5C-25E6-F899FBEAB39E}"/>
              </a:ext>
            </a:extLst>
          </p:cNvPr>
          <p:cNvSpPr/>
          <p:nvPr/>
        </p:nvSpPr>
        <p:spPr>
          <a:xfrm>
            <a:off x="7819054" y="0"/>
            <a:ext cx="4372945"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7A74F8-E5C7-20D3-E71D-3CF90AD9C1BF}"/>
              </a:ext>
            </a:extLst>
          </p:cNvPr>
          <p:cNvSpPr txBox="1"/>
          <p:nvPr/>
        </p:nvSpPr>
        <p:spPr>
          <a:xfrm>
            <a:off x="7819055" y="1418709"/>
            <a:ext cx="4372944" cy="3077766"/>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Nurses must ask themselves these</a:t>
            </a:r>
            <a:br>
              <a:rPr lang="en-US" sz="3200" dirty="0">
                <a:solidFill>
                  <a:schemeClr val="bg1"/>
                </a:solidFill>
                <a:cs typeface="Arial" panose="020B0604020202020204" pitchFamily="34" charset="0"/>
              </a:rPr>
            </a:br>
            <a:r>
              <a:rPr lang="en-US" sz="3200" dirty="0">
                <a:solidFill>
                  <a:schemeClr val="bg1"/>
                </a:solidFill>
                <a:cs typeface="Arial" panose="020B0604020202020204" pitchFamily="34" charset="0"/>
              </a:rPr>
              <a:t>questions </a:t>
            </a:r>
          </a:p>
          <a:p>
            <a:pPr algn="ctr"/>
            <a:r>
              <a:rPr lang="en-US" sz="3200" dirty="0">
                <a:solidFill>
                  <a:schemeClr val="bg1"/>
                </a:solidFill>
                <a:cs typeface="Arial" panose="020B0604020202020204" pitchFamily="34" charset="0"/>
              </a:rPr>
              <a:t>(and </a:t>
            </a:r>
            <a:r>
              <a:rPr lang="en-US" sz="3200" b="1" i="1" dirty="0">
                <a:solidFill>
                  <a:srgbClr val="FFC000"/>
                </a:solidFill>
                <a:cs typeface="Arial" panose="020B0604020202020204" pitchFamily="34" charset="0"/>
              </a:rPr>
              <a:t>document</a:t>
            </a:r>
            <a:r>
              <a:rPr lang="en-US" sz="3200" dirty="0">
                <a:solidFill>
                  <a:schemeClr val="bg1"/>
                </a:solidFill>
                <a:cs typeface="Arial" panose="020B0604020202020204" pitchFamily="34" charset="0"/>
              </a:rPr>
              <a:t> the answers)</a:t>
            </a:r>
            <a:br>
              <a:rPr lang="en-US" sz="3200" dirty="0">
                <a:solidFill>
                  <a:schemeClr val="bg1"/>
                </a:solidFill>
                <a:cs typeface="Arial" panose="020B0604020202020204" pitchFamily="34" charset="0"/>
              </a:rPr>
            </a:br>
            <a:r>
              <a:rPr lang="en-US" sz="3400" b="1" i="1" dirty="0">
                <a:solidFill>
                  <a:srgbClr val="FFC000"/>
                </a:solidFill>
                <a:cs typeface="Arial" panose="020B0604020202020204" pitchFamily="34" charset="0"/>
              </a:rPr>
              <a:t>each and every day</a:t>
            </a:r>
          </a:p>
        </p:txBody>
      </p:sp>
      <p:pic>
        <p:nvPicPr>
          <p:cNvPr id="19" name="Picture 18" descr="Healthcare professional with patient">
            <a:extLst>
              <a:ext uri="{FF2B5EF4-FFF2-40B4-BE49-F238E27FC236}">
                <a16:creationId xmlns:a16="http://schemas.microsoft.com/office/drawing/2014/main" id="{BCA09C0B-FC46-93F2-9839-48961AC899F4}"/>
              </a:ext>
            </a:extLst>
          </p:cNvPr>
          <p:cNvPicPr>
            <a:picLocks noChangeAspect="1"/>
          </p:cNvPicPr>
          <p:nvPr/>
        </p:nvPicPr>
        <p:blipFill>
          <a:blip r:embed="rId3" cstate="email">
            <a:alphaModFix amt="16000"/>
            <a:extLst>
              <a:ext uri="{28A0092B-C50C-407E-A947-70E740481C1C}">
                <a14:useLocalDpi xmlns:a14="http://schemas.microsoft.com/office/drawing/2010/main" val="0"/>
              </a:ext>
            </a:extLst>
          </a:blip>
          <a:srcRect/>
          <a:stretch/>
        </p:blipFill>
        <p:spPr>
          <a:xfrm>
            <a:off x="7879214" y="62203"/>
            <a:ext cx="3997034" cy="6858000"/>
          </a:xfrm>
          <a:prstGeom prst="rect">
            <a:avLst/>
          </a:prstGeom>
        </p:spPr>
      </p:pic>
      <p:sp>
        <p:nvSpPr>
          <p:cNvPr id="16" name="TextBox 15">
            <a:extLst>
              <a:ext uri="{FF2B5EF4-FFF2-40B4-BE49-F238E27FC236}">
                <a16:creationId xmlns:a16="http://schemas.microsoft.com/office/drawing/2014/main" id="{FB1859A4-014D-B2F5-AD72-333D348E96DE}"/>
              </a:ext>
            </a:extLst>
          </p:cNvPr>
          <p:cNvSpPr txBox="1"/>
          <p:nvPr/>
        </p:nvSpPr>
        <p:spPr>
          <a:xfrm>
            <a:off x="558740" y="1922830"/>
            <a:ext cx="6932174" cy="4379660"/>
          </a:xfrm>
          <a:prstGeom prst="rect">
            <a:avLst/>
          </a:prstGeom>
          <a:noFill/>
        </p:spPr>
        <p:txBody>
          <a:bodyPr wrap="square" rtlCol="0">
            <a:spAutoFit/>
          </a:bodyPr>
          <a:lstStyle/>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Why is this patient receiving PT, OT or ST?</a:t>
            </a:r>
          </a:p>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What would/could happen if this patient was not an inpatient receiving care?</a:t>
            </a:r>
          </a:p>
          <a:p>
            <a:pPr marL="228600" indent="-228600" fontAlgn="base">
              <a:lnSpc>
                <a:spcPct val="90000"/>
              </a:lnSpc>
              <a:spcAft>
                <a:spcPts val="1200"/>
              </a:spcAft>
              <a:buFont typeface="Arial" panose="020B0604020202020204" pitchFamily="34" charset="0"/>
              <a:buChar char="•"/>
            </a:pPr>
            <a:r>
              <a:rPr lang="en-US" sz="2600" dirty="0">
                <a:solidFill>
                  <a:srgbClr val="156082"/>
                </a:solidFill>
                <a:latin typeface="Arial" panose="020B0604020202020204" pitchFamily="34" charset="0"/>
                <a:cs typeface="Arial" panose="020B0604020202020204" pitchFamily="34" charset="0"/>
              </a:rPr>
              <a:t>What are all of the medical complexities that are impacting this patient’s recovery.</a:t>
            </a:r>
          </a:p>
          <a:p>
            <a:pPr marL="914400" lvl="1" indent="-457200" fontAlgn="base">
              <a:lnSpc>
                <a:spcPct val="90000"/>
              </a:lnSpc>
              <a:spcAft>
                <a:spcPts val="1200"/>
              </a:spcAft>
              <a:buFont typeface="Wingdings" panose="05000000000000000000" pitchFamily="2" charset="2"/>
              <a:buChar char="Ø"/>
            </a:pPr>
            <a:r>
              <a:rPr lang="en-US" sz="2600" dirty="0">
                <a:solidFill>
                  <a:srgbClr val="156082"/>
                </a:solidFill>
                <a:latin typeface="Arial" panose="020B0604020202020204" pitchFamily="34" charset="0"/>
                <a:cs typeface="Arial" panose="020B0604020202020204" pitchFamily="34" charset="0"/>
              </a:rPr>
              <a:t>Explain the multiple conditions that you are managing.</a:t>
            </a:r>
          </a:p>
          <a:p>
            <a:pPr marL="914400" lvl="1" indent="-457200" fontAlgn="base">
              <a:lnSpc>
                <a:spcPct val="90000"/>
              </a:lnSpc>
              <a:spcAft>
                <a:spcPts val="1200"/>
              </a:spcAft>
              <a:buFont typeface="Wingdings" panose="05000000000000000000" pitchFamily="2" charset="2"/>
              <a:buChar char="Ø"/>
            </a:pPr>
            <a:r>
              <a:rPr lang="en-US" sz="2600" dirty="0">
                <a:solidFill>
                  <a:srgbClr val="156082"/>
                </a:solidFill>
                <a:latin typeface="Arial" panose="020B0604020202020204" pitchFamily="34" charset="0"/>
                <a:cs typeface="Arial" panose="020B0604020202020204" pitchFamily="34" charset="0"/>
              </a:rPr>
              <a:t>What is making this patient’s recovery take this amount of time?</a:t>
            </a:r>
            <a:endParaRPr lang="en-US" sz="2600" b="0" i="0" dirty="0">
              <a:solidFill>
                <a:srgbClr val="156082"/>
              </a:solidFill>
              <a:effectLst/>
              <a:latin typeface="Arial" panose="020B0604020202020204" pitchFamily="34" charset="0"/>
              <a:cs typeface="Arial" panose="020B0604020202020204" pitchFamily="34" charset="0"/>
            </a:endParaRPr>
          </a:p>
          <a:p>
            <a:endParaRPr lang="en-US" dirty="0"/>
          </a:p>
        </p:txBody>
      </p:sp>
      <p:pic>
        <p:nvPicPr>
          <p:cNvPr id="2" name="Picture 1" descr="A green and blue text on a black background&#10;&#10;Description automatically generated">
            <a:extLst>
              <a:ext uri="{FF2B5EF4-FFF2-40B4-BE49-F238E27FC236}">
                <a16:creationId xmlns:a16="http://schemas.microsoft.com/office/drawing/2014/main" id="{315FCE5C-E582-0933-2D49-C1532696685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333199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documentation</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grpSp>
        <p:nvGrpSpPr>
          <p:cNvPr id="10" name="Group 9">
            <a:extLst>
              <a:ext uri="{FF2B5EF4-FFF2-40B4-BE49-F238E27FC236}">
                <a16:creationId xmlns:a16="http://schemas.microsoft.com/office/drawing/2014/main" id="{EF2727DC-ED32-7B2D-3F19-E2421C9B6348}"/>
              </a:ext>
            </a:extLst>
          </p:cNvPr>
          <p:cNvGrpSpPr/>
          <p:nvPr/>
        </p:nvGrpSpPr>
        <p:grpSpPr>
          <a:xfrm>
            <a:off x="2810910" y="2409483"/>
            <a:ext cx="8590049" cy="4011008"/>
            <a:chOff x="1800975" y="1840868"/>
            <a:chExt cx="8590049" cy="4011008"/>
          </a:xfrm>
        </p:grpSpPr>
        <p:sp>
          <p:nvSpPr>
            <p:cNvPr id="7" name="Rectangle 6">
              <a:extLst>
                <a:ext uri="{FF2B5EF4-FFF2-40B4-BE49-F238E27FC236}">
                  <a16:creationId xmlns:a16="http://schemas.microsoft.com/office/drawing/2014/main" id="{D7B54A37-A787-C623-088D-DEB1A9325EC0}"/>
                </a:ext>
              </a:extLst>
            </p:cNvPr>
            <p:cNvSpPr/>
            <p:nvPr/>
          </p:nvSpPr>
          <p:spPr>
            <a:xfrm>
              <a:off x="5936776" y="1840868"/>
              <a:ext cx="4454248" cy="401100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07E044-494D-CAB1-3F0E-0F4BF7F7340E}"/>
                </a:ext>
              </a:extLst>
            </p:cNvPr>
            <p:cNvSpPr/>
            <p:nvPr/>
          </p:nvSpPr>
          <p:spPr>
            <a:xfrm>
              <a:off x="1800975" y="1840868"/>
              <a:ext cx="4135801" cy="401100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s://www.htstherapy.com/wp-content/uploads/2017/07/Do-Dont-chart.png">
              <a:extLst>
                <a:ext uri="{FF2B5EF4-FFF2-40B4-BE49-F238E27FC236}">
                  <a16:creationId xmlns:a16="http://schemas.microsoft.com/office/drawing/2014/main" id="{722C143E-F080-28E9-AFF6-5233246AF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975" y="1840868"/>
              <a:ext cx="8590049" cy="401100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8B7A74F8-E5C7-20D3-E71D-3CF90AD9C1BF}"/>
              </a:ext>
            </a:extLst>
          </p:cNvPr>
          <p:cNvSpPr txBox="1"/>
          <p:nvPr/>
        </p:nvSpPr>
        <p:spPr>
          <a:xfrm>
            <a:off x="525690" y="1383428"/>
            <a:ext cx="4454248" cy="800219"/>
          </a:xfrm>
          <a:prstGeom prst="rect">
            <a:avLst/>
          </a:prstGeom>
          <a:noFill/>
        </p:spPr>
        <p:txBody>
          <a:bodyPr wrap="square" rtlCol="0">
            <a:spAutoFit/>
          </a:bodyPr>
          <a:lstStyle/>
          <a:p>
            <a:r>
              <a:rPr lang="en-US" sz="4600" b="1" cap="small" dirty="0">
                <a:solidFill>
                  <a:srgbClr val="156082"/>
                </a:solidFill>
                <a:cs typeface="Arial" panose="020B0604020202020204" pitchFamily="34" charset="0"/>
              </a:rPr>
              <a:t>do’s and don’ts</a:t>
            </a:r>
          </a:p>
        </p:txBody>
      </p:sp>
    </p:spTree>
    <p:extLst>
      <p:ext uri="{BB962C8B-B14F-4D97-AF65-F5344CB8AC3E}">
        <p14:creationId xmlns:p14="http://schemas.microsoft.com/office/powerpoint/2010/main" val="383105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5C9295-E8D5-BD8A-A9DF-24A3B9CFC0C7}"/>
              </a:ext>
            </a:extLst>
          </p:cNvPr>
          <p:cNvSpPr/>
          <p:nvPr/>
        </p:nvSpPr>
        <p:spPr>
          <a:xfrm>
            <a:off x="678917" y="3974918"/>
            <a:ext cx="5958603" cy="2323406"/>
          </a:xfrm>
          <a:prstGeom prst="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9AB926-0455-1F03-6819-976F588C8A7E}"/>
              </a:ext>
            </a:extLst>
          </p:cNvPr>
          <p:cNvSpPr txBox="1"/>
          <p:nvPr/>
        </p:nvSpPr>
        <p:spPr>
          <a:xfrm>
            <a:off x="794340" y="1239448"/>
            <a:ext cx="5958603" cy="5189690"/>
          </a:xfrm>
          <a:prstGeom prst="rect">
            <a:avLst/>
          </a:prstGeom>
          <a:noFill/>
        </p:spPr>
        <p:txBody>
          <a:bodyPr wrap="square" rtlCol="0">
            <a:spAutoFit/>
          </a:bodyPr>
          <a:lstStyle/>
          <a:p>
            <a:pPr defTabSz="311719">
              <a:lnSpc>
                <a:spcPct val="90000"/>
              </a:lnSpc>
            </a:pPr>
            <a:endParaRPr lang="en-US" sz="2200" b="1" cap="small" dirty="0">
              <a:solidFill>
                <a:schemeClr val="accent1"/>
              </a:solidFill>
              <a:latin typeface="Aptos" panose="02110004020202020204"/>
            </a:endParaRPr>
          </a:p>
          <a:p>
            <a:pPr marL="342900" indent="-342900" defTabSz="311719">
              <a:lnSpc>
                <a:spcPct val="90000"/>
              </a:lnSpc>
              <a:buFont typeface="Arial" panose="020B0604020202020204" pitchFamily="34" charset="0"/>
              <a:buChar char="•"/>
            </a:pPr>
            <a:r>
              <a:rPr lang="en-US" sz="2200" b="1" cap="small" dirty="0">
                <a:solidFill>
                  <a:schemeClr val="accent1"/>
                </a:solidFill>
                <a:latin typeface="Arial" panose="020B0604020202020204" pitchFamily="34" charset="0"/>
                <a:cs typeface="Arial" panose="020B0604020202020204" pitchFamily="34" charset="0"/>
              </a:rPr>
              <a:t>home &amp; community-based services</a:t>
            </a:r>
          </a:p>
          <a:p>
            <a:pPr marL="1257300" lvl="2" indent="-342900" defTabSz="311719">
              <a:lnSpc>
                <a:spcPct val="90000"/>
              </a:lnSpc>
              <a:buFont typeface="Wingdings" panose="05000000000000000000" pitchFamily="2" charset="2"/>
              <a:buChar char="Ø"/>
            </a:pPr>
            <a:r>
              <a:rPr lang="en-US" sz="2000" cap="small" dirty="0">
                <a:solidFill>
                  <a:schemeClr val="accent1"/>
                </a:solidFill>
                <a:latin typeface="Arial" panose="020B0604020202020204" pitchFamily="34" charset="0"/>
                <a:cs typeface="Arial" panose="020B0604020202020204" pitchFamily="34" charset="0"/>
              </a:rPr>
              <a:t>adult day</a:t>
            </a:r>
          </a:p>
          <a:p>
            <a:pPr marL="1257300" lvl="2" indent="-342900" defTabSz="311719">
              <a:lnSpc>
                <a:spcPct val="90000"/>
              </a:lnSpc>
              <a:buFont typeface="Wingdings" panose="05000000000000000000" pitchFamily="2" charset="2"/>
              <a:buChar char="Ø"/>
            </a:pPr>
            <a:r>
              <a:rPr lang="en-US" sz="2000" cap="small" dirty="0">
                <a:solidFill>
                  <a:schemeClr val="accent1"/>
                </a:solidFill>
                <a:latin typeface="Arial" panose="020B0604020202020204" pitchFamily="34" charset="0"/>
                <a:cs typeface="Arial" panose="020B0604020202020204" pitchFamily="34" charset="0"/>
              </a:rPr>
              <a:t>home infusion</a:t>
            </a:r>
          </a:p>
          <a:p>
            <a:pPr marL="1257300" lvl="2" indent="-342900" defTabSz="311719">
              <a:lnSpc>
                <a:spcPct val="90000"/>
              </a:lnSpc>
              <a:spcAft>
                <a:spcPts val="600"/>
              </a:spcAft>
              <a:buFont typeface="Wingdings" panose="05000000000000000000" pitchFamily="2" charset="2"/>
              <a:buChar char="Ø"/>
            </a:pPr>
            <a:r>
              <a:rPr lang="en-US" sz="2000" cap="small" dirty="0">
                <a:solidFill>
                  <a:schemeClr val="accent1"/>
                </a:solidFill>
                <a:latin typeface="Arial" panose="020B0604020202020204" pitchFamily="34" charset="0"/>
                <a:cs typeface="Arial" panose="020B0604020202020204" pitchFamily="34" charset="0"/>
              </a:rPr>
              <a:t>in-home care</a:t>
            </a:r>
          </a:p>
          <a:p>
            <a:pPr marL="342900" indent="-342900" defTabSz="311719">
              <a:lnSpc>
                <a:spcPct val="90000"/>
              </a:lnSpc>
              <a:buFont typeface="Arial" panose="020B0604020202020204" pitchFamily="34" charset="0"/>
              <a:buChar char="•"/>
            </a:pPr>
            <a:r>
              <a:rPr lang="en-US" sz="2200" b="1" cap="small" dirty="0">
                <a:solidFill>
                  <a:schemeClr val="accent1"/>
                </a:solidFill>
                <a:latin typeface="Arial" panose="020B0604020202020204" pitchFamily="34" charset="0"/>
                <a:cs typeface="Arial" panose="020B0604020202020204" pitchFamily="34" charset="0"/>
              </a:rPr>
              <a:t>home health agencies</a:t>
            </a:r>
          </a:p>
          <a:p>
            <a:pPr marL="342900" indent="-342900" defTabSz="311719">
              <a:lnSpc>
                <a:spcPct val="90000"/>
              </a:lnSpc>
              <a:buFont typeface="Arial" panose="020B0604020202020204" pitchFamily="34" charset="0"/>
              <a:buChar char="•"/>
            </a:pPr>
            <a:r>
              <a:rPr lang="en-US" sz="2200" b="1" cap="small" dirty="0">
                <a:solidFill>
                  <a:schemeClr val="accent1"/>
                </a:solidFill>
                <a:latin typeface="Arial" panose="020B0604020202020204" pitchFamily="34" charset="0"/>
                <a:cs typeface="Arial" panose="020B0604020202020204" pitchFamily="34" charset="0"/>
              </a:rPr>
              <a:t>hospice care</a:t>
            </a:r>
          </a:p>
          <a:p>
            <a:pPr marL="342900" indent="-342900" defTabSz="311719">
              <a:lnSpc>
                <a:spcPct val="90000"/>
              </a:lnSpc>
              <a:buFont typeface="Arial" panose="020B0604020202020204" pitchFamily="34" charset="0"/>
              <a:buChar char="•"/>
            </a:pPr>
            <a:r>
              <a:rPr lang="en-US" sz="2200" b="1" cap="small" dirty="0">
                <a:solidFill>
                  <a:schemeClr val="accent1"/>
                </a:solidFill>
                <a:latin typeface="Arial" panose="020B0604020202020204" pitchFamily="34" charset="0"/>
                <a:cs typeface="Arial" panose="020B0604020202020204" pitchFamily="34" charset="0"/>
              </a:rPr>
              <a:t>skilled nursing facilities</a:t>
            </a:r>
          </a:p>
          <a:p>
            <a:pPr defTabSz="311719">
              <a:lnSpc>
                <a:spcPct val="90000"/>
              </a:lnSpc>
            </a:pPr>
            <a:endParaRPr lang="en-US" sz="2000" cap="small" dirty="0">
              <a:solidFill>
                <a:schemeClr val="bg1"/>
              </a:solidFill>
              <a:latin typeface="Arial" panose="020B0604020202020204" pitchFamily="34" charset="0"/>
              <a:cs typeface="Arial" panose="020B0604020202020204" pitchFamily="34" charset="0"/>
            </a:endParaRPr>
          </a:p>
          <a:p>
            <a:pPr algn="ctr" defTabSz="311719">
              <a:lnSpc>
                <a:spcPct val="90000"/>
              </a:lnSpc>
            </a:pPr>
            <a:endParaRPr lang="en-US" sz="1400" b="1" cap="small" dirty="0">
              <a:solidFill>
                <a:schemeClr val="accent1"/>
              </a:solidFill>
              <a:latin typeface="Arial" panose="020B0604020202020204" pitchFamily="34" charset="0"/>
              <a:cs typeface="Arial" panose="020B0604020202020204" pitchFamily="34" charset="0"/>
            </a:endParaRPr>
          </a:p>
          <a:p>
            <a:pPr algn="ctr" defTabSz="311719">
              <a:lnSpc>
                <a:spcPct val="90000"/>
              </a:lnSpc>
            </a:pPr>
            <a:r>
              <a:rPr lang="en-US" sz="2400" b="1" cap="small" dirty="0">
                <a:solidFill>
                  <a:schemeClr val="accent1"/>
                </a:solidFill>
                <a:latin typeface="Arial" panose="020B0604020202020204" pitchFamily="34" charset="0"/>
                <a:cs typeface="Arial" panose="020B0604020202020204" pitchFamily="34" charset="0"/>
              </a:rPr>
              <a:t>in        states including:</a:t>
            </a:r>
          </a:p>
          <a:p>
            <a:pPr algn="ctr" defTabSz="311719">
              <a:lnSpc>
                <a:spcPct val="90000"/>
              </a:lnSpc>
            </a:pPr>
            <a:endParaRPr lang="en-US" sz="1200" b="1" cap="small" dirty="0">
              <a:solidFill>
                <a:schemeClr val="accent1"/>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r>
              <a:rPr lang="en-US" sz="2000" b="1" cap="small" dirty="0" err="1">
                <a:solidFill>
                  <a:schemeClr val="accent1"/>
                </a:solidFill>
                <a:latin typeface="Arial" panose="020B0604020202020204" pitchFamily="34" charset="0"/>
                <a:cs typeface="Arial" panose="020B0604020202020204" pitchFamily="34" charset="0"/>
              </a:rPr>
              <a:t>maryland</a:t>
            </a:r>
            <a:endParaRPr lang="en-US" sz="2000" b="1" cap="small" dirty="0">
              <a:solidFill>
                <a:schemeClr val="accent1"/>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r>
              <a:rPr lang="en-US" sz="2000" b="1" cap="small" dirty="0" err="1">
                <a:solidFill>
                  <a:schemeClr val="accent1"/>
                </a:solidFill>
                <a:latin typeface="Arial" panose="020B0604020202020204" pitchFamily="34" charset="0"/>
                <a:cs typeface="Arial" panose="020B0604020202020204" pitchFamily="34" charset="0"/>
              </a:rPr>
              <a:t>massachusetts</a:t>
            </a:r>
            <a:endParaRPr lang="en-US" sz="2000" b="1" cap="small" dirty="0">
              <a:solidFill>
                <a:schemeClr val="accent1"/>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r>
              <a:rPr lang="en-US" sz="2000" b="1" cap="small" dirty="0">
                <a:solidFill>
                  <a:schemeClr val="accent1"/>
                </a:solidFill>
                <a:latin typeface="Arial" panose="020B0604020202020204" pitchFamily="34" charset="0"/>
                <a:cs typeface="Arial" panose="020B0604020202020204" pitchFamily="34" charset="0"/>
              </a:rPr>
              <a:t>new jersey</a:t>
            </a:r>
          </a:p>
          <a:p>
            <a:pPr marL="342900" indent="-342900" defTabSz="311719">
              <a:lnSpc>
                <a:spcPct val="90000"/>
              </a:lnSpc>
              <a:spcAft>
                <a:spcPts val="400"/>
              </a:spcAft>
              <a:buFont typeface="Arial" panose="020B0604020202020204" pitchFamily="34" charset="0"/>
              <a:buChar char="•"/>
            </a:pPr>
            <a:r>
              <a:rPr lang="en-US" sz="2000" b="1" cap="small" dirty="0">
                <a:solidFill>
                  <a:schemeClr val="accent1"/>
                </a:solidFill>
                <a:latin typeface="Arial" panose="020B0604020202020204" pitchFamily="34" charset="0"/>
                <a:cs typeface="Arial" panose="020B0604020202020204" pitchFamily="34" charset="0"/>
              </a:rPr>
              <a:t>new </a:t>
            </a:r>
            <a:r>
              <a:rPr lang="en-US" sz="2000" b="1" cap="small" dirty="0" err="1">
                <a:solidFill>
                  <a:schemeClr val="accent1"/>
                </a:solidFill>
                <a:latin typeface="Arial" panose="020B0604020202020204" pitchFamily="34" charset="0"/>
                <a:cs typeface="Arial" panose="020B0604020202020204" pitchFamily="34" charset="0"/>
              </a:rPr>
              <a:t>york</a:t>
            </a:r>
            <a:endParaRPr lang="en-US" sz="2000" b="1" cap="small" dirty="0">
              <a:solidFill>
                <a:schemeClr val="accent1"/>
              </a:solidFill>
              <a:latin typeface="Arial" panose="020B0604020202020204" pitchFamily="34" charset="0"/>
              <a:cs typeface="Arial" panose="020B0604020202020204" pitchFamily="34" charset="0"/>
            </a:endParaRPr>
          </a:p>
          <a:p>
            <a:pPr algn="ctr" defTabSz="311719">
              <a:lnSpc>
                <a:spcPct val="80000"/>
              </a:lnSpc>
            </a:pPr>
            <a:r>
              <a:rPr lang="en-US" sz="1700" i="1" cap="small" dirty="0">
                <a:solidFill>
                  <a:schemeClr val="accent1"/>
                </a:solidFill>
                <a:latin typeface="Arial" panose="020B0604020202020204" pitchFamily="34" charset="0"/>
                <a:cs typeface="Arial" panose="020B0604020202020204" pitchFamily="34" charset="0"/>
              </a:rPr>
              <a:t>as well as in discussions with prospective</a:t>
            </a:r>
            <a:br>
              <a:rPr lang="en-US" sz="1700" i="1" cap="small" dirty="0">
                <a:solidFill>
                  <a:schemeClr val="accent1"/>
                </a:solidFill>
                <a:latin typeface="Arial" panose="020B0604020202020204" pitchFamily="34" charset="0"/>
                <a:cs typeface="Arial" panose="020B0604020202020204" pitchFamily="34" charset="0"/>
              </a:rPr>
            </a:br>
            <a:r>
              <a:rPr lang="en-US" sz="1700" i="1" cap="small" dirty="0">
                <a:solidFill>
                  <a:schemeClr val="accent1"/>
                </a:solidFill>
                <a:latin typeface="Arial" panose="020B0604020202020204" pitchFamily="34" charset="0"/>
                <a:cs typeface="Arial" panose="020B0604020202020204" pitchFamily="34" charset="0"/>
              </a:rPr>
              <a:t>members in several other states!</a:t>
            </a:r>
            <a:endParaRPr lang="en-US" sz="1700" i="1" cap="small" dirty="0">
              <a:solidFill>
                <a:schemeClr val="accent1"/>
              </a:solidFill>
              <a:latin typeface="Aptos" panose="02110004020202020204"/>
            </a:endParaRPr>
          </a:p>
        </p:txBody>
      </p:sp>
      <p:pic>
        <p:nvPicPr>
          <p:cNvPr id="2" name="Content Placeholder 5">
            <a:extLst>
              <a:ext uri="{FF2B5EF4-FFF2-40B4-BE49-F238E27FC236}">
                <a16:creationId xmlns:a16="http://schemas.microsoft.com/office/drawing/2014/main" id="{9CF8DE88-5185-965D-FEBB-AF4D9ABAEF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00673" y="1690746"/>
            <a:ext cx="4799241" cy="4624062"/>
          </a:xfrm>
          <a:prstGeom prst="rect">
            <a:avLst/>
          </a:prstGeom>
        </p:spPr>
      </p:pic>
      <p:grpSp>
        <p:nvGrpSpPr>
          <p:cNvPr id="7" name="Group 6">
            <a:extLst>
              <a:ext uri="{FF2B5EF4-FFF2-40B4-BE49-F238E27FC236}">
                <a16:creationId xmlns:a16="http://schemas.microsoft.com/office/drawing/2014/main" id="{B6B10503-1CED-8CCD-06DA-8E7A2D41B739}"/>
              </a:ext>
            </a:extLst>
          </p:cNvPr>
          <p:cNvGrpSpPr/>
          <p:nvPr/>
        </p:nvGrpSpPr>
        <p:grpSpPr>
          <a:xfrm>
            <a:off x="525690" y="437509"/>
            <a:ext cx="9635526" cy="981200"/>
            <a:chOff x="548640" y="511569"/>
            <a:chExt cx="4680144" cy="625515"/>
          </a:xfrm>
        </p:grpSpPr>
        <p:sp>
          <p:nvSpPr>
            <p:cNvPr id="8" name="Rectangle 7">
              <a:extLst>
                <a:ext uri="{FF2B5EF4-FFF2-40B4-BE49-F238E27FC236}">
                  <a16:creationId xmlns:a16="http://schemas.microsoft.com/office/drawing/2014/main" id="{51E2272C-FC28-89CA-6FBF-72950166F71C}"/>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Rectangle 8">
              <a:extLst>
                <a:ext uri="{FF2B5EF4-FFF2-40B4-BE49-F238E27FC236}">
                  <a16:creationId xmlns:a16="http://schemas.microsoft.com/office/drawing/2014/main" id="{0614D8BB-BB8A-7F60-431C-1D85FECA479C}"/>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084A59B8-FF8A-39A7-DEA7-880ACF2D4A96}"/>
                </a:ext>
              </a:extLst>
            </p:cNvPr>
            <p:cNvSpPr txBox="1"/>
            <p:nvPr/>
          </p:nvSpPr>
          <p:spPr>
            <a:xfrm>
              <a:off x="548640" y="511569"/>
              <a:ext cx="4680144"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OUR PERSPECTIVE INCLUDES…</a:t>
              </a:r>
            </a:p>
          </p:txBody>
        </p:sp>
      </p:grpSp>
      <p:sp>
        <p:nvSpPr>
          <p:cNvPr id="22" name="Speech Bubble: Oval 21">
            <a:extLst>
              <a:ext uri="{FF2B5EF4-FFF2-40B4-BE49-F238E27FC236}">
                <a16:creationId xmlns:a16="http://schemas.microsoft.com/office/drawing/2014/main" id="{89EDC947-943A-C1B2-EBD4-819001EB8834}"/>
              </a:ext>
            </a:extLst>
          </p:cNvPr>
          <p:cNvSpPr/>
          <p:nvPr/>
        </p:nvSpPr>
        <p:spPr>
          <a:xfrm rot="974171">
            <a:off x="4782198" y="1962795"/>
            <a:ext cx="2088058" cy="1229533"/>
          </a:xfrm>
          <a:prstGeom prst="wedgeEllipseCallout">
            <a:avLst>
              <a:gd name="adj1" fmla="val -32995"/>
              <a:gd name="adj2" fmla="val 77628"/>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17DDF9-EF49-C72D-0977-9D2CEE0133C0}"/>
              </a:ext>
            </a:extLst>
          </p:cNvPr>
          <p:cNvSpPr txBox="1"/>
          <p:nvPr/>
        </p:nvSpPr>
        <p:spPr>
          <a:xfrm rot="908952">
            <a:off x="4651780" y="2096649"/>
            <a:ext cx="2348894" cy="1200329"/>
          </a:xfrm>
          <a:prstGeom prst="rect">
            <a:avLst/>
          </a:prstGeom>
          <a:noFill/>
        </p:spPr>
        <p:txBody>
          <a:bodyPr wrap="square" rtlCol="0">
            <a:spAutoFit/>
          </a:bodyPr>
          <a:lstStyle/>
          <a:p>
            <a:pPr algn="ctr"/>
            <a:r>
              <a:rPr lang="en-US" sz="1800" cap="small" dirty="0">
                <a:solidFill>
                  <a:schemeClr val="bg1"/>
                </a:solidFill>
                <a:latin typeface="Arial" panose="020B0604020202020204" pitchFamily="34" charset="0"/>
                <a:cs typeface="Arial" panose="020B0604020202020204" pitchFamily="34" charset="0"/>
              </a:rPr>
              <a:t>over </a:t>
            </a:r>
            <a:r>
              <a:rPr lang="en-US" sz="1800" b="1" cap="small" dirty="0">
                <a:solidFill>
                  <a:schemeClr val="bg1"/>
                </a:solidFill>
                <a:latin typeface="Arial" panose="020B0604020202020204" pitchFamily="34" charset="0"/>
                <a:cs typeface="Arial" panose="020B0604020202020204" pitchFamily="34" charset="0"/>
              </a:rPr>
              <a:t>120 plus </a:t>
            </a:r>
            <a:r>
              <a:rPr lang="en-US" sz="1800" cap="small" dirty="0">
                <a:solidFill>
                  <a:schemeClr val="bg1"/>
                </a:solidFill>
                <a:latin typeface="Arial" panose="020B0604020202020204" pitchFamily="34" charset="0"/>
                <a:cs typeface="Arial" panose="020B0604020202020204" pitchFamily="34" charset="0"/>
              </a:rPr>
              <a:t>members (entities)</a:t>
            </a:r>
            <a:br>
              <a:rPr lang="en-US" sz="1800" cap="small" dirty="0">
                <a:solidFill>
                  <a:schemeClr val="bg1"/>
                </a:solidFill>
                <a:latin typeface="Arial" panose="020B0604020202020204" pitchFamily="34" charset="0"/>
                <a:cs typeface="Arial" panose="020B0604020202020204" pitchFamily="34" charset="0"/>
              </a:rPr>
            </a:br>
            <a:r>
              <a:rPr lang="en-US" sz="1800" cap="small" dirty="0">
                <a:solidFill>
                  <a:schemeClr val="bg1"/>
                </a:solidFill>
                <a:latin typeface="Arial" panose="020B0604020202020204" pitchFamily="34" charset="0"/>
                <a:cs typeface="Arial" panose="020B0604020202020204" pitchFamily="34" charset="0"/>
              </a:rPr>
              <a:t>being served</a:t>
            </a:r>
          </a:p>
          <a:p>
            <a:endParaRPr lang="en-US" dirty="0">
              <a:solidFill>
                <a:schemeClr val="accent1"/>
              </a:solidFill>
            </a:endParaRPr>
          </a:p>
        </p:txBody>
      </p:sp>
      <p:sp>
        <p:nvSpPr>
          <p:cNvPr id="15" name="TextBox 14">
            <a:extLst>
              <a:ext uri="{FF2B5EF4-FFF2-40B4-BE49-F238E27FC236}">
                <a16:creationId xmlns:a16="http://schemas.microsoft.com/office/drawing/2014/main" id="{D8AD9732-014B-5576-F338-264055B1A9D3}"/>
              </a:ext>
            </a:extLst>
          </p:cNvPr>
          <p:cNvSpPr txBox="1"/>
          <p:nvPr/>
        </p:nvSpPr>
        <p:spPr>
          <a:xfrm>
            <a:off x="3467730" y="4337074"/>
            <a:ext cx="3416266" cy="1477328"/>
          </a:xfrm>
          <a:prstGeom prst="rect">
            <a:avLst/>
          </a:prstGeom>
          <a:noFill/>
        </p:spPr>
        <p:txBody>
          <a:bodyPr wrap="square" rtlCol="0">
            <a:spAutoFit/>
          </a:bodyPr>
          <a:lstStyle/>
          <a:p>
            <a:pPr defTabSz="311719">
              <a:lnSpc>
                <a:spcPct val="90000"/>
              </a:lnSpc>
            </a:pPr>
            <a:endParaRPr lang="en-US" sz="2000" b="1" cap="small" dirty="0">
              <a:solidFill>
                <a:srgbClr val="156082"/>
              </a:solidFill>
              <a:latin typeface="Aptos" panose="02110004020202020204"/>
            </a:endParaRPr>
          </a:p>
          <a:p>
            <a:pPr marL="342900" indent="-342900" defTabSz="311719">
              <a:lnSpc>
                <a:spcPct val="90000"/>
              </a:lnSpc>
              <a:buFont typeface="Arial" panose="020B0604020202020204" pitchFamily="34" charset="0"/>
              <a:buChar char="•"/>
            </a:pPr>
            <a:r>
              <a:rPr lang="en-US" sz="2000" b="1" cap="small" dirty="0">
                <a:solidFill>
                  <a:srgbClr val="156082"/>
                </a:solidFill>
                <a:latin typeface="Arial" panose="020B0604020202020204" pitchFamily="34" charset="0"/>
                <a:cs typeface="Arial" panose="020B0604020202020204" pitchFamily="34" charset="0"/>
              </a:rPr>
              <a:t>north </a:t>
            </a:r>
            <a:r>
              <a:rPr lang="en-US" sz="2000" b="1" cap="small" dirty="0" err="1">
                <a:solidFill>
                  <a:srgbClr val="156082"/>
                </a:solidFill>
                <a:latin typeface="Arial" panose="020B0604020202020204" pitchFamily="34" charset="0"/>
                <a:cs typeface="Arial" panose="020B0604020202020204" pitchFamily="34" charset="0"/>
              </a:rPr>
              <a:t>carolina</a:t>
            </a:r>
            <a:endParaRPr lang="en-US" sz="2000" b="1" cap="small" dirty="0">
              <a:solidFill>
                <a:srgbClr val="156082"/>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r>
              <a:rPr lang="en-US" sz="2000" b="1" cap="small" dirty="0" err="1">
                <a:solidFill>
                  <a:srgbClr val="156082"/>
                </a:solidFill>
                <a:latin typeface="Arial" panose="020B0604020202020204" pitchFamily="34" charset="0"/>
                <a:cs typeface="Arial" panose="020B0604020202020204" pitchFamily="34" charset="0"/>
              </a:rPr>
              <a:t>pennsylvania</a:t>
            </a:r>
            <a:endParaRPr lang="en-US" sz="2000" b="1" cap="small" dirty="0">
              <a:solidFill>
                <a:srgbClr val="156082"/>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r>
              <a:rPr lang="en-US" sz="2000" b="1" cap="small" dirty="0" err="1">
                <a:solidFill>
                  <a:srgbClr val="156082"/>
                </a:solidFill>
                <a:latin typeface="Arial" panose="020B0604020202020204" pitchFamily="34" charset="0"/>
                <a:cs typeface="Arial" panose="020B0604020202020204" pitchFamily="34" charset="0"/>
              </a:rPr>
              <a:t>virginia</a:t>
            </a:r>
            <a:endParaRPr lang="en-US" sz="2000" b="1" cap="small" dirty="0">
              <a:solidFill>
                <a:srgbClr val="156082"/>
              </a:solidFill>
              <a:latin typeface="Arial" panose="020B0604020202020204" pitchFamily="34" charset="0"/>
              <a:cs typeface="Arial" panose="020B0604020202020204" pitchFamily="34" charset="0"/>
            </a:endParaRPr>
          </a:p>
          <a:p>
            <a:pPr marL="342900" indent="-342900" defTabSz="311719">
              <a:lnSpc>
                <a:spcPct val="90000"/>
              </a:lnSpc>
              <a:buFont typeface="Arial" panose="020B0604020202020204" pitchFamily="34" charset="0"/>
              <a:buChar char="•"/>
            </a:pPr>
            <a:endParaRPr lang="en-US" sz="2000" cap="small" dirty="0">
              <a:solidFill>
                <a:srgbClr val="156082"/>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AF8CFE3E-8E4A-5022-DFB5-9904371AB0D4}"/>
              </a:ext>
            </a:extLst>
          </p:cNvPr>
          <p:cNvSpPr/>
          <p:nvPr/>
        </p:nvSpPr>
        <p:spPr>
          <a:xfrm>
            <a:off x="2389471" y="4086251"/>
            <a:ext cx="501646" cy="50164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F852826-B5EA-53F8-F067-8EBB94029CFA}"/>
              </a:ext>
            </a:extLst>
          </p:cNvPr>
          <p:cNvSpPr txBox="1"/>
          <p:nvPr/>
        </p:nvSpPr>
        <p:spPr>
          <a:xfrm>
            <a:off x="2447317" y="4013908"/>
            <a:ext cx="349672" cy="646331"/>
          </a:xfrm>
          <a:prstGeom prst="rect">
            <a:avLst/>
          </a:prstGeom>
          <a:noFill/>
        </p:spPr>
        <p:txBody>
          <a:bodyPr wrap="square" rtlCol="0">
            <a:spAutoFit/>
          </a:bodyPr>
          <a:lstStyle/>
          <a:p>
            <a:r>
              <a:rPr lang="en-US" sz="3600" b="1" dirty="0">
                <a:solidFill>
                  <a:schemeClr val="bg1"/>
                </a:solidFill>
              </a:rPr>
              <a:t>7</a:t>
            </a:r>
          </a:p>
        </p:txBody>
      </p:sp>
      <p:pic>
        <p:nvPicPr>
          <p:cNvPr id="28" name="Picture 27" descr="A green and blue text on a black background&#10;&#10;Description automatically generated">
            <a:extLst>
              <a:ext uri="{FF2B5EF4-FFF2-40B4-BE49-F238E27FC236}">
                <a16:creationId xmlns:a16="http://schemas.microsoft.com/office/drawing/2014/main" id="{1D8CB3F2-FFEB-2B26-F3A6-97E5E887FF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Tree>
    <p:extLst>
      <p:ext uri="{BB962C8B-B14F-4D97-AF65-F5344CB8AC3E}">
        <p14:creationId xmlns:p14="http://schemas.microsoft.com/office/powerpoint/2010/main" val="390401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40</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949176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27157"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right to notice and appeals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graphicFrame>
        <p:nvGraphicFramePr>
          <p:cNvPr id="17" name="TextBox 13">
            <a:extLst>
              <a:ext uri="{FF2B5EF4-FFF2-40B4-BE49-F238E27FC236}">
                <a16:creationId xmlns:a16="http://schemas.microsoft.com/office/drawing/2014/main" id="{A3D3E7CA-0546-5BD9-A1B2-97B488C1E014}"/>
              </a:ext>
            </a:extLst>
          </p:cNvPr>
          <p:cNvGraphicFramePr/>
          <p:nvPr>
            <p:extLst>
              <p:ext uri="{D42A27DB-BD31-4B8C-83A1-F6EECF244321}">
                <p14:modId xmlns:p14="http://schemas.microsoft.com/office/powerpoint/2010/main" val="984818246"/>
              </p:ext>
            </p:extLst>
          </p:nvPr>
        </p:nvGraphicFramePr>
        <p:xfrm>
          <a:off x="710510" y="1594494"/>
          <a:ext cx="11124839" cy="5263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0978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31FD0D-F04A-34A6-CAB0-3D8F44D0537A}"/>
              </a:ext>
            </a:extLst>
          </p:cNvPr>
          <p:cNvSpPr/>
          <p:nvPr/>
        </p:nvSpPr>
        <p:spPr>
          <a:xfrm flipV="1">
            <a:off x="666138" y="799191"/>
            <a:ext cx="7231029" cy="619518"/>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25689" y="527153"/>
            <a:ext cx="7231029" cy="782113"/>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25688" y="437509"/>
            <a:ext cx="7541985" cy="816505"/>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abn</a:t>
            </a:r>
            <a:endParaRPr lang="en-US" sz="4706" b="1" cap="small" dirty="0">
              <a:solidFill>
                <a:srgbClr val="156082"/>
              </a:solidFill>
              <a:latin typeface="Aptos" panose="02110004020202020204"/>
            </a:endParaRPr>
          </a:p>
        </p:txBody>
      </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0F841014-E4AA-E5D8-A57B-F66C5F017248}"/>
              </a:ext>
            </a:extLst>
          </p:cNvPr>
          <p:cNvSpPr txBox="1"/>
          <p:nvPr/>
        </p:nvSpPr>
        <p:spPr>
          <a:xfrm>
            <a:off x="398800" y="2516537"/>
            <a:ext cx="7754600" cy="4093428"/>
          </a:xfrm>
          <a:prstGeom prst="rect">
            <a:avLst/>
          </a:prstGeom>
          <a:noFill/>
        </p:spPr>
        <p:txBody>
          <a:bodyPr wrap="square" rtlCol="0">
            <a:noAutofit/>
          </a:bodyPr>
          <a:lstStyle/>
          <a:p>
            <a:pPr marL="228600" indent="-228600">
              <a:buFont typeface="Arial" panose="020B0604020202020204" pitchFamily="34" charset="0"/>
              <a:buChar char="•"/>
            </a:pPr>
            <a:r>
              <a:rPr lang="en-US" sz="2400" dirty="0">
                <a:solidFill>
                  <a:srgbClr val="156082"/>
                </a:solidFill>
                <a:latin typeface="Arial" panose="020B0604020202020204" pitchFamily="34" charset="0"/>
                <a:cs typeface="Arial" panose="020B0604020202020204" pitchFamily="34" charset="0"/>
              </a:rPr>
              <a:t>Also known as a waiver of liability, is a notice a provider should give before the resident receives a service if, </a:t>
            </a:r>
            <a:r>
              <a:rPr lang="en-US" sz="2400" b="1" i="1" dirty="0">
                <a:solidFill>
                  <a:schemeClr val="accent2">
                    <a:lumMod val="75000"/>
                  </a:schemeClr>
                </a:solidFill>
                <a:latin typeface="Arial" panose="020B0604020202020204" pitchFamily="34" charset="0"/>
                <a:cs typeface="Arial" panose="020B0604020202020204" pitchFamily="34" charset="0"/>
              </a:rPr>
              <a:t>based on Medicare coverage rules</a:t>
            </a:r>
            <a:r>
              <a:rPr lang="en-US" sz="2400" dirty="0">
                <a:solidFill>
                  <a:srgbClr val="156082"/>
                </a:solidFill>
                <a:latin typeface="Arial" panose="020B0604020202020204" pitchFamily="34" charset="0"/>
                <a:cs typeface="Arial" panose="020B0604020202020204" pitchFamily="34" charset="0"/>
              </a:rPr>
              <a:t>, the SNF has reason to believe Medicare will </a:t>
            </a:r>
            <a:r>
              <a:rPr lang="en-US" sz="2400" b="1" u="sng" dirty="0">
                <a:solidFill>
                  <a:schemeClr val="accent2">
                    <a:lumMod val="75000"/>
                  </a:schemeClr>
                </a:solidFill>
                <a:latin typeface="Arial" panose="020B0604020202020204" pitchFamily="34" charset="0"/>
                <a:cs typeface="Arial" panose="020B0604020202020204" pitchFamily="34" charset="0"/>
              </a:rPr>
              <a:t>not</a:t>
            </a:r>
            <a:r>
              <a:rPr lang="en-US" sz="2400" dirty="0">
                <a:solidFill>
                  <a:srgbClr val="156082"/>
                </a:solidFill>
                <a:latin typeface="Arial" panose="020B0604020202020204" pitchFamily="34" charset="0"/>
                <a:cs typeface="Arial" panose="020B0604020202020204" pitchFamily="34" charset="0"/>
              </a:rPr>
              <a:t> pay for the service.</a:t>
            </a:r>
          </a:p>
          <a:p>
            <a:pPr marL="228600" indent="-228600">
              <a:buFont typeface="Arial" panose="020B0604020202020204" pitchFamily="34" charset="0"/>
              <a:buChar char="•"/>
            </a:pPr>
            <a:endParaRPr lang="en-US" sz="2400" dirty="0">
              <a:solidFill>
                <a:srgbClr val="156082"/>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2400" dirty="0">
                <a:solidFill>
                  <a:srgbClr val="156082"/>
                </a:solidFill>
                <a:latin typeface="Arial" panose="020B0604020202020204" pitchFamily="34" charset="0"/>
                <a:cs typeface="Arial" panose="020B0604020202020204" pitchFamily="34" charset="0"/>
              </a:rPr>
              <a:t>At admission (when a service begins/starts)</a:t>
            </a:r>
          </a:p>
          <a:p>
            <a:pPr marL="800100" lvl="1" indent="-342900">
              <a:buFont typeface="Wingdings" panose="05000000000000000000" pitchFamily="2" charset="2"/>
              <a:buChar char="Ø"/>
            </a:pPr>
            <a:r>
              <a:rPr lang="en-US" sz="2400" b="1" dirty="0">
                <a:solidFill>
                  <a:schemeClr val="accent2">
                    <a:lumMod val="75000"/>
                  </a:schemeClr>
                </a:solidFill>
                <a:latin typeface="Arial" panose="020B0604020202020204" pitchFamily="34" charset="0"/>
                <a:cs typeface="Arial" panose="020B0604020202020204" pitchFamily="34" charset="0"/>
              </a:rPr>
              <a:t>AND</a:t>
            </a:r>
            <a:r>
              <a:rPr lang="en-US" sz="2400" dirty="0">
                <a:solidFill>
                  <a:srgbClr val="156082"/>
                </a:solidFill>
                <a:latin typeface="Arial" panose="020B0604020202020204" pitchFamily="34" charset="0"/>
                <a:cs typeface="Arial" panose="020B0604020202020204" pitchFamily="34" charset="0"/>
              </a:rPr>
              <a:t> at discharge (when a skilled service ends)</a:t>
            </a:r>
          </a:p>
        </p:txBody>
      </p:sp>
      <p:sp>
        <p:nvSpPr>
          <p:cNvPr id="4" name="TextBox 3">
            <a:extLst>
              <a:ext uri="{FF2B5EF4-FFF2-40B4-BE49-F238E27FC236}">
                <a16:creationId xmlns:a16="http://schemas.microsoft.com/office/drawing/2014/main" id="{05B45017-85CE-841E-D1FF-23FD9B6B5175}"/>
              </a:ext>
            </a:extLst>
          </p:cNvPr>
          <p:cNvSpPr txBox="1"/>
          <p:nvPr/>
        </p:nvSpPr>
        <p:spPr>
          <a:xfrm>
            <a:off x="417402" y="1411165"/>
            <a:ext cx="7992667" cy="501484"/>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Advance Beneficiary Notice of Noncoverage</a:t>
            </a:r>
            <a:endParaRPr lang="en-US" sz="3200" i="1" dirty="0">
              <a:solidFill>
                <a:srgbClr val="156082"/>
              </a:solidFill>
              <a:latin typeface="Aptos Display" panose="02110004020202020204"/>
              <a:ea typeface="Arial" panose="020B0604020202020204" pitchFamily="34" charset="0"/>
            </a:endParaRPr>
          </a:p>
        </p:txBody>
      </p:sp>
      <p:sp>
        <p:nvSpPr>
          <p:cNvPr id="14" name="Rectangle 13">
            <a:extLst>
              <a:ext uri="{FF2B5EF4-FFF2-40B4-BE49-F238E27FC236}">
                <a16:creationId xmlns:a16="http://schemas.microsoft.com/office/drawing/2014/main" id="{D44DE62E-3709-5AD0-0C53-811C221343BC}"/>
              </a:ext>
            </a:extLst>
          </p:cNvPr>
          <p:cNvSpPr/>
          <p:nvPr/>
        </p:nvSpPr>
        <p:spPr>
          <a:xfrm>
            <a:off x="8067673" y="0"/>
            <a:ext cx="412432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ose up of pages of an open book in a bright studio">
            <a:extLst>
              <a:ext uri="{FF2B5EF4-FFF2-40B4-BE49-F238E27FC236}">
                <a16:creationId xmlns:a16="http://schemas.microsoft.com/office/drawing/2014/main" id="{B0A637C0-9C25-8C32-FFAF-9A9CA1A4D14A}"/>
              </a:ext>
            </a:extLst>
          </p:cNvPr>
          <p:cNvPicPr>
            <a:picLocks noChangeAspect="1"/>
          </p:cNvPicPr>
          <p:nvPr/>
        </p:nvPicPr>
        <p:blipFill>
          <a:blip r:embed="rId4" cstate="email">
            <a:alphaModFix amt="50000"/>
            <a:extLst>
              <a:ext uri="{28A0092B-C50C-407E-A947-70E740481C1C}">
                <a14:useLocalDpi xmlns:a14="http://schemas.microsoft.com/office/drawing/2010/main" val="0"/>
              </a:ext>
            </a:extLst>
          </a:blip>
          <a:srcRect/>
          <a:stretch/>
        </p:blipFill>
        <p:spPr>
          <a:xfrm>
            <a:off x="8067673" y="0"/>
            <a:ext cx="4092881" cy="6858000"/>
          </a:xfrm>
          <a:prstGeom prst="rect">
            <a:avLst/>
          </a:prstGeom>
        </p:spPr>
      </p:pic>
      <p:pic>
        <p:nvPicPr>
          <p:cNvPr id="3" name="Picture 2" descr="A green and blue text on a black background&#10;&#10;Description automatically generated">
            <a:extLst>
              <a:ext uri="{FF2B5EF4-FFF2-40B4-BE49-F238E27FC236}">
                <a16:creationId xmlns:a16="http://schemas.microsoft.com/office/drawing/2014/main" id="{2B170E79-4E34-1081-22E3-9B447C2A5F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120010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31FD0D-F04A-34A6-CAB0-3D8F44D0537A}"/>
              </a:ext>
            </a:extLst>
          </p:cNvPr>
          <p:cNvSpPr/>
          <p:nvPr/>
        </p:nvSpPr>
        <p:spPr>
          <a:xfrm flipV="1">
            <a:off x="666138" y="799191"/>
            <a:ext cx="7231029" cy="619518"/>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25689" y="527153"/>
            <a:ext cx="7231029" cy="782113"/>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25688" y="437509"/>
            <a:ext cx="7541985" cy="816505"/>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advance beneficiary notice</a:t>
            </a:r>
          </a:p>
        </p:txBody>
      </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0F841014-E4AA-E5D8-A57B-F66C5F017248}"/>
              </a:ext>
            </a:extLst>
          </p:cNvPr>
          <p:cNvSpPr txBox="1"/>
          <p:nvPr/>
        </p:nvSpPr>
        <p:spPr>
          <a:xfrm>
            <a:off x="398799" y="2417384"/>
            <a:ext cx="8194357" cy="4093428"/>
          </a:xfrm>
          <a:prstGeom prst="rect">
            <a:avLst/>
          </a:prstGeom>
          <a:noFill/>
        </p:spPr>
        <p:txBody>
          <a:bodyPr wrap="square" rtlCol="0">
            <a:noAutofit/>
          </a:bodyPr>
          <a:lstStyle/>
          <a:p>
            <a:pPr defTabSz="311719"/>
            <a:r>
              <a:rPr lang="en-US" sz="2200" b="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When to Complete:</a:t>
            </a:r>
          </a:p>
          <a:p>
            <a:pPr lvl="0" indent="55563" defTabSz="342900">
              <a:spcBef>
                <a:spcPts val="750"/>
              </a:spcBef>
              <a:buClr>
                <a:srgbClr val="5FCBEF"/>
              </a:buClr>
              <a:buSzPct val="80000"/>
            </a:pPr>
            <a:r>
              <a:rPr lang="en-US" sz="2200" dirty="0">
                <a:solidFill>
                  <a:srgbClr val="156082"/>
                </a:solidFill>
                <a:latin typeface="Arial" panose="020B0604020202020204" pitchFamily="34" charset="0"/>
                <a:cs typeface="Arial" panose="020B0604020202020204" pitchFamily="34" charset="0"/>
              </a:rPr>
              <a:t>You believe </a:t>
            </a:r>
            <a:r>
              <a:rPr lang="en-US" sz="2200" b="1" u="sng" dirty="0">
                <a:solidFill>
                  <a:srgbClr val="156082"/>
                </a:solidFill>
                <a:latin typeface="Arial" panose="020B0604020202020204" pitchFamily="34" charset="0"/>
                <a:cs typeface="Arial" panose="020B0604020202020204" pitchFamily="34" charset="0"/>
              </a:rPr>
              <a:t>Medicare</a:t>
            </a:r>
            <a:r>
              <a:rPr lang="en-US" sz="2200" dirty="0">
                <a:solidFill>
                  <a:srgbClr val="156082"/>
                </a:solidFill>
                <a:latin typeface="Arial" panose="020B0604020202020204" pitchFamily="34" charset="0"/>
                <a:cs typeface="Arial" panose="020B0604020202020204" pitchFamily="34" charset="0"/>
              </a:rPr>
              <a:t> may not pay for an item or service because:</a:t>
            </a:r>
          </a:p>
          <a:p>
            <a:pPr lvl="0" indent="55563" defTabSz="342900">
              <a:spcBef>
                <a:spcPts val="300"/>
              </a:spcBef>
              <a:buClr>
                <a:srgbClr val="5FCBEF"/>
              </a:buClr>
              <a:buSzPct val="80000"/>
            </a:pPr>
            <a:endParaRPr lang="en-US" sz="600" dirty="0">
              <a:solidFill>
                <a:srgbClr val="156082"/>
              </a:solidFill>
              <a:latin typeface="Arial" panose="020B0604020202020204" pitchFamily="34" charset="0"/>
              <a:cs typeface="Arial" panose="020B0604020202020204" pitchFamily="34" charset="0"/>
            </a:endParaRPr>
          </a:p>
          <a:p>
            <a:pPr marL="284163" lvl="0" indent="-228600" defTabSz="342900">
              <a:lnSpc>
                <a:spcPct val="100000"/>
              </a:lnSpc>
              <a:spcBef>
                <a:spcPts val="750"/>
              </a:spcBef>
              <a:spcAft>
                <a:spcPts val="0"/>
              </a:spcAft>
              <a:buClrTx/>
              <a:buSzPct val="80000"/>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Medical equipment or supplies </a:t>
            </a:r>
            <a:r>
              <a:rPr lang="en-US" sz="2200" dirty="0">
                <a:solidFill>
                  <a:schemeClr val="accent2">
                    <a:lumMod val="75000"/>
                  </a:schemeClr>
                </a:solidFill>
                <a:latin typeface="Arial" panose="020B0604020202020204" pitchFamily="34" charset="0"/>
                <a:cs typeface="Arial" panose="020B0604020202020204" pitchFamily="34" charset="0"/>
              </a:rPr>
              <a:t>denied</a:t>
            </a:r>
            <a:r>
              <a:rPr lang="en-US" sz="2200" dirty="0">
                <a:solidFill>
                  <a:srgbClr val="156082"/>
                </a:solidFill>
                <a:latin typeface="Arial" panose="020B0604020202020204" pitchFamily="34" charset="0"/>
                <a:cs typeface="Arial" panose="020B0604020202020204" pitchFamily="34" charset="0"/>
              </a:rPr>
              <a:t> in advance</a:t>
            </a:r>
          </a:p>
          <a:p>
            <a:pPr marL="284163" lvl="0" indent="-228600" defTabSz="342900">
              <a:lnSpc>
                <a:spcPct val="100000"/>
              </a:lnSpc>
              <a:spcBef>
                <a:spcPts val="750"/>
              </a:spcBef>
              <a:spcAft>
                <a:spcPts val="0"/>
              </a:spcAft>
              <a:buClrTx/>
              <a:buSzPct val="80000"/>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Program considers care to be </a:t>
            </a:r>
            <a:r>
              <a:rPr lang="en-US" sz="2200" dirty="0">
                <a:solidFill>
                  <a:schemeClr val="accent2">
                    <a:lumMod val="75000"/>
                  </a:schemeClr>
                </a:solidFill>
                <a:latin typeface="Arial" panose="020B0604020202020204" pitchFamily="34" charset="0"/>
                <a:cs typeface="Arial" panose="020B0604020202020204" pitchFamily="34" charset="0"/>
              </a:rPr>
              <a:t>custodial care</a:t>
            </a:r>
          </a:p>
          <a:p>
            <a:pPr marL="284163" lvl="0" indent="-228600" defTabSz="342900">
              <a:lnSpc>
                <a:spcPct val="100000"/>
              </a:lnSpc>
              <a:spcBef>
                <a:spcPts val="750"/>
              </a:spcBef>
              <a:spcAft>
                <a:spcPts val="0"/>
              </a:spcAft>
              <a:buClrTx/>
              <a:buSzPct val="80000"/>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Hospice care provided to a patient who </a:t>
            </a:r>
            <a:r>
              <a:rPr lang="en-US" sz="2200" dirty="0">
                <a:solidFill>
                  <a:schemeClr val="accent2">
                    <a:lumMod val="75000"/>
                  </a:schemeClr>
                </a:solidFill>
                <a:latin typeface="Arial" panose="020B0604020202020204" pitchFamily="34" charset="0"/>
                <a:cs typeface="Arial" panose="020B0604020202020204" pitchFamily="34" charset="0"/>
              </a:rPr>
              <a:t>is not </a:t>
            </a:r>
            <a:r>
              <a:rPr lang="en-US" sz="2200" dirty="0">
                <a:solidFill>
                  <a:srgbClr val="156082"/>
                </a:solidFill>
                <a:latin typeface="Arial" panose="020B0604020202020204" pitchFamily="34" charset="0"/>
                <a:cs typeface="Arial" panose="020B0604020202020204" pitchFamily="34" charset="0"/>
              </a:rPr>
              <a:t>terminally ill</a:t>
            </a:r>
          </a:p>
          <a:p>
            <a:pPr marL="284163" lvl="0" indent="-228600" defTabSz="342900">
              <a:lnSpc>
                <a:spcPct val="100000"/>
              </a:lnSpc>
              <a:spcBef>
                <a:spcPts val="750"/>
              </a:spcBef>
              <a:spcAft>
                <a:spcPts val="0"/>
              </a:spcAft>
              <a:buClrTx/>
              <a:buSzPct val="80000"/>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Outpatient therapy services are </a:t>
            </a:r>
            <a:r>
              <a:rPr lang="en-US" sz="2200" dirty="0">
                <a:solidFill>
                  <a:schemeClr val="accent2">
                    <a:lumMod val="75000"/>
                  </a:schemeClr>
                </a:solidFill>
                <a:latin typeface="Arial" panose="020B0604020202020204" pitchFamily="34" charset="0"/>
                <a:cs typeface="Arial" panose="020B0604020202020204" pitchFamily="34" charset="0"/>
              </a:rPr>
              <a:t>in excess of </a:t>
            </a:r>
            <a:r>
              <a:rPr lang="en-US" sz="2200" dirty="0">
                <a:solidFill>
                  <a:srgbClr val="156082"/>
                </a:solidFill>
                <a:latin typeface="Arial" panose="020B0604020202020204" pitchFamily="34" charset="0"/>
                <a:cs typeface="Arial" panose="020B0604020202020204" pitchFamily="34" charset="0"/>
              </a:rPr>
              <a:t>therapy cap amounts and do not qualify for a therapy cap exception</a:t>
            </a:r>
          </a:p>
          <a:p>
            <a:pPr marL="284163" lvl="0" indent="-228600" defTabSz="342900">
              <a:lnSpc>
                <a:spcPct val="100000"/>
              </a:lnSpc>
              <a:spcBef>
                <a:spcPts val="750"/>
              </a:spcBef>
              <a:spcAft>
                <a:spcPts val="0"/>
              </a:spcAft>
              <a:buClrTx/>
              <a:buSzPct val="80000"/>
              <a:buFont typeface="Arial" panose="020B0604020202020204" pitchFamily="34" charset="0"/>
              <a:buChar char="●"/>
            </a:pPr>
            <a:r>
              <a:rPr lang="en-US" sz="2200" dirty="0">
                <a:solidFill>
                  <a:srgbClr val="156082"/>
                </a:solidFill>
                <a:latin typeface="Arial" panose="020B0604020202020204" pitchFamily="34" charset="0"/>
                <a:cs typeface="Arial" panose="020B0604020202020204" pitchFamily="34" charset="0"/>
              </a:rPr>
              <a:t>Change in </a:t>
            </a:r>
            <a:r>
              <a:rPr lang="en-US" sz="2200" dirty="0">
                <a:solidFill>
                  <a:schemeClr val="accent2">
                    <a:lumMod val="75000"/>
                  </a:schemeClr>
                </a:solidFill>
                <a:latin typeface="Arial" panose="020B0604020202020204" pitchFamily="34" charset="0"/>
                <a:cs typeface="Arial" panose="020B0604020202020204" pitchFamily="34" charset="0"/>
              </a:rPr>
              <a:t>level of care </a:t>
            </a:r>
            <a:r>
              <a:rPr lang="en-US" sz="2200" dirty="0">
                <a:solidFill>
                  <a:srgbClr val="156082"/>
                </a:solidFill>
                <a:latin typeface="Arial" panose="020B0604020202020204" pitchFamily="34" charset="0"/>
                <a:cs typeface="Arial" panose="020B0604020202020204" pitchFamily="34" charset="0"/>
              </a:rPr>
              <a:t>(i.e. skilled need no longer needed but remaining in the facility)</a:t>
            </a:r>
          </a:p>
        </p:txBody>
      </p:sp>
      <p:sp>
        <p:nvSpPr>
          <p:cNvPr id="10" name="Rectangle 9">
            <a:extLst>
              <a:ext uri="{FF2B5EF4-FFF2-40B4-BE49-F238E27FC236}">
                <a16:creationId xmlns:a16="http://schemas.microsoft.com/office/drawing/2014/main" id="{174A3427-AD84-E484-ADDA-5D34C4A275AE}"/>
              </a:ext>
            </a:extLst>
          </p:cNvPr>
          <p:cNvSpPr/>
          <p:nvPr/>
        </p:nvSpPr>
        <p:spPr>
          <a:xfrm>
            <a:off x="8593157" y="0"/>
            <a:ext cx="359884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61408D-2033-6B73-7E7E-02128B4CB9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704721">
            <a:off x="9009811" y="3564078"/>
            <a:ext cx="1901292" cy="2394354"/>
          </a:xfrm>
          <a:prstGeom prst="rect">
            <a:avLst/>
          </a:prstGeom>
          <a:ln w="6350">
            <a:solidFill>
              <a:schemeClr val="tx1"/>
            </a:solidFill>
          </a:ln>
        </p:spPr>
      </p:pic>
      <p:pic>
        <p:nvPicPr>
          <p:cNvPr id="12" name="Picture 11">
            <a:extLst>
              <a:ext uri="{FF2B5EF4-FFF2-40B4-BE49-F238E27FC236}">
                <a16:creationId xmlns:a16="http://schemas.microsoft.com/office/drawing/2014/main" id="{713BB7BB-AFD5-DCEB-8105-AF27628C7A6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691829">
            <a:off x="9459231" y="1213851"/>
            <a:ext cx="2068743" cy="2633159"/>
          </a:xfrm>
          <a:prstGeom prst="rect">
            <a:avLst/>
          </a:prstGeom>
          <a:ln w="9525">
            <a:solidFill>
              <a:schemeClr val="tx1"/>
            </a:solidFill>
          </a:ln>
        </p:spPr>
      </p:pic>
      <p:sp>
        <p:nvSpPr>
          <p:cNvPr id="4" name="TextBox 3">
            <a:extLst>
              <a:ext uri="{FF2B5EF4-FFF2-40B4-BE49-F238E27FC236}">
                <a16:creationId xmlns:a16="http://schemas.microsoft.com/office/drawing/2014/main" id="{05B45017-85CE-841E-D1FF-23FD9B6B5175}"/>
              </a:ext>
            </a:extLst>
          </p:cNvPr>
          <p:cNvSpPr txBox="1"/>
          <p:nvPr/>
        </p:nvSpPr>
        <p:spPr>
          <a:xfrm>
            <a:off x="525691" y="1411165"/>
            <a:ext cx="7618850" cy="895438"/>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(ABN)</a:t>
            </a:r>
            <a:br>
              <a:rPr lang="en-US" sz="3200" b="1" i="1" dirty="0">
                <a:solidFill>
                  <a:srgbClr val="156082"/>
                </a:solidFill>
                <a:latin typeface="Aptos Display" panose="02110004020202020204"/>
                <a:ea typeface="Arial" panose="020B0604020202020204" pitchFamily="34" charset="0"/>
              </a:rPr>
            </a:br>
            <a:r>
              <a:rPr lang="en-US" sz="3200" b="1" i="1" dirty="0">
                <a:solidFill>
                  <a:srgbClr val="156082"/>
                </a:solidFill>
                <a:latin typeface="Aptos Display" panose="02110004020202020204"/>
                <a:ea typeface="Arial" panose="020B0604020202020204" pitchFamily="34" charset="0"/>
              </a:rPr>
              <a:t>Patient Responsibility Form</a:t>
            </a:r>
            <a:endParaRPr lang="en-US" sz="3200" i="1" dirty="0">
              <a:solidFill>
                <a:srgbClr val="156082"/>
              </a:solidFill>
              <a:latin typeface="Aptos Display" panose="02110004020202020204"/>
              <a:ea typeface="Arial" panose="020B0604020202020204" pitchFamily="34" charset="0"/>
            </a:endParaRPr>
          </a:p>
        </p:txBody>
      </p:sp>
      <p:pic>
        <p:nvPicPr>
          <p:cNvPr id="3" name="Picture 2" descr="A green and blue text on a black background&#10;&#10;Description automatically generated">
            <a:extLst>
              <a:ext uri="{FF2B5EF4-FFF2-40B4-BE49-F238E27FC236}">
                <a16:creationId xmlns:a16="http://schemas.microsoft.com/office/drawing/2014/main" id="{EA3449C8-D563-D89F-F446-265FEE31B6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147586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ABN</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0F841014-E4AA-E5D8-A57B-F66C5F017248}"/>
              </a:ext>
            </a:extLst>
          </p:cNvPr>
          <p:cNvSpPr txBox="1"/>
          <p:nvPr/>
        </p:nvSpPr>
        <p:spPr>
          <a:xfrm>
            <a:off x="666140" y="2404086"/>
            <a:ext cx="3540277" cy="2308324"/>
          </a:xfrm>
          <a:prstGeom prst="rect">
            <a:avLst/>
          </a:prstGeom>
          <a:noFill/>
        </p:spPr>
        <p:txBody>
          <a:bodyPr wrap="square" rtlCol="0">
            <a:spAutoFit/>
          </a:bodyPr>
          <a:lstStyle/>
          <a:p>
            <a:pPr defTabSz="311719"/>
            <a:r>
              <a:rPr lang="en-US" sz="3600" b="1" i="1" cap="small" dirty="0">
                <a:solidFill>
                  <a:srgbClr val="156082"/>
                </a:solidFill>
                <a:latin typeface="Aptos Display" panose="02110004020202020204"/>
                <a:ea typeface="Arial" panose="020B0604020202020204" pitchFamily="34" charset="0"/>
              </a:rPr>
              <a:t>Advanced beneficiary notice of Noncoverage</a:t>
            </a:r>
            <a:endParaRPr lang="en-US" sz="3600" i="1" dirty="0">
              <a:solidFill>
                <a:srgbClr val="156082"/>
              </a:solidFill>
              <a:latin typeface="Aptos Display" panose="02110004020202020204"/>
              <a:ea typeface="Arial" panose="020B0604020202020204" pitchFamily="34" charset="0"/>
            </a:endParaRPr>
          </a:p>
        </p:txBody>
      </p:sp>
      <p:pic>
        <p:nvPicPr>
          <p:cNvPr id="4" name="Picture 3">
            <a:extLst>
              <a:ext uri="{FF2B5EF4-FFF2-40B4-BE49-F238E27FC236}">
                <a16:creationId xmlns:a16="http://schemas.microsoft.com/office/drawing/2014/main" id="{0BF39F6F-86EB-C0C1-D704-2AC3CAD317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691829">
            <a:off x="7474088" y="1487395"/>
            <a:ext cx="3880786" cy="4939583"/>
          </a:xfrm>
          <a:prstGeom prst="rect">
            <a:avLst/>
          </a:prstGeom>
          <a:ln w="9525">
            <a:solidFill>
              <a:schemeClr val="tx1"/>
            </a:solidFill>
          </a:ln>
        </p:spPr>
      </p:pic>
      <p:pic>
        <p:nvPicPr>
          <p:cNvPr id="6" name="Picture 5">
            <a:extLst>
              <a:ext uri="{FF2B5EF4-FFF2-40B4-BE49-F238E27FC236}">
                <a16:creationId xmlns:a16="http://schemas.microsoft.com/office/drawing/2014/main" id="{D9AAFF90-7B25-600D-E011-A4A0EC5F9EB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704721">
            <a:off x="3897351" y="1965092"/>
            <a:ext cx="3569655" cy="4495373"/>
          </a:xfrm>
          <a:prstGeom prst="rect">
            <a:avLst/>
          </a:prstGeom>
          <a:ln w="6350">
            <a:solidFill>
              <a:schemeClr val="tx1"/>
            </a:solidFill>
          </a:ln>
        </p:spPr>
      </p:pic>
    </p:spTree>
    <p:extLst>
      <p:ext uri="{BB962C8B-B14F-4D97-AF65-F5344CB8AC3E}">
        <p14:creationId xmlns:p14="http://schemas.microsoft.com/office/powerpoint/2010/main" val="3103432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ABN</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0F841014-E4AA-E5D8-A57B-F66C5F017248}"/>
              </a:ext>
            </a:extLst>
          </p:cNvPr>
          <p:cNvSpPr txBox="1"/>
          <p:nvPr/>
        </p:nvSpPr>
        <p:spPr>
          <a:xfrm>
            <a:off x="570181" y="1937619"/>
            <a:ext cx="7172935" cy="2123658"/>
          </a:xfrm>
          <a:prstGeom prst="rect">
            <a:avLst/>
          </a:prstGeom>
          <a:noFill/>
        </p:spPr>
        <p:txBody>
          <a:bodyPr wrap="square" rtlCol="0">
            <a:spAutoFit/>
          </a:bodyPr>
          <a:lstStyle/>
          <a:p>
            <a:pPr defTabSz="311719"/>
            <a:r>
              <a:rPr lang="en-US" sz="2200" b="1" dirty="0">
                <a:solidFill>
                  <a:srgbClr val="156082"/>
                </a:solidFill>
                <a:latin typeface="Aptos Display" panose="02110004020202020204"/>
                <a:ea typeface="Arial" panose="020B0604020202020204" pitchFamily="34" charset="0"/>
              </a:rPr>
              <a:t>It is not to be used for all admissions, only those for whom:</a:t>
            </a:r>
          </a:p>
          <a:p>
            <a:pPr defTabSz="311719"/>
            <a:endParaRPr lang="en-US" sz="2200" b="1" dirty="0">
              <a:solidFill>
                <a:srgbClr val="156082"/>
              </a:solidFill>
              <a:latin typeface="Aptos Display" panose="02110004020202020204"/>
              <a:ea typeface="Arial" panose="020B0604020202020204" pitchFamily="34" charset="0"/>
            </a:endParaRPr>
          </a:p>
          <a:p>
            <a:pPr marL="342900" indent="-342900" defTabSz="311719">
              <a:buFont typeface="Arial" panose="020B0604020202020204" pitchFamily="34" charset="0"/>
              <a:buChar char="•"/>
            </a:pPr>
            <a:r>
              <a:rPr lang="en-US" sz="2200" dirty="0">
                <a:solidFill>
                  <a:srgbClr val="156082"/>
                </a:solidFill>
                <a:latin typeface="Aptos Display" panose="02110004020202020204"/>
                <a:ea typeface="Arial" panose="020B0604020202020204" pitchFamily="34" charset="0"/>
              </a:rPr>
              <a:t>there is an expectation that the resident will have financial liability</a:t>
            </a:r>
          </a:p>
          <a:p>
            <a:pPr marL="342900" indent="-342900" defTabSz="311719">
              <a:buFont typeface="Arial" panose="020B0604020202020204" pitchFamily="34" charset="0"/>
              <a:buChar char="•"/>
            </a:pPr>
            <a:endParaRPr lang="en-US" sz="2200" dirty="0">
              <a:solidFill>
                <a:srgbClr val="156082"/>
              </a:solidFill>
              <a:latin typeface="Aptos Display" panose="02110004020202020204"/>
              <a:ea typeface="Arial" panose="020B0604020202020204" pitchFamily="34" charset="0"/>
            </a:endParaRPr>
          </a:p>
          <a:p>
            <a:pPr marL="342900" indent="-342900" defTabSz="311719">
              <a:buFont typeface="Arial" panose="020B0604020202020204" pitchFamily="34" charset="0"/>
              <a:buChar char="•"/>
            </a:pPr>
            <a:r>
              <a:rPr lang="en-US" sz="2200" dirty="0">
                <a:solidFill>
                  <a:srgbClr val="156082"/>
                </a:solidFill>
                <a:latin typeface="Aptos Display" panose="02110004020202020204"/>
                <a:ea typeface="Arial" panose="020B0604020202020204" pitchFamily="34" charset="0"/>
              </a:rPr>
              <a:t>are </a:t>
            </a:r>
            <a:r>
              <a:rPr lang="en-US" sz="2200" b="1" u="sng" dirty="0">
                <a:solidFill>
                  <a:srgbClr val="156082"/>
                </a:solidFill>
                <a:latin typeface="Aptos Display" panose="02110004020202020204"/>
                <a:ea typeface="Arial" panose="020B0604020202020204" pitchFamily="34" charset="0"/>
              </a:rPr>
              <a:t>Original Medicare</a:t>
            </a:r>
          </a:p>
        </p:txBody>
      </p:sp>
      <p:sp>
        <p:nvSpPr>
          <p:cNvPr id="10" name="Rectangle 9">
            <a:extLst>
              <a:ext uri="{FF2B5EF4-FFF2-40B4-BE49-F238E27FC236}">
                <a16:creationId xmlns:a16="http://schemas.microsoft.com/office/drawing/2014/main" id="{174A3427-AD84-E484-ADDA-5D34C4A275AE}"/>
              </a:ext>
            </a:extLst>
          </p:cNvPr>
          <p:cNvSpPr/>
          <p:nvPr/>
        </p:nvSpPr>
        <p:spPr>
          <a:xfrm>
            <a:off x="8067675" y="0"/>
            <a:ext cx="412432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B85C37-44B3-8EAB-0059-9F28D7AEA758}"/>
              </a:ext>
            </a:extLst>
          </p:cNvPr>
          <p:cNvSpPr txBox="1"/>
          <p:nvPr/>
        </p:nvSpPr>
        <p:spPr>
          <a:xfrm>
            <a:off x="8167985" y="2397948"/>
            <a:ext cx="4124325" cy="2062103"/>
          </a:xfrm>
          <a:prstGeom prst="rect">
            <a:avLst/>
          </a:prstGeom>
          <a:noFill/>
        </p:spPr>
        <p:txBody>
          <a:bodyPr wrap="square" rtlCol="0">
            <a:spAutoFit/>
          </a:bodyPr>
          <a:lstStyle/>
          <a:p>
            <a:pPr defTabSz="311719"/>
            <a:r>
              <a:rPr lang="en-US" sz="3200" b="1" i="1" dirty="0">
                <a:solidFill>
                  <a:schemeClr val="bg1"/>
                </a:solidFill>
                <a:latin typeface="Aptos Display" panose="02110004020202020204"/>
                <a:ea typeface="Arial" panose="020B0604020202020204" pitchFamily="34" charset="0"/>
              </a:rPr>
              <a:t>Complete the Advanced Beneficiary Notice (ABN) appropriately </a:t>
            </a:r>
            <a:endParaRPr lang="en-US" sz="3200" i="1" dirty="0">
              <a:solidFill>
                <a:schemeClr val="bg1"/>
              </a:solidFill>
              <a:latin typeface="Aptos Display" panose="02110004020202020204"/>
              <a:ea typeface="Arial" panose="020B0604020202020204" pitchFamily="34" charset="0"/>
            </a:endParaRPr>
          </a:p>
        </p:txBody>
      </p:sp>
      <p:pic>
        <p:nvPicPr>
          <p:cNvPr id="11" name="Picture 10">
            <a:extLst>
              <a:ext uri="{FF2B5EF4-FFF2-40B4-BE49-F238E27FC236}">
                <a16:creationId xmlns:a16="http://schemas.microsoft.com/office/drawing/2014/main" id="{8B61408D-2033-6B73-7E7E-02128B4CB9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704721">
            <a:off x="3433977" y="3988310"/>
            <a:ext cx="1901292" cy="2394354"/>
          </a:xfrm>
          <a:prstGeom prst="rect">
            <a:avLst/>
          </a:prstGeom>
          <a:ln w="6350">
            <a:solidFill>
              <a:schemeClr val="tx1"/>
            </a:solidFill>
          </a:ln>
        </p:spPr>
      </p:pic>
      <p:pic>
        <p:nvPicPr>
          <p:cNvPr id="12" name="Picture 11">
            <a:extLst>
              <a:ext uri="{FF2B5EF4-FFF2-40B4-BE49-F238E27FC236}">
                <a16:creationId xmlns:a16="http://schemas.microsoft.com/office/drawing/2014/main" id="{713BB7BB-AFD5-DCEB-8105-AF27628C7A6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691829">
            <a:off x="5061628" y="3517498"/>
            <a:ext cx="2068743" cy="2633159"/>
          </a:xfrm>
          <a:prstGeom prst="rect">
            <a:avLst/>
          </a:prstGeom>
          <a:ln w="9525">
            <a:solidFill>
              <a:schemeClr val="tx1"/>
            </a:solidFill>
          </a:ln>
        </p:spPr>
      </p:pic>
      <p:pic>
        <p:nvPicPr>
          <p:cNvPr id="6" name="Picture 5" descr="A green and blue text on a black background&#10;&#10;Description automatically generated">
            <a:extLst>
              <a:ext uri="{FF2B5EF4-FFF2-40B4-BE49-F238E27FC236}">
                <a16:creationId xmlns:a16="http://schemas.microsoft.com/office/drawing/2014/main" id="{C90C1BD0-2A60-B267-4195-FAC9CBAF2D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3734623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AB2E3E64-3E7C-B783-3F77-8692836B68B7}"/>
              </a:ext>
            </a:extLst>
          </p:cNvPr>
          <p:cNvSpPr/>
          <p:nvPr/>
        </p:nvSpPr>
        <p:spPr>
          <a:xfrm rot="20223381">
            <a:off x="561509" y="2359206"/>
            <a:ext cx="1647292" cy="407658"/>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019FD1D-F2BE-BD3A-13F4-C33CF7D1A884}"/>
              </a:ext>
            </a:extLst>
          </p:cNvPr>
          <p:cNvSpPr/>
          <p:nvPr/>
        </p:nvSpPr>
        <p:spPr>
          <a:xfrm>
            <a:off x="251678" y="2657336"/>
            <a:ext cx="2916936" cy="4134663"/>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NOMNC</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0" name="Rectangle 9">
            <a:extLst>
              <a:ext uri="{FF2B5EF4-FFF2-40B4-BE49-F238E27FC236}">
                <a16:creationId xmlns:a16="http://schemas.microsoft.com/office/drawing/2014/main" id="{174A3427-AD84-E484-ADDA-5D34C4A275AE}"/>
              </a:ext>
            </a:extLst>
          </p:cNvPr>
          <p:cNvSpPr/>
          <p:nvPr/>
        </p:nvSpPr>
        <p:spPr>
          <a:xfrm>
            <a:off x="8067675" y="0"/>
            <a:ext cx="412432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4A02C1-3FAD-1125-15E2-B5DB05F795F9}"/>
              </a:ext>
            </a:extLst>
          </p:cNvPr>
          <p:cNvSpPr txBox="1"/>
          <p:nvPr/>
        </p:nvSpPr>
        <p:spPr>
          <a:xfrm>
            <a:off x="525690" y="1567054"/>
            <a:ext cx="7992667" cy="501484"/>
          </a:xfrm>
          <a:prstGeom prst="rect">
            <a:avLst/>
          </a:prstGeom>
          <a:noFill/>
        </p:spPr>
        <p:txBody>
          <a:bodyPr wrap="square" rtlCol="0">
            <a:spAutoFit/>
          </a:bodyPr>
          <a:lstStyle/>
          <a:p>
            <a:pPr defTabSz="311719">
              <a:lnSpc>
                <a:spcPct val="80000"/>
              </a:lnSpc>
            </a:pPr>
            <a:r>
              <a:rPr lang="en-US" sz="3200" b="1" i="1" dirty="0">
                <a:solidFill>
                  <a:srgbClr val="156082"/>
                </a:solidFill>
                <a:latin typeface="Aptos Display" panose="02110004020202020204"/>
                <a:ea typeface="Arial" panose="020B0604020202020204" pitchFamily="34" charset="0"/>
              </a:rPr>
              <a:t>Notice of Medicare Non-Coverage</a:t>
            </a:r>
            <a:endParaRPr lang="en-US" sz="3200" i="1" dirty="0">
              <a:solidFill>
                <a:srgbClr val="156082"/>
              </a:solidFill>
              <a:latin typeface="Aptos Display" panose="02110004020202020204"/>
              <a:ea typeface="Arial" panose="020B0604020202020204" pitchFamily="34" charset="0"/>
            </a:endParaRPr>
          </a:p>
        </p:txBody>
      </p:sp>
      <p:sp>
        <p:nvSpPr>
          <p:cNvPr id="2" name="TextBox 1">
            <a:extLst>
              <a:ext uri="{FF2B5EF4-FFF2-40B4-BE49-F238E27FC236}">
                <a16:creationId xmlns:a16="http://schemas.microsoft.com/office/drawing/2014/main" id="{0F841014-E4AA-E5D8-A57B-F66C5F017248}"/>
              </a:ext>
            </a:extLst>
          </p:cNvPr>
          <p:cNvSpPr txBox="1"/>
          <p:nvPr/>
        </p:nvSpPr>
        <p:spPr>
          <a:xfrm>
            <a:off x="8314025" y="1840746"/>
            <a:ext cx="3926576" cy="3970318"/>
          </a:xfrm>
          <a:prstGeom prst="rect">
            <a:avLst/>
          </a:prstGeom>
          <a:noFill/>
        </p:spPr>
        <p:txBody>
          <a:bodyPr wrap="square" rtlCol="0">
            <a:spAutoFit/>
          </a:bodyPr>
          <a:lstStyle/>
          <a:p>
            <a:pPr defTabSz="311719"/>
            <a:r>
              <a:rPr lang="en-US" sz="2800" b="1" dirty="0">
                <a:solidFill>
                  <a:schemeClr val="bg1"/>
                </a:solidFill>
                <a:latin typeface="Aptos Display" panose="02110004020202020204"/>
                <a:ea typeface="Arial" panose="020B0604020202020204" pitchFamily="34" charset="0"/>
              </a:rPr>
              <a:t>HHAs, SNFs, Hospice and COFRFs are required to provide a Notice of Medicare Non-Coverage to beneficiaries when their Medicare covered services(s) are ending.</a:t>
            </a:r>
          </a:p>
          <a:p>
            <a:pPr defTabSz="311719"/>
            <a:endParaRPr lang="en-US" sz="2800" b="1" dirty="0">
              <a:solidFill>
                <a:schemeClr val="bg1"/>
              </a:solidFill>
              <a:latin typeface="Aptos Display" panose="02110004020202020204"/>
              <a:ea typeface="Arial" panose="020B0604020202020204" pitchFamily="34" charset="0"/>
            </a:endParaRPr>
          </a:p>
        </p:txBody>
      </p:sp>
      <p:sp>
        <p:nvSpPr>
          <p:cNvPr id="6" name="TextBox 5">
            <a:extLst>
              <a:ext uri="{FF2B5EF4-FFF2-40B4-BE49-F238E27FC236}">
                <a16:creationId xmlns:a16="http://schemas.microsoft.com/office/drawing/2014/main" id="{C8AFCE1B-09B0-853E-9F94-EAC1DE309415}"/>
              </a:ext>
            </a:extLst>
          </p:cNvPr>
          <p:cNvSpPr txBox="1"/>
          <p:nvPr/>
        </p:nvSpPr>
        <p:spPr>
          <a:xfrm>
            <a:off x="331234" y="3071764"/>
            <a:ext cx="2886817" cy="3139321"/>
          </a:xfrm>
          <a:prstGeom prst="rect">
            <a:avLst/>
          </a:prstGeom>
          <a:noFill/>
        </p:spPr>
        <p:txBody>
          <a:bodyPr wrap="square" rtlCol="0">
            <a:spAutoFit/>
          </a:bodyPr>
          <a:lstStyle/>
          <a:p>
            <a:r>
              <a:rPr lang="en-US" dirty="0">
                <a:solidFill>
                  <a:srgbClr val="156082"/>
                </a:solidFill>
              </a:rPr>
              <a:t>A Medicare provider or health plan (MA) must deliver a completed copy to beneficiaries/ enrollees receiving:</a:t>
            </a:r>
          </a:p>
          <a:p>
            <a:pPr marL="285750" indent="-285750">
              <a:buFont typeface="Arial" panose="020B0604020202020204" pitchFamily="34" charset="0"/>
              <a:buChar char="•"/>
            </a:pPr>
            <a:r>
              <a:rPr lang="en-US" dirty="0">
                <a:solidFill>
                  <a:srgbClr val="156082"/>
                </a:solidFill>
              </a:rPr>
              <a:t> Covered skilled nursing</a:t>
            </a:r>
          </a:p>
          <a:p>
            <a:pPr marL="285750" indent="-285750">
              <a:buFont typeface="Arial" panose="020B0604020202020204" pitchFamily="34" charset="0"/>
              <a:buChar char="•"/>
            </a:pPr>
            <a:r>
              <a:rPr lang="en-US" dirty="0">
                <a:solidFill>
                  <a:srgbClr val="156082"/>
                </a:solidFill>
              </a:rPr>
              <a:t> Home health (including psychiatric home </a:t>
            </a:r>
            <a:r>
              <a:rPr lang="en-US" dirty="0" err="1">
                <a:solidFill>
                  <a:srgbClr val="156082"/>
                </a:solidFill>
              </a:rPr>
              <a:t>hth</a:t>
            </a:r>
            <a:r>
              <a:rPr lang="en-US" dirty="0">
                <a:solidFill>
                  <a:srgbClr val="156082"/>
                </a:solidFill>
              </a:rPr>
              <a:t>.) </a:t>
            </a:r>
          </a:p>
          <a:p>
            <a:pPr marL="285750" indent="-285750">
              <a:buFont typeface="Arial" panose="020B0604020202020204" pitchFamily="34" charset="0"/>
              <a:buChar char="•"/>
            </a:pPr>
            <a:r>
              <a:rPr lang="en-US" dirty="0">
                <a:solidFill>
                  <a:srgbClr val="156082"/>
                </a:solidFill>
              </a:rPr>
              <a:t>Comprehensive outpatient rehab facility</a:t>
            </a:r>
          </a:p>
          <a:p>
            <a:pPr marL="285750" indent="-285750">
              <a:buFont typeface="Arial" panose="020B0604020202020204" pitchFamily="34" charset="0"/>
              <a:buChar char="•"/>
            </a:pPr>
            <a:r>
              <a:rPr lang="en-US" dirty="0">
                <a:solidFill>
                  <a:srgbClr val="156082"/>
                </a:solidFill>
              </a:rPr>
              <a:t>Hospice services </a:t>
            </a:r>
          </a:p>
        </p:txBody>
      </p:sp>
      <p:sp>
        <p:nvSpPr>
          <p:cNvPr id="13" name="TextBox 12">
            <a:extLst>
              <a:ext uri="{FF2B5EF4-FFF2-40B4-BE49-F238E27FC236}">
                <a16:creationId xmlns:a16="http://schemas.microsoft.com/office/drawing/2014/main" id="{B71CD4AE-A9D1-60D8-2CBB-C5070DAD2B95}"/>
              </a:ext>
            </a:extLst>
          </p:cNvPr>
          <p:cNvSpPr txBox="1"/>
          <p:nvPr/>
        </p:nvSpPr>
        <p:spPr>
          <a:xfrm rot="20161906">
            <a:off x="1013572" y="2089205"/>
            <a:ext cx="1565386" cy="584775"/>
          </a:xfrm>
          <a:prstGeom prst="rect">
            <a:avLst/>
          </a:prstGeom>
          <a:noFill/>
        </p:spPr>
        <p:txBody>
          <a:bodyPr wrap="square" rtlCol="0">
            <a:spAutoFit/>
          </a:bodyPr>
          <a:lstStyle/>
          <a:p>
            <a:pPr defTabSz="311719"/>
            <a:r>
              <a:rPr lang="en-US" sz="3200" b="1" i="1" dirty="0">
                <a:solidFill>
                  <a:srgbClr val="156082"/>
                </a:solidFill>
                <a:latin typeface="Aptos Display" panose="02110004020202020204"/>
                <a:ea typeface="Arial" panose="020B0604020202020204" pitchFamily="34" charset="0"/>
              </a:rPr>
              <a:t>Who?</a:t>
            </a:r>
            <a:endParaRPr lang="en-US" sz="3200" i="1" dirty="0">
              <a:solidFill>
                <a:srgbClr val="156082"/>
              </a:solidFill>
              <a:latin typeface="Aptos Display" panose="02110004020202020204"/>
              <a:ea typeface="Arial" panose="020B0604020202020204" pitchFamily="34" charset="0"/>
            </a:endParaRPr>
          </a:p>
        </p:txBody>
      </p:sp>
      <p:sp>
        <p:nvSpPr>
          <p:cNvPr id="21" name="Rectangle: Rounded Corners 20">
            <a:extLst>
              <a:ext uri="{FF2B5EF4-FFF2-40B4-BE49-F238E27FC236}">
                <a16:creationId xmlns:a16="http://schemas.microsoft.com/office/drawing/2014/main" id="{208A91CB-A101-8833-BD93-1B1E2A50C13E}"/>
              </a:ext>
            </a:extLst>
          </p:cNvPr>
          <p:cNvSpPr/>
          <p:nvPr/>
        </p:nvSpPr>
        <p:spPr>
          <a:xfrm rot="20223381">
            <a:off x="4673079" y="2359152"/>
            <a:ext cx="1647292" cy="407658"/>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A3508F8-4AAB-07D6-0AB3-5C95CF97F3EF}"/>
              </a:ext>
            </a:extLst>
          </p:cNvPr>
          <p:cNvSpPr/>
          <p:nvPr/>
        </p:nvSpPr>
        <p:spPr>
          <a:xfrm>
            <a:off x="4363248" y="2660904"/>
            <a:ext cx="2916936" cy="4134663"/>
          </a:xfrm>
          <a:prstGeom prst="roundRect">
            <a:avLst/>
          </a:prstGeom>
          <a:solidFill>
            <a:srgbClr val="DCF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B85C37-44B3-8EAB-0059-9F28D7AEA758}"/>
              </a:ext>
            </a:extLst>
          </p:cNvPr>
          <p:cNvSpPr txBox="1"/>
          <p:nvPr/>
        </p:nvSpPr>
        <p:spPr>
          <a:xfrm rot="20244548">
            <a:off x="4935811" y="2169713"/>
            <a:ext cx="1565386" cy="584775"/>
          </a:xfrm>
          <a:prstGeom prst="rect">
            <a:avLst/>
          </a:prstGeom>
          <a:noFill/>
        </p:spPr>
        <p:txBody>
          <a:bodyPr wrap="square" rtlCol="0">
            <a:spAutoFit/>
          </a:bodyPr>
          <a:lstStyle/>
          <a:p>
            <a:pPr defTabSz="311719"/>
            <a:r>
              <a:rPr lang="en-US" sz="3200" b="1" i="1" dirty="0">
                <a:solidFill>
                  <a:srgbClr val="156082"/>
                </a:solidFill>
                <a:latin typeface="Aptos Display" panose="02110004020202020204"/>
                <a:ea typeface="Arial" panose="020B0604020202020204" pitchFamily="34" charset="0"/>
              </a:rPr>
              <a:t>When?</a:t>
            </a:r>
            <a:endParaRPr lang="en-US" sz="3200" i="1" dirty="0">
              <a:solidFill>
                <a:srgbClr val="156082"/>
              </a:solidFill>
              <a:latin typeface="Aptos Display" panose="02110004020202020204"/>
              <a:ea typeface="Arial" panose="020B0604020202020204" pitchFamily="34" charset="0"/>
            </a:endParaRPr>
          </a:p>
        </p:txBody>
      </p:sp>
      <p:sp>
        <p:nvSpPr>
          <p:cNvPr id="14" name="TextBox 13">
            <a:extLst>
              <a:ext uri="{FF2B5EF4-FFF2-40B4-BE49-F238E27FC236}">
                <a16:creationId xmlns:a16="http://schemas.microsoft.com/office/drawing/2014/main" id="{0590B417-951F-0698-2722-2C15EBDAF804}"/>
              </a:ext>
            </a:extLst>
          </p:cNvPr>
          <p:cNvSpPr txBox="1"/>
          <p:nvPr/>
        </p:nvSpPr>
        <p:spPr>
          <a:xfrm>
            <a:off x="3993823" y="2931715"/>
            <a:ext cx="3325932" cy="3570208"/>
          </a:xfrm>
          <a:prstGeom prst="rect">
            <a:avLst/>
          </a:prstGeom>
          <a:noFill/>
        </p:spPr>
        <p:txBody>
          <a:bodyPr wrap="square" rtlCol="0">
            <a:spAutoFit/>
          </a:bodyPr>
          <a:lstStyle/>
          <a:p>
            <a:pPr lvl="1" algn="ctr"/>
            <a:r>
              <a:rPr lang="en-US" dirty="0">
                <a:solidFill>
                  <a:srgbClr val="156082"/>
                </a:solidFill>
              </a:rPr>
              <a:t>Must be delivered</a:t>
            </a:r>
            <a:br>
              <a:rPr lang="en-US" dirty="0">
                <a:solidFill>
                  <a:srgbClr val="156082"/>
                </a:solidFill>
              </a:rPr>
            </a:br>
            <a:r>
              <a:rPr lang="en-US" u="sng" dirty="0">
                <a:solidFill>
                  <a:schemeClr val="accent2">
                    <a:lumMod val="75000"/>
                  </a:schemeClr>
                </a:solidFill>
              </a:rPr>
              <a:t>at least two calendar days</a:t>
            </a:r>
            <a:r>
              <a:rPr lang="en-US" dirty="0">
                <a:solidFill>
                  <a:schemeClr val="accent2">
                    <a:lumMod val="75000"/>
                  </a:schemeClr>
                </a:solidFill>
              </a:rPr>
              <a:t> </a:t>
            </a:r>
            <a:r>
              <a:rPr lang="en-US" dirty="0">
                <a:solidFill>
                  <a:srgbClr val="156082"/>
                </a:solidFill>
              </a:rPr>
              <a:t>before Medicare covered services end </a:t>
            </a:r>
          </a:p>
          <a:p>
            <a:pPr lvl="1" algn="ctr"/>
            <a:r>
              <a:rPr lang="en-US" sz="2800" b="1" dirty="0">
                <a:solidFill>
                  <a:srgbClr val="156082"/>
                </a:solidFill>
              </a:rPr>
              <a:t>or </a:t>
            </a:r>
          </a:p>
          <a:p>
            <a:pPr lvl="1" algn="ctr"/>
            <a:r>
              <a:rPr lang="en-US" dirty="0">
                <a:solidFill>
                  <a:srgbClr val="156082"/>
                </a:solidFill>
              </a:rPr>
              <a:t>the </a:t>
            </a:r>
            <a:r>
              <a:rPr lang="en-US" dirty="0">
                <a:solidFill>
                  <a:schemeClr val="accent2">
                    <a:lumMod val="75000"/>
                  </a:schemeClr>
                </a:solidFill>
              </a:rPr>
              <a:t>second to last day </a:t>
            </a:r>
            <a:r>
              <a:rPr lang="en-US" dirty="0">
                <a:solidFill>
                  <a:srgbClr val="156082"/>
                </a:solidFill>
              </a:rPr>
              <a:t>of service if care is not being provided daily. </a:t>
            </a:r>
          </a:p>
          <a:p>
            <a:pPr lvl="1" algn="ctr"/>
            <a:endParaRPr lang="en-US" dirty="0">
              <a:solidFill>
                <a:srgbClr val="156082"/>
              </a:solidFill>
            </a:endParaRPr>
          </a:p>
          <a:p>
            <a:pPr lvl="1" algn="ctr"/>
            <a:r>
              <a:rPr lang="en-US" dirty="0">
                <a:solidFill>
                  <a:srgbClr val="156082"/>
                </a:solidFill>
              </a:rPr>
              <a:t>Note: The two day advance requirement</a:t>
            </a:r>
            <a:br>
              <a:rPr lang="en-US" dirty="0">
                <a:solidFill>
                  <a:srgbClr val="156082"/>
                </a:solidFill>
              </a:rPr>
            </a:br>
            <a:r>
              <a:rPr lang="en-US" dirty="0">
                <a:solidFill>
                  <a:schemeClr val="accent2">
                    <a:lumMod val="75000"/>
                  </a:schemeClr>
                </a:solidFill>
              </a:rPr>
              <a:t>is not a 48 hr. requirement.</a:t>
            </a:r>
            <a:endParaRPr lang="en-US" sz="3200" i="1" dirty="0">
              <a:solidFill>
                <a:schemeClr val="accent2">
                  <a:lumMod val="75000"/>
                </a:schemeClr>
              </a:solidFill>
              <a:latin typeface="Aptos Display" panose="02110004020202020204"/>
              <a:ea typeface="Arial" panose="020B0604020202020204" pitchFamily="34" charset="0"/>
            </a:endParaRPr>
          </a:p>
        </p:txBody>
      </p:sp>
      <p:pic>
        <p:nvPicPr>
          <p:cNvPr id="11" name="Picture 10" descr="A green and blue text on a black background&#10;&#10;Description automatically generated">
            <a:extLst>
              <a:ext uri="{FF2B5EF4-FFF2-40B4-BE49-F238E27FC236}">
                <a16:creationId xmlns:a16="http://schemas.microsoft.com/office/drawing/2014/main" id="{B441155A-2C70-89BA-A2B8-1710E8E730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Tree>
    <p:extLst>
      <p:ext uri="{BB962C8B-B14F-4D97-AF65-F5344CB8AC3E}">
        <p14:creationId xmlns:p14="http://schemas.microsoft.com/office/powerpoint/2010/main" val="1318032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019FD1D-F2BE-BD3A-13F4-C33CF7D1A884}"/>
              </a:ext>
            </a:extLst>
          </p:cNvPr>
          <p:cNvSpPr/>
          <p:nvPr/>
        </p:nvSpPr>
        <p:spPr>
          <a:xfrm>
            <a:off x="525690" y="2846960"/>
            <a:ext cx="10971766" cy="3820199"/>
          </a:xfrm>
          <a:prstGeom prst="round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NOMNC (cont’d)</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0494" y="234471"/>
            <a:ext cx="1719828" cy="564720"/>
          </a:xfrm>
          <a:prstGeom prst="rect">
            <a:avLst/>
          </a:prstGeom>
        </p:spPr>
      </p:pic>
      <p:sp>
        <p:nvSpPr>
          <p:cNvPr id="4" name="TextBox 3">
            <a:extLst>
              <a:ext uri="{FF2B5EF4-FFF2-40B4-BE49-F238E27FC236}">
                <a16:creationId xmlns:a16="http://schemas.microsoft.com/office/drawing/2014/main" id="{FE4A02C1-3FAD-1125-15E2-B5DB05F795F9}"/>
              </a:ext>
            </a:extLst>
          </p:cNvPr>
          <p:cNvSpPr txBox="1"/>
          <p:nvPr/>
        </p:nvSpPr>
        <p:spPr>
          <a:xfrm>
            <a:off x="525690" y="1508303"/>
            <a:ext cx="11414632" cy="1224951"/>
          </a:xfrm>
          <a:prstGeom prst="rect">
            <a:avLst/>
          </a:prstGeom>
          <a:noFill/>
        </p:spPr>
        <p:txBody>
          <a:bodyPr wrap="square" rtlCol="0">
            <a:spAutoFit/>
          </a:bodyPr>
          <a:lstStyle/>
          <a:p>
            <a:pPr algn="ctr" defTabSz="311719">
              <a:lnSpc>
                <a:spcPct val="80000"/>
              </a:lnSpc>
            </a:pPr>
            <a:r>
              <a:rPr lang="en-US" sz="2600" b="1" i="1" cap="small" dirty="0">
                <a:solidFill>
                  <a:srgbClr val="156082"/>
                </a:solidFill>
                <a:latin typeface="Aptos Display" panose="02110004020202020204"/>
                <a:ea typeface="Arial" panose="020B0604020202020204" pitchFamily="34" charset="0"/>
              </a:rPr>
              <a:t>Exceptions</a:t>
            </a:r>
            <a:r>
              <a:rPr lang="en-US" sz="2600" b="1" i="1" dirty="0">
                <a:solidFill>
                  <a:srgbClr val="156082"/>
                </a:solidFill>
                <a:latin typeface="Aptos Display" panose="02110004020202020204"/>
                <a:ea typeface="Arial" panose="020B0604020202020204" pitchFamily="34" charset="0"/>
              </a:rPr>
              <a:t>: The following service </a:t>
            </a:r>
            <a:r>
              <a:rPr lang="en-US" sz="2600" b="1" i="1" dirty="0">
                <a:solidFill>
                  <a:schemeClr val="accent2">
                    <a:lumMod val="75000"/>
                  </a:schemeClr>
                </a:solidFill>
                <a:latin typeface="Aptos Display" panose="02110004020202020204"/>
                <a:ea typeface="Arial" panose="020B0604020202020204" pitchFamily="34" charset="0"/>
              </a:rPr>
              <a:t>terminations</a:t>
            </a:r>
            <a:r>
              <a:rPr lang="en-US" sz="2600" b="1" i="1" dirty="0">
                <a:solidFill>
                  <a:srgbClr val="156082"/>
                </a:solidFill>
                <a:latin typeface="Aptos Display" panose="02110004020202020204"/>
                <a:ea typeface="Arial" panose="020B0604020202020204" pitchFamily="34" charset="0"/>
              </a:rPr>
              <a:t>, </a:t>
            </a:r>
            <a:r>
              <a:rPr lang="en-US" sz="2600" b="1" i="1" dirty="0">
                <a:solidFill>
                  <a:schemeClr val="accent2">
                    <a:lumMod val="75000"/>
                  </a:schemeClr>
                </a:solidFill>
                <a:latin typeface="Aptos Display" panose="02110004020202020204"/>
                <a:ea typeface="Arial" panose="020B0604020202020204" pitchFamily="34" charset="0"/>
              </a:rPr>
              <a:t>reductions</a:t>
            </a:r>
            <a:r>
              <a:rPr lang="en-US" sz="2600" b="1" i="1" dirty="0">
                <a:solidFill>
                  <a:srgbClr val="156082"/>
                </a:solidFill>
                <a:latin typeface="Aptos Display" panose="02110004020202020204"/>
                <a:ea typeface="Arial" panose="020B0604020202020204" pitchFamily="34" charset="0"/>
              </a:rPr>
              <a:t>, or </a:t>
            </a:r>
            <a:r>
              <a:rPr lang="en-US" sz="2600" b="1" i="1" dirty="0">
                <a:solidFill>
                  <a:schemeClr val="accent2">
                    <a:lumMod val="75000"/>
                  </a:schemeClr>
                </a:solidFill>
                <a:latin typeface="Aptos Display" panose="02110004020202020204"/>
                <a:ea typeface="Arial" panose="020B0604020202020204" pitchFamily="34" charset="0"/>
              </a:rPr>
              <a:t>changes</a:t>
            </a:r>
          </a:p>
          <a:p>
            <a:pPr algn="ctr" defTabSz="311719">
              <a:lnSpc>
                <a:spcPct val="80000"/>
              </a:lnSpc>
            </a:pPr>
            <a:r>
              <a:rPr lang="en-US" sz="2600" b="1" i="1" dirty="0">
                <a:solidFill>
                  <a:srgbClr val="156082"/>
                </a:solidFill>
                <a:latin typeface="Aptos Display" panose="02110004020202020204"/>
                <a:ea typeface="Arial" panose="020B0604020202020204" pitchFamily="34" charset="0"/>
              </a:rPr>
              <a:t>in care are not eligible for an expedited review. </a:t>
            </a:r>
          </a:p>
          <a:p>
            <a:pPr algn="ctr" defTabSz="311719">
              <a:lnSpc>
                <a:spcPct val="80000"/>
              </a:lnSpc>
            </a:pPr>
            <a:br>
              <a:rPr lang="en-US" sz="1300" b="1" i="1" dirty="0">
                <a:solidFill>
                  <a:srgbClr val="156082"/>
                </a:solidFill>
                <a:latin typeface="Aptos Display" panose="02110004020202020204"/>
                <a:ea typeface="Arial" panose="020B0604020202020204" pitchFamily="34" charset="0"/>
              </a:rPr>
            </a:br>
            <a:r>
              <a:rPr lang="en-US" sz="2600" b="1" i="1" dirty="0">
                <a:solidFill>
                  <a:srgbClr val="156082"/>
                </a:solidFill>
                <a:latin typeface="Aptos Display" panose="02110004020202020204"/>
                <a:ea typeface="Arial" panose="020B0604020202020204" pitchFamily="34" charset="0"/>
              </a:rPr>
              <a:t>Providers should </a:t>
            </a:r>
            <a:r>
              <a:rPr lang="en-US" sz="2600" b="1" i="1" dirty="0">
                <a:solidFill>
                  <a:schemeClr val="accent2">
                    <a:lumMod val="75000"/>
                  </a:schemeClr>
                </a:solidFill>
                <a:latin typeface="Aptos Display" panose="02110004020202020204"/>
                <a:ea typeface="Arial" panose="020B0604020202020204" pitchFamily="34" charset="0"/>
              </a:rPr>
              <a:t>not</a:t>
            </a:r>
            <a:r>
              <a:rPr lang="en-US" sz="2600" b="1" i="1" dirty="0">
                <a:solidFill>
                  <a:srgbClr val="156082"/>
                </a:solidFill>
                <a:latin typeface="Aptos Display" panose="02110004020202020204"/>
                <a:ea typeface="Arial" panose="020B0604020202020204" pitchFamily="34" charset="0"/>
              </a:rPr>
              <a:t> deliver a NOMNC in these instances.</a:t>
            </a:r>
          </a:p>
        </p:txBody>
      </p:sp>
      <p:sp>
        <p:nvSpPr>
          <p:cNvPr id="6" name="TextBox 5">
            <a:extLst>
              <a:ext uri="{FF2B5EF4-FFF2-40B4-BE49-F238E27FC236}">
                <a16:creationId xmlns:a16="http://schemas.microsoft.com/office/drawing/2014/main" id="{C8AFCE1B-09B0-853E-9F94-EAC1DE309415}"/>
              </a:ext>
            </a:extLst>
          </p:cNvPr>
          <p:cNvSpPr txBox="1"/>
          <p:nvPr/>
        </p:nvSpPr>
        <p:spPr>
          <a:xfrm>
            <a:off x="610117" y="3272884"/>
            <a:ext cx="10971766" cy="3354765"/>
          </a:xfrm>
          <a:prstGeom prst="rect">
            <a:avLst/>
          </a:prstGeom>
          <a:noFill/>
        </p:spPr>
        <p:txBody>
          <a:bodyPr wrap="square" rtlCol="0">
            <a:spAutoFit/>
          </a:bodyPr>
          <a:lstStyle/>
          <a:p>
            <a:r>
              <a:rPr lang="en-US" sz="2800" b="1" dirty="0">
                <a:solidFill>
                  <a:schemeClr val="bg1"/>
                </a:solidFill>
              </a:rPr>
              <a:t>When beneficiaries…</a:t>
            </a:r>
          </a:p>
          <a:p>
            <a:endParaRPr lang="en-US" sz="2400" b="1" dirty="0">
              <a:solidFill>
                <a:schemeClr val="bg1"/>
              </a:solidFill>
            </a:endParaRPr>
          </a:p>
          <a:p>
            <a:pPr marL="1257300" lvl="2" indent="-342900">
              <a:spcAft>
                <a:spcPts val="1200"/>
              </a:spcAft>
              <a:buFont typeface="Wingdings" panose="05000000000000000000" pitchFamily="2" charset="2"/>
              <a:buChar char="Ø"/>
            </a:pPr>
            <a:r>
              <a:rPr lang="en-US" sz="2400" dirty="0">
                <a:solidFill>
                  <a:schemeClr val="bg1"/>
                </a:solidFill>
              </a:rPr>
              <a:t>never received Medicare covered care in one of the covered settings </a:t>
            </a:r>
          </a:p>
          <a:p>
            <a:pPr marL="1257300" lvl="2" indent="-342900">
              <a:spcAft>
                <a:spcPts val="1200"/>
              </a:spcAft>
              <a:buFont typeface="Wingdings" panose="05000000000000000000" pitchFamily="2" charset="2"/>
              <a:buChar char="Ø"/>
            </a:pPr>
            <a:r>
              <a:rPr lang="en-US" sz="2400" dirty="0">
                <a:solidFill>
                  <a:schemeClr val="bg1"/>
                </a:solidFill>
              </a:rPr>
              <a:t>are moving to a higher level of care</a:t>
            </a:r>
          </a:p>
          <a:p>
            <a:pPr marL="1257300" lvl="2" indent="-342900">
              <a:spcAft>
                <a:spcPts val="1200"/>
              </a:spcAft>
              <a:buFont typeface="Wingdings" panose="05000000000000000000" pitchFamily="2" charset="2"/>
              <a:buChar char="Ø"/>
            </a:pPr>
            <a:r>
              <a:rPr lang="en-US" sz="2400" dirty="0">
                <a:solidFill>
                  <a:schemeClr val="bg1"/>
                </a:solidFill>
              </a:rPr>
              <a:t>exhaust their benefits </a:t>
            </a:r>
          </a:p>
          <a:p>
            <a:pPr marL="1257300" lvl="2" indent="-342900">
              <a:spcAft>
                <a:spcPts val="1200"/>
              </a:spcAft>
              <a:buFont typeface="Wingdings" panose="05000000000000000000" pitchFamily="2" charset="2"/>
              <a:buChar char="Ø"/>
            </a:pPr>
            <a:r>
              <a:rPr lang="en-US" sz="2400" dirty="0">
                <a:solidFill>
                  <a:schemeClr val="bg1"/>
                </a:solidFill>
              </a:rPr>
              <a:t>end care on their own initiative</a:t>
            </a:r>
          </a:p>
          <a:p>
            <a:pPr marL="1257300" lvl="2" indent="-342900">
              <a:spcAft>
                <a:spcPts val="1200"/>
              </a:spcAft>
              <a:buFont typeface="Wingdings" panose="05000000000000000000" pitchFamily="2" charset="2"/>
              <a:buChar char="Ø"/>
            </a:pPr>
            <a:r>
              <a:rPr lang="en-US" sz="2400" dirty="0">
                <a:solidFill>
                  <a:schemeClr val="bg1"/>
                </a:solidFill>
              </a:rPr>
              <a:t>transfers to another provider at the same level of care</a:t>
            </a:r>
          </a:p>
        </p:txBody>
      </p:sp>
      <p:pic>
        <p:nvPicPr>
          <p:cNvPr id="11" name="Graphic 10" descr="Badge Cross with solid fill">
            <a:extLst>
              <a:ext uri="{FF2B5EF4-FFF2-40B4-BE49-F238E27FC236}">
                <a16:creationId xmlns:a16="http://schemas.microsoft.com/office/drawing/2014/main" id="{C5BB6898-60D3-03F7-F60A-E6DA22324D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56727" y="2858348"/>
            <a:ext cx="1255295" cy="1255295"/>
          </a:xfrm>
          <a:prstGeom prst="rect">
            <a:avLst/>
          </a:prstGeom>
        </p:spPr>
      </p:pic>
    </p:spTree>
    <p:extLst>
      <p:ext uri="{BB962C8B-B14F-4D97-AF65-F5344CB8AC3E}">
        <p14:creationId xmlns:p14="http://schemas.microsoft.com/office/powerpoint/2010/main" val="3902834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nomnc</a:t>
              </a:r>
              <a:endParaRPr lang="en-US" sz="4706" b="1" cap="small" dirty="0">
                <a:solidFill>
                  <a:srgbClr val="156082"/>
                </a:solidFill>
                <a:latin typeface="Aptos" panose="02110004020202020204"/>
              </a:endParaRP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2" name="TextBox 1">
            <a:extLst>
              <a:ext uri="{FF2B5EF4-FFF2-40B4-BE49-F238E27FC236}">
                <a16:creationId xmlns:a16="http://schemas.microsoft.com/office/drawing/2014/main" id="{0F841014-E4AA-E5D8-A57B-F66C5F017248}"/>
              </a:ext>
            </a:extLst>
          </p:cNvPr>
          <p:cNvSpPr txBox="1"/>
          <p:nvPr/>
        </p:nvSpPr>
        <p:spPr>
          <a:xfrm>
            <a:off x="666141" y="2404086"/>
            <a:ext cx="3147870" cy="1754326"/>
          </a:xfrm>
          <a:prstGeom prst="rect">
            <a:avLst/>
          </a:prstGeom>
          <a:noFill/>
        </p:spPr>
        <p:txBody>
          <a:bodyPr wrap="square" rtlCol="0">
            <a:spAutoFit/>
          </a:bodyPr>
          <a:lstStyle/>
          <a:p>
            <a:pPr defTabSz="311719"/>
            <a:r>
              <a:rPr lang="en-US" sz="3600" b="1" i="1" cap="small" dirty="0">
                <a:solidFill>
                  <a:srgbClr val="156082"/>
                </a:solidFill>
                <a:latin typeface="Aptos Display" panose="02110004020202020204"/>
                <a:ea typeface="Arial" panose="020B0604020202020204" pitchFamily="34" charset="0"/>
              </a:rPr>
              <a:t>notice of </a:t>
            </a:r>
            <a:r>
              <a:rPr lang="en-US" sz="3600" b="1" i="1" cap="small" dirty="0" err="1">
                <a:solidFill>
                  <a:srgbClr val="156082"/>
                </a:solidFill>
                <a:latin typeface="Aptos Display" panose="02110004020202020204"/>
                <a:ea typeface="Arial" panose="020B0604020202020204" pitchFamily="34" charset="0"/>
              </a:rPr>
              <a:t>medicare</a:t>
            </a:r>
            <a:br>
              <a:rPr lang="en-US" sz="3600" b="1" i="1" cap="small" dirty="0">
                <a:solidFill>
                  <a:srgbClr val="156082"/>
                </a:solidFill>
                <a:latin typeface="Aptos Display" panose="02110004020202020204"/>
                <a:ea typeface="Arial" panose="020B0604020202020204" pitchFamily="34" charset="0"/>
              </a:rPr>
            </a:br>
            <a:r>
              <a:rPr lang="en-US" sz="3600" b="1" i="1" cap="small" dirty="0">
                <a:solidFill>
                  <a:srgbClr val="156082"/>
                </a:solidFill>
                <a:latin typeface="Aptos Display" panose="02110004020202020204"/>
                <a:ea typeface="Arial" panose="020B0604020202020204" pitchFamily="34" charset="0"/>
              </a:rPr>
              <a:t>non-coverage</a:t>
            </a:r>
            <a:endParaRPr lang="en-US" sz="3600" i="1" dirty="0">
              <a:solidFill>
                <a:srgbClr val="156082"/>
              </a:solidFill>
              <a:latin typeface="Aptos Display" panose="02110004020202020204"/>
              <a:ea typeface="Arial" panose="020B0604020202020204" pitchFamily="34" charset="0"/>
            </a:endParaRPr>
          </a:p>
        </p:txBody>
      </p:sp>
      <p:pic>
        <p:nvPicPr>
          <p:cNvPr id="7" name="Picture 6">
            <a:extLst>
              <a:ext uri="{FF2B5EF4-FFF2-40B4-BE49-F238E27FC236}">
                <a16:creationId xmlns:a16="http://schemas.microsoft.com/office/drawing/2014/main" id="{826127EB-8BCE-2EAC-B159-BF83FDC7E2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959736">
            <a:off x="4222330" y="1829368"/>
            <a:ext cx="3747342" cy="5046060"/>
          </a:xfrm>
          <a:prstGeom prst="rect">
            <a:avLst/>
          </a:prstGeom>
          <a:ln w="6350">
            <a:solidFill>
              <a:schemeClr val="tx1"/>
            </a:solidFill>
          </a:ln>
        </p:spPr>
      </p:pic>
      <p:pic>
        <p:nvPicPr>
          <p:cNvPr id="10" name="Picture 9">
            <a:extLst>
              <a:ext uri="{FF2B5EF4-FFF2-40B4-BE49-F238E27FC236}">
                <a16:creationId xmlns:a16="http://schemas.microsoft.com/office/drawing/2014/main" id="{BA186E3F-16F7-F391-C988-23F7A04AF63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724802">
            <a:off x="7972788" y="1591409"/>
            <a:ext cx="3553071" cy="4735202"/>
          </a:xfrm>
          <a:prstGeom prst="rect">
            <a:avLst/>
          </a:prstGeom>
          <a:ln w="9525">
            <a:solidFill>
              <a:schemeClr val="tx1"/>
            </a:solidFill>
          </a:ln>
        </p:spPr>
      </p:pic>
    </p:spTree>
    <p:extLst>
      <p:ext uri="{BB962C8B-B14F-4D97-AF65-F5344CB8AC3E}">
        <p14:creationId xmlns:p14="http://schemas.microsoft.com/office/powerpoint/2010/main" val="323086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48</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949176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27157"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organization determination</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9" name="TextBox 8">
            <a:extLst>
              <a:ext uri="{FF2B5EF4-FFF2-40B4-BE49-F238E27FC236}">
                <a16:creationId xmlns:a16="http://schemas.microsoft.com/office/drawing/2014/main" id="{F831FF79-2F12-0D2A-7887-CACF22C60108}"/>
              </a:ext>
            </a:extLst>
          </p:cNvPr>
          <p:cNvSpPr txBox="1"/>
          <p:nvPr/>
        </p:nvSpPr>
        <p:spPr>
          <a:xfrm>
            <a:off x="525690" y="1507678"/>
            <a:ext cx="10073026" cy="646331"/>
          </a:xfrm>
          <a:prstGeom prst="rect">
            <a:avLst/>
          </a:prstGeom>
          <a:noFill/>
        </p:spPr>
        <p:txBody>
          <a:bodyPr wrap="square" rtlCol="0">
            <a:spAutoFit/>
          </a:bodyPr>
          <a:lstStyle/>
          <a:p>
            <a:pPr defTabSz="311719"/>
            <a:r>
              <a:rPr lang="en-US" sz="3600" b="1" i="1" dirty="0">
                <a:solidFill>
                  <a:srgbClr val="156082"/>
                </a:solidFill>
                <a:latin typeface="Aptos Display" panose="02110004020202020204"/>
                <a:ea typeface="Arial" panose="020B0604020202020204" pitchFamily="34" charset="0"/>
              </a:rPr>
              <a:t>Patient responsibility form - Explained</a:t>
            </a:r>
            <a:endParaRPr lang="en-US" sz="3600" i="1" dirty="0">
              <a:solidFill>
                <a:srgbClr val="156082"/>
              </a:solidFill>
              <a:latin typeface="Aptos Display" panose="02110004020202020204"/>
              <a:ea typeface="Arial" panose="020B0604020202020204" pitchFamily="34" charset="0"/>
            </a:endParaRPr>
          </a:p>
        </p:txBody>
      </p:sp>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5BEFA143-6FE5-DCF4-8E96-B078F9CCBF37}"/>
              </a:ext>
            </a:extLst>
          </p:cNvPr>
          <p:cNvSpPr txBox="1"/>
          <p:nvPr/>
        </p:nvSpPr>
        <p:spPr>
          <a:xfrm>
            <a:off x="641682" y="2714480"/>
            <a:ext cx="11056708" cy="4278094"/>
          </a:xfrm>
          <a:prstGeom prst="rect">
            <a:avLst/>
          </a:prstGeom>
          <a:noFill/>
        </p:spPr>
        <p:txBody>
          <a:bodyPr wrap="square" rtlCol="0">
            <a:spAutoFit/>
          </a:bodyPr>
          <a:lstStyle/>
          <a:p>
            <a:pPr marL="800100" lvl="1" indent="-342900">
              <a:lnSpc>
                <a:spcPct val="90000"/>
              </a:lnSpc>
              <a:buFont typeface="Arial" panose="020B0604020202020204" pitchFamily="34" charset="0"/>
              <a:buChar char="•"/>
            </a:pPr>
            <a:r>
              <a:rPr lang="en-US" sz="2000" dirty="0">
                <a:solidFill>
                  <a:srgbClr val="156082"/>
                </a:solidFill>
                <a:latin typeface="Arial" panose="020B0604020202020204" pitchFamily="34" charset="0"/>
                <a:cs typeface="Arial" panose="020B0604020202020204" pitchFamily="34" charset="0"/>
              </a:rPr>
              <a:t>is a decision an insurance company makes about medical benefits and coverage or about the amount they will pay for medical services. This means the plan to authorize, provide, or pay for medical services. Insurance wants to make sure members are getting the type or level of services expected:</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Authorization or payment for a health care item or service;</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The amount a health plan requires an enrollee to pay for an item or service; or</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A limit on the quantity of items or services.</a:t>
            </a:r>
          </a:p>
          <a:p>
            <a:pPr marL="1714500" lvl="3" indent="-342900">
              <a:lnSpc>
                <a:spcPct val="90000"/>
              </a:lnSpc>
              <a:buFont typeface="Arial" panose="020B0604020202020204" pitchFamily="34" charset="0"/>
              <a:buChar char="•"/>
            </a:pPr>
            <a:endParaRPr lang="en-US" sz="2000" dirty="0">
              <a:solidFill>
                <a:srgbClr val="156082"/>
              </a:solidFill>
              <a:latin typeface="Arial" panose="020B0604020202020204" pitchFamily="34" charset="0"/>
              <a:cs typeface="Arial" panose="020B0604020202020204" pitchFamily="34" charset="0"/>
            </a:endParaRPr>
          </a:p>
          <a:p>
            <a:pPr marL="800100" lvl="1" indent="-342900">
              <a:lnSpc>
                <a:spcPct val="90000"/>
              </a:lnSpc>
              <a:buFont typeface="Arial" panose="020B0604020202020204" pitchFamily="34" charset="0"/>
              <a:buChar char="•"/>
            </a:pPr>
            <a:r>
              <a:rPr lang="en-US" sz="2000" dirty="0">
                <a:solidFill>
                  <a:srgbClr val="156082"/>
                </a:solidFill>
                <a:latin typeface="Arial" panose="020B0604020202020204" pitchFamily="34" charset="0"/>
                <a:cs typeface="Arial" panose="020B0604020202020204" pitchFamily="34" charset="0"/>
              </a:rPr>
              <a:t>Allows the Insurance plan to:</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Check that you can get the service you asked for through your benefit package</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Review services for Medical Necessity</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Review Services to make sure they are given by the appropriate provider in an appropriate setting</a:t>
            </a:r>
          </a:p>
          <a:p>
            <a:pPr marL="1714500" lvl="3" indent="-342900">
              <a:lnSpc>
                <a:spcPct val="90000"/>
              </a:lnSpc>
              <a:buFont typeface="Wingdings" panose="05000000000000000000" pitchFamily="2" charset="2"/>
              <a:buChar char="Ø"/>
            </a:pPr>
            <a:r>
              <a:rPr lang="en-US" sz="2000" dirty="0">
                <a:solidFill>
                  <a:srgbClr val="156082"/>
                </a:solidFill>
                <a:latin typeface="Arial" panose="020B0604020202020204" pitchFamily="34" charset="0"/>
                <a:cs typeface="Arial" panose="020B0604020202020204" pitchFamily="34" charset="0"/>
              </a:rPr>
              <a:t>Make sure ongoing and recurring services are helping the individual</a:t>
            </a:r>
          </a:p>
          <a:p>
            <a:pPr marL="800100" lvl="1" indent="-342900">
              <a:buFont typeface="Arial" panose="020B0604020202020204" pitchFamily="34" charset="0"/>
              <a:buChar char="•"/>
            </a:pPr>
            <a:endParaRPr lang="en-US" sz="2000" dirty="0">
              <a:solidFill>
                <a:srgbClr val="15608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FC5F62-F5A0-B517-D80E-49497DB880ED}"/>
              </a:ext>
            </a:extLst>
          </p:cNvPr>
          <p:cNvSpPr txBox="1"/>
          <p:nvPr/>
        </p:nvSpPr>
        <p:spPr>
          <a:xfrm>
            <a:off x="7645" y="2068149"/>
            <a:ext cx="10343038" cy="461665"/>
          </a:xfrm>
          <a:prstGeom prst="rect">
            <a:avLst/>
          </a:prstGeom>
          <a:noFill/>
        </p:spPr>
        <p:txBody>
          <a:bodyPr wrap="square" rtlCol="0">
            <a:spAutoFit/>
          </a:bodyPr>
          <a:lstStyle/>
          <a:p>
            <a:pPr lvl="1"/>
            <a:r>
              <a:rPr lang="en-US" sz="2400" b="1" dirty="0">
                <a:solidFill>
                  <a:srgbClr val="156082"/>
                </a:solidFill>
                <a:latin typeface="Arial" panose="020B0604020202020204" pitchFamily="34" charset="0"/>
                <a:cs typeface="Arial" panose="020B0604020202020204" pitchFamily="34" charset="0"/>
              </a:rPr>
              <a:t>An </a:t>
            </a:r>
            <a:r>
              <a:rPr lang="en-US" sz="2400" b="1" dirty="0">
                <a:solidFill>
                  <a:schemeClr val="accent2">
                    <a:lumMod val="75000"/>
                  </a:schemeClr>
                </a:solidFill>
                <a:latin typeface="Arial" panose="020B0604020202020204" pitchFamily="34" charset="0"/>
                <a:cs typeface="Arial" panose="020B0604020202020204" pitchFamily="34" charset="0"/>
              </a:rPr>
              <a:t>“Organization Determination</a:t>
            </a:r>
            <a:r>
              <a:rPr lang="en-US" sz="2400" b="1" dirty="0">
                <a:solidFill>
                  <a:srgbClr val="156082"/>
                </a:solidFill>
                <a:latin typeface="Arial" panose="020B0604020202020204" pitchFamily="34" charset="0"/>
                <a:cs typeface="Arial" panose="020B0604020202020204" pitchFamily="34" charset="0"/>
              </a:rPr>
              <a:t>,” or </a:t>
            </a:r>
            <a:r>
              <a:rPr lang="en-US" sz="2400" b="1" dirty="0">
                <a:solidFill>
                  <a:schemeClr val="accent2">
                    <a:lumMod val="75000"/>
                  </a:schemeClr>
                </a:solidFill>
                <a:latin typeface="Arial" panose="020B0604020202020204" pitchFamily="34" charset="0"/>
                <a:cs typeface="Arial" panose="020B0604020202020204" pitchFamily="34" charset="0"/>
              </a:rPr>
              <a:t>Medical Prior Authorization…</a:t>
            </a:r>
            <a:endParaRPr lang="en-US" sz="2400" b="1" dirty="0">
              <a:solidFill>
                <a:srgbClr val="1560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945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865588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81500"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medical prior authorization</a:t>
              </a:r>
              <a:endParaRPr lang="en-US" sz="4706" b="1" cap="small" dirty="0">
                <a:solidFill>
                  <a:schemeClr val="accent2">
                    <a:lumMod val="75000"/>
                  </a:schemeClr>
                </a:solidFill>
                <a:latin typeface="Aptos" panose="02110004020202020204"/>
              </a:endParaRP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94234" y="1419233"/>
            <a:ext cx="9461742" cy="845168"/>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Examples of services that may need Medical Prior Authorization are:</a:t>
            </a:r>
            <a:endParaRPr lang="en-US" sz="3000" i="1" dirty="0">
              <a:solidFill>
                <a:srgbClr val="156082"/>
              </a:solidFill>
              <a:latin typeface="Aptos Display" panose="02110004020202020204"/>
              <a:ea typeface="Arial" panose="020B0604020202020204" pitchFamily="34" charset="0"/>
            </a:endParaRPr>
          </a:p>
        </p:txBody>
      </p:sp>
      <p:sp>
        <p:nvSpPr>
          <p:cNvPr id="15" name="Rectangle: Rounded Corners 14">
            <a:extLst>
              <a:ext uri="{FF2B5EF4-FFF2-40B4-BE49-F238E27FC236}">
                <a16:creationId xmlns:a16="http://schemas.microsoft.com/office/drawing/2014/main" id="{9B337CD3-2128-C755-4E1C-C9404CF04234}"/>
              </a:ext>
            </a:extLst>
          </p:cNvPr>
          <p:cNvSpPr/>
          <p:nvPr/>
        </p:nvSpPr>
        <p:spPr>
          <a:xfrm>
            <a:off x="747392" y="2400299"/>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Home Health Care (HHC)</a:t>
            </a:r>
          </a:p>
        </p:txBody>
      </p:sp>
      <p:sp>
        <p:nvSpPr>
          <p:cNvPr id="16" name="Rectangle: Rounded Corners 15">
            <a:extLst>
              <a:ext uri="{FF2B5EF4-FFF2-40B4-BE49-F238E27FC236}">
                <a16:creationId xmlns:a16="http://schemas.microsoft.com/office/drawing/2014/main" id="{0205B48F-2DE1-D55A-2B46-491EA19C91E3}"/>
              </a:ext>
            </a:extLst>
          </p:cNvPr>
          <p:cNvSpPr/>
          <p:nvPr/>
        </p:nvSpPr>
        <p:spPr>
          <a:xfrm>
            <a:off x="747392" y="2936315"/>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Specialist or Specialty Care Visits (other than your PCP)</a:t>
            </a:r>
          </a:p>
        </p:txBody>
      </p:sp>
      <p:sp>
        <p:nvSpPr>
          <p:cNvPr id="17" name="Rectangle: Rounded Corners 16">
            <a:extLst>
              <a:ext uri="{FF2B5EF4-FFF2-40B4-BE49-F238E27FC236}">
                <a16:creationId xmlns:a16="http://schemas.microsoft.com/office/drawing/2014/main" id="{6865CF45-2EC7-7489-9105-1D36FAD2E6AD}"/>
              </a:ext>
            </a:extLst>
          </p:cNvPr>
          <p:cNvSpPr/>
          <p:nvPr/>
        </p:nvSpPr>
        <p:spPr>
          <a:xfrm>
            <a:off x="747392" y="3472331"/>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Infusions</a:t>
            </a:r>
          </a:p>
        </p:txBody>
      </p:sp>
      <p:sp>
        <p:nvSpPr>
          <p:cNvPr id="20" name="Rectangle: Rounded Corners 19">
            <a:extLst>
              <a:ext uri="{FF2B5EF4-FFF2-40B4-BE49-F238E27FC236}">
                <a16:creationId xmlns:a16="http://schemas.microsoft.com/office/drawing/2014/main" id="{F117D3A9-A1AE-8307-7486-F7FDB9DC14F2}"/>
              </a:ext>
            </a:extLst>
          </p:cNvPr>
          <p:cNvSpPr/>
          <p:nvPr/>
        </p:nvSpPr>
        <p:spPr>
          <a:xfrm>
            <a:off x="747392" y="5080379"/>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Non-emergent ambulance transport</a:t>
            </a:r>
            <a:endParaRPr lang="en-US" sz="2200" dirty="0"/>
          </a:p>
        </p:txBody>
      </p:sp>
      <p:sp>
        <p:nvSpPr>
          <p:cNvPr id="21" name="Rectangle: Rounded Corners 20">
            <a:extLst>
              <a:ext uri="{FF2B5EF4-FFF2-40B4-BE49-F238E27FC236}">
                <a16:creationId xmlns:a16="http://schemas.microsoft.com/office/drawing/2014/main" id="{61995F88-05FB-46DB-A191-322F3D4B3C3B}"/>
              </a:ext>
            </a:extLst>
          </p:cNvPr>
          <p:cNvSpPr/>
          <p:nvPr/>
        </p:nvSpPr>
        <p:spPr>
          <a:xfrm>
            <a:off x="747392" y="4008347"/>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Outpatient surgical procedures</a:t>
            </a:r>
          </a:p>
        </p:txBody>
      </p:sp>
      <p:sp>
        <p:nvSpPr>
          <p:cNvPr id="4" name="Rectangle: Rounded Corners 3">
            <a:extLst>
              <a:ext uri="{FF2B5EF4-FFF2-40B4-BE49-F238E27FC236}">
                <a16:creationId xmlns:a16="http://schemas.microsoft.com/office/drawing/2014/main" id="{D398186C-739F-988E-1BBC-68C3F39CA3BD}"/>
              </a:ext>
            </a:extLst>
          </p:cNvPr>
          <p:cNvSpPr/>
          <p:nvPr/>
        </p:nvSpPr>
        <p:spPr>
          <a:xfrm>
            <a:off x="747392" y="4544363"/>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Durable Medical Equipment (DME)</a:t>
            </a:r>
            <a:endParaRPr lang="en-US" sz="2200" dirty="0"/>
          </a:p>
        </p:txBody>
      </p:sp>
      <p:sp>
        <p:nvSpPr>
          <p:cNvPr id="5" name="Rectangle: Rounded Corners 4">
            <a:extLst>
              <a:ext uri="{FF2B5EF4-FFF2-40B4-BE49-F238E27FC236}">
                <a16:creationId xmlns:a16="http://schemas.microsoft.com/office/drawing/2014/main" id="{6140A1A8-0496-B6B0-D327-A9BD1D3707CD}"/>
              </a:ext>
            </a:extLst>
          </p:cNvPr>
          <p:cNvSpPr/>
          <p:nvPr/>
        </p:nvSpPr>
        <p:spPr>
          <a:xfrm>
            <a:off x="747392" y="5616395"/>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Outpatient diagnostic testing</a:t>
            </a:r>
            <a:endParaRPr lang="en-US" sz="2200" dirty="0"/>
          </a:p>
        </p:txBody>
      </p:sp>
      <p:sp>
        <p:nvSpPr>
          <p:cNvPr id="9" name="Rectangle: Rounded Corners 8">
            <a:extLst>
              <a:ext uri="{FF2B5EF4-FFF2-40B4-BE49-F238E27FC236}">
                <a16:creationId xmlns:a16="http://schemas.microsoft.com/office/drawing/2014/main" id="{49E5DBBC-39FF-51A8-0547-5B10A9980CA1}"/>
              </a:ext>
            </a:extLst>
          </p:cNvPr>
          <p:cNvSpPr/>
          <p:nvPr/>
        </p:nvSpPr>
        <p:spPr>
          <a:xfrm>
            <a:off x="747392" y="6152408"/>
            <a:ext cx="10546915" cy="4134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latin typeface="Arial" panose="020B0604020202020204" pitchFamily="34" charset="0"/>
                <a:cs typeface="Arial" panose="020B0604020202020204" pitchFamily="34" charset="0"/>
              </a:rPr>
              <a:t>Outpatient therapy</a:t>
            </a:r>
            <a:endParaRPr lang="en-US" sz="2200" dirty="0"/>
          </a:p>
        </p:txBody>
      </p:sp>
    </p:spTree>
    <p:extLst>
      <p:ext uri="{BB962C8B-B14F-4D97-AF65-F5344CB8AC3E}">
        <p14:creationId xmlns:p14="http://schemas.microsoft.com/office/powerpoint/2010/main" val="121271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additive="base">
                                        <p:cTn id="13"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7">
                                            <p:bg/>
                                          </p:spTgt>
                                        </p:tgtEl>
                                        <p:attrNameLst>
                                          <p:attrName>style.visibility</p:attrName>
                                        </p:attrNameLst>
                                      </p:cBhvr>
                                      <p:to>
                                        <p:strVal val="visible"/>
                                      </p:to>
                                    </p:set>
                                    <p:anim calcmode="lin" valueType="num">
                                      <p:cBhvr additive="base">
                                        <p:cTn id="23"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
                                            <p:bg/>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
                                            <p:bg/>
                                          </p:spTgt>
                                        </p:tgtEl>
                                        <p:attrNameLst>
                                          <p:attrName>style.visibility</p:attrName>
                                        </p:attrNameLst>
                                      </p:cBhvr>
                                      <p:to>
                                        <p:strVal val="visible"/>
                                      </p:to>
                                    </p:set>
                                    <p:anim calcmode="lin" valueType="num">
                                      <p:cBhvr additive="base">
                                        <p:cTn id="33" dur="500" fill="hold"/>
                                        <p:tgtEl>
                                          <p:spTgt spid="21">
                                            <p:bg/>
                                          </p:spTgt>
                                        </p:tgtEl>
                                        <p:attrNameLst>
                                          <p:attrName>ppt_x</p:attrName>
                                        </p:attrNameLst>
                                      </p:cBhvr>
                                      <p:tavLst>
                                        <p:tav tm="0">
                                          <p:val>
                                            <p:strVal val="1+#ppt_w/2"/>
                                          </p:val>
                                        </p:tav>
                                        <p:tav tm="100000">
                                          <p:val>
                                            <p:strVal val="#ppt_x"/>
                                          </p:val>
                                        </p:tav>
                                      </p:tavLst>
                                    </p:anim>
                                    <p:anim calcmode="lin" valueType="num">
                                      <p:cBhvr additive="base">
                                        <p:cTn id="34" dur="500" fill="hold"/>
                                        <p:tgtEl>
                                          <p:spTgt spid="21">
                                            <p:bg/>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additive="base">
                                        <p:cTn id="43"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bg/>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0">
                                            <p:bg/>
                                          </p:spTgt>
                                        </p:tgtEl>
                                        <p:attrNameLst>
                                          <p:attrName>style.visibility</p:attrName>
                                        </p:attrNameLst>
                                      </p:cBhvr>
                                      <p:to>
                                        <p:strVal val="visible"/>
                                      </p:to>
                                    </p:set>
                                    <p:anim calcmode="lin" valueType="num">
                                      <p:cBhvr additive="base">
                                        <p:cTn id="53" dur="500" fill="hold"/>
                                        <p:tgtEl>
                                          <p:spTgt spid="20">
                                            <p:bg/>
                                          </p:spTgt>
                                        </p:tgtEl>
                                        <p:attrNameLst>
                                          <p:attrName>ppt_x</p:attrName>
                                        </p:attrNameLst>
                                      </p:cBhvr>
                                      <p:tavLst>
                                        <p:tav tm="0">
                                          <p:val>
                                            <p:strVal val="1+#ppt_w/2"/>
                                          </p:val>
                                        </p:tav>
                                        <p:tav tm="100000">
                                          <p:val>
                                            <p:strVal val="#ppt_x"/>
                                          </p:val>
                                        </p:tav>
                                      </p:tavLst>
                                    </p:anim>
                                    <p:anim calcmode="lin" valueType="num">
                                      <p:cBhvr additive="base">
                                        <p:cTn id="54" dur="500" fill="hold"/>
                                        <p:tgtEl>
                                          <p:spTgt spid="20">
                                            <p:bg/>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 calcmode="lin" valueType="num">
                                      <p:cBhvr additive="base">
                                        <p:cTn id="5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5">
                                            <p:bg/>
                                          </p:spTgt>
                                        </p:tgtEl>
                                        <p:attrNameLst>
                                          <p:attrName>style.visibility</p:attrName>
                                        </p:attrNameLst>
                                      </p:cBhvr>
                                      <p:to>
                                        <p:strVal val="visible"/>
                                      </p:to>
                                    </p:set>
                                    <p:anim calcmode="lin" valueType="num">
                                      <p:cBhvr additive="base">
                                        <p:cTn id="6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64" dur="500" fill="hold"/>
                                        <p:tgtEl>
                                          <p:spTgt spid="5">
                                            <p:bg/>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
                                            <p:bg/>
                                          </p:spTgt>
                                        </p:tgtEl>
                                        <p:attrNameLst>
                                          <p:attrName>style.visibility</p:attrName>
                                        </p:attrNameLst>
                                      </p:cBhvr>
                                      <p:to>
                                        <p:strVal val="visible"/>
                                      </p:to>
                                    </p:set>
                                    <p:anim calcmode="lin" valueType="num">
                                      <p:cBhvr additive="base">
                                        <p:cTn id="73"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74" dur="500" fill="hold"/>
                                        <p:tgtEl>
                                          <p:spTgt spid="9">
                                            <p:bg/>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 calcmode="lin" valueType="num">
                                      <p:cBhvr additive="base">
                                        <p:cTn id="7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uiExpand="1" build="p" animBg="1"/>
      <p:bldP spid="17" grpId="0" uiExpand="1" build="p" animBg="1"/>
      <p:bldP spid="20" grpId="0" uiExpand="1" build="p" animBg="1"/>
      <p:bldP spid="21" grpId="0" uiExpand="1" build="p" animBg="1"/>
      <p:bldP spid="4" grpId="0" uiExpand="1" build="p" animBg="1"/>
      <p:bldP spid="5" grpId="0" uiExpand="1" build="p" animBg="1"/>
      <p:bldP spid="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surface&#10;&#10;Description automatically generated">
            <a:extLst>
              <a:ext uri="{FF2B5EF4-FFF2-40B4-BE49-F238E27FC236}">
                <a16:creationId xmlns:a16="http://schemas.microsoft.com/office/drawing/2014/main" id="{7D90DFD2-9901-6F63-86A5-3DA491405554}"/>
              </a:ext>
            </a:extLst>
          </p:cNvPr>
          <p:cNvPicPr>
            <a:picLocks noChangeAspect="1"/>
          </p:cNvPicPr>
          <p:nvPr/>
        </p:nvPicPr>
        <p:blipFill>
          <a:blip r:embed="rId2" cstate="email">
            <a:duotone>
              <a:schemeClr val="accent1">
                <a:shade val="45000"/>
                <a:satMod val="135000"/>
              </a:schemeClr>
              <a:prstClr val="white"/>
            </a:duotone>
            <a:alphaModFix amt="67000"/>
            <a:extLst>
              <a:ext uri="{28A0092B-C50C-407E-A947-70E740481C1C}">
                <a14:useLocalDpi xmlns:a14="http://schemas.microsoft.com/office/drawing/2010/main" val="0"/>
              </a:ext>
            </a:extLst>
          </a:blip>
          <a:stretch>
            <a:fillRect/>
          </a:stretch>
        </p:blipFill>
        <p:spPr>
          <a:xfrm>
            <a:off x="-237228" y="-24861"/>
            <a:ext cx="12429228" cy="6991441"/>
          </a:xfrm>
          <a:prstGeom prst="rect">
            <a:avLst/>
          </a:prstGeom>
          <a:effectLst>
            <a:softEdge rad="635000"/>
          </a:effectLst>
        </p:spPr>
      </p:pic>
      <p:pic>
        <p:nvPicPr>
          <p:cNvPr id="2" name="Picture 1" descr="A green and blue text on a black background&#10;&#10;Description automatically generated">
            <a:extLst>
              <a:ext uri="{FF2B5EF4-FFF2-40B4-BE49-F238E27FC236}">
                <a16:creationId xmlns:a16="http://schemas.microsoft.com/office/drawing/2014/main" id="{1B6C2C24-1DAB-C629-2C24-86EB52F52A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80007" y="5337647"/>
            <a:ext cx="3523518" cy="1156978"/>
          </a:xfrm>
          <a:prstGeom prst="rect">
            <a:avLst/>
          </a:prstGeom>
        </p:spPr>
      </p:pic>
      <p:sp>
        <p:nvSpPr>
          <p:cNvPr id="4" name="Rectangle 3">
            <a:extLst>
              <a:ext uri="{FF2B5EF4-FFF2-40B4-BE49-F238E27FC236}">
                <a16:creationId xmlns:a16="http://schemas.microsoft.com/office/drawing/2014/main" id="{E719BB14-4AAF-66F5-4B6A-4FFD1BCBE08F}"/>
              </a:ext>
            </a:extLst>
          </p:cNvPr>
          <p:cNvSpPr/>
          <p:nvPr/>
        </p:nvSpPr>
        <p:spPr>
          <a:xfrm>
            <a:off x="0" y="3809997"/>
            <a:ext cx="8164286" cy="7752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Also known as Medicare Part C</a:t>
            </a:r>
          </a:p>
        </p:txBody>
      </p:sp>
      <p:sp>
        <p:nvSpPr>
          <p:cNvPr id="43" name="TextBox 42">
            <a:extLst>
              <a:ext uri="{FF2B5EF4-FFF2-40B4-BE49-F238E27FC236}">
                <a16:creationId xmlns:a16="http://schemas.microsoft.com/office/drawing/2014/main" id="{11891A05-30D4-E572-D67A-06255D09E6F8}"/>
              </a:ext>
            </a:extLst>
          </p:cNvPr>
          <p:cNvSpPr txBox="1"/>
          <p:nvPr/>
        </p:nvSpPr>
        <p:spPr>
          <a:xfrm>
            <a:off x="303391" y="1867675"/>
            <a:ext cx="9222908" cy="1794979"/>
          </a:xfrm>
          <a:prstGeom prst="rect">
            <a:avLst/>
          </a:prstGeom>
          <a:noFill/>
        </p:spPr>
        <p:txBody>
          <a:bodyPr wrap="square" rtlCol="0">
            <a:spAutoFit/>
          </a:bodyPr>
          <a:lstStyle/>
          <a:p>
            <a:pPr defTabSz="311719">
              <a:lnSpc>
                <a:spcPct val="70000"/>
              </a:lnSpc>
            </a:pPr>
            <a:r>
              <a:rPr lang="en-US" sz="7600" b="1" cap="small" dirty="0" err="1">
                <a:solidFill>
                  <a:srgbClr val="156082"/>
                </a:solidFill>
                <a:latin typeface="Aptos" panose="02110004020202020204"/>
              </a:rPr>
              <a:t>medicare</a:t>
            </a:r>
            <a:r>
              <a:rPr lang="en-US" sz="7600" b="1" cap="small" dirty="0">
                <a:solidFill>
                  <a:srgbClr val="156082"/>
                </a:solidFill>
                <a:latin typeface="Aptos" panose="02110004020202020204"/>
              </a:rPr>
              <a:t> advantage</a:t>
            </a:r>
          </a:p>
          <a:p>
            <a:pPr defTabSz="311719">
              <a:lnSpc>
                <a:spcPct val="70000"/>
              </a:lnSpc>
            </a:pPr>
            <a:r>
              <a:rPr lang="en-US" sz="7600" b="1" cap="small" dirty="0">
                <a:solidFill>
                  <a:schemeClr val="accent1"/>
                </a:solidFill>
                <a:latin typeface="Aptos" panose="02110004020202020204"/>
              </a:rPr>
              <a:t>(ma)</a:t>
            </a:r>
          </a:p>
        </p:txBody>
      </p:sp>
    </p:spTree>
    <p:extLst>
      <p:ext uri="{BB962C8B-B14F-4D97-AF65-F5344CB8AC3E}">
        <p14:creationId xmlns:p14="http://schemas.microsoft.com/office/powerpoint/2010/main" val="16743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External audits </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4" name="TextBox 3">
            <a:extLst>
              <a:ext uri="{FF2B5EF4-FFF2-40B4-BE49-F238E27FC236}">
                <a16:creationId xmlns:a16="http://schemas.microsoft.com/office/drawing/2014/main" id="{1496277A-7822-EC50-7BC5-D3CA3BAF6E41}"/>
              </a:ext>
            </a:extLst>
          </p:cNvPr>
          <p:cNvSpPr txBox="1"/>
          <p:nvPr/>
        </p:nvSpPr>
        <p:spPr>
          <a:xfrm>
            <a:off x="694234" y="1419233"/>
            <a:ext cx="9461742" cy="475836"/>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And Provider Responsibilities</a:t>
            </a:r>
            <a:endParaRPr lang="en-US" sz="3000" i="1" dirty="0">
              <a:solidFill>
                <a:srgbClr val="156082"/>
              </a:solidFill>
              <a:latin typeface="Aptos Display" panose="02110004020202020204"/>
              <a:ea typeface="Arial" panose="020B0604020202020204" pitchFamily="34" charset="0"/>
            </a:endParaRPr>
          </a:p>
        </p:txBody>
      </p:sp>
      <p:sp>
        <p:nvSpPr>
          <p:cNvPr id="14" name="TextBox 13">
            <a:extLst>
              <a:ext uri="{FF2B5EF4-FFF2-40B4-BE49-F238E27FC236}">
                <a16:creationId xmlns:a16="http://schemas.microsoft.com/office/drawing/2014/main" id="{8EEF0856-15B8-1929-7E77-C056BE6D3FE0}"/>
              </a:ext>
            </a:extLst>
          </p:cNvPr>
          <p:cNvSpPr txBox="1"/>
          <p:nvPr/>
        </p:nvSpPr>
        <p:spPr>
          <a:xfrm>
            <a:off x="666140" y="3091919"/>
            <a:ext cx="2561493" cy="830997"/>
          </a:xfrm>
          <a:prstGeom prst="rect">
            <a:avLst/>
          </a:prstGeom>
          <a:noFill/>
        </p:spPr>
        <p:txBody>
          <a:bodyPr wrap="square" rtlCol="0">
            <a:spAutoFit/>
          </a:bodyPr>
          <a:lstStyle/>
          <a:p>
            <a:r>
              <a:rPr lang="en-US" sz="2400" dirty="0">
                <a:solidFill>
                  <a:srgbClr val="156082"/>
                </a:solidFill>
                <a:latin typeface="Arial" panose="020B0604020202020204" pitchFamily="34" charset="0"/>
                <a:cs typeface="Arial" panose="020B0604020202020204" pitchFamily="34" charset="0"/>
              </a:rPr>
              <a:t>Pre and Post Payment Audits</a:t>
            </a:r>
          </a:p>
        </p:txBody>
      </p:sp>
      <p:sp>
        <p:nvSpPr>
          <p:cNvPr id="2" name="Rectangle 1">
            <a:extLst>
              <a:ext uri="{FF2B5EF4-FFF2-40B4-BE49-F238E27FC236}">
                <a16:creationId xmlns:a16="http://schemas.microsoft.com/office/drawing/2014/main" id="{40B3B50E-6DBC-10E2-B481-428FEAFABA2A}"/>
              </a:ext>
            </a:extLst>
          </p:cNvPr>
          <p:cNvSpPr/>
          <p:nvPr/>
        </p:nvSpPr>
        <p:spPr>
          <a:xfrm>
            <a:off x="3401689" y="2265525"/>
            <a:ext cx="3992804" cy="2130217"/>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679016-E01B-ECFA-CC33-6747E6B77443}"/>
              </a:ext>
            </a:extLst>
          </p:cNvPr>
          <p:cNvSpPr txBox="1"/>
          <p:nvPr/>
        </p:nvSpPr>
        <p:spPr>
          <a:xfrm>
            <a:off x="3401690" y="2430200"/>
            <a:ext cx="4005264" cy="1323439"/>
          </a:xfrm>
          <a:prstGeom prst="rect">
            <a:avLst/>
          </a:prstGeom>
          <a:noFill/>
        </p:spPr>
        <p:txBody>
          <a:bodyPr wrap="square" rtlCol="0">
            <a:spAutoFit/>
          </a:bodyPr>
          <a:lstStyle/>
          <a:p>
            <a:pPr lvl="0" algn="ctr"/>
            <a:r>
              <a:rPr lang="en-US" sz="2000" b="1" dirty="0">
                <a:solidFill>
                  <a:schemeClr val="bg1"/>
                </a:solidFill>
              </a:rPr>
              <a:t>CERT</a:t>
            </a:r>
            <a:br>
              <a:rPr lang="en-US" sz="2000" dirty="0">
                <a:solidFill>
                  <a:schemeClr val="bg1"/>
                </a:solidFill>
              </a:rPr>
            </a:br>
            <a:r>
              <a:rPr lang="en-US" sz="2000" dirty="0">
                <a:solidFill>
                  <a:schemeClr val="bg1"/>
                </a:solidFill>
              </a:rPr>
              <a:t>Certified Error Rate Testing</a:t>
            </a:r>
          </a:p>
          <a:p>
            <a:pPr lvl="0" algn="ctr"/>
            <a:r>
              <a:rPr lang="en-US" sz="2000" dirty="0">
                <a:solidFill>
                  <a:schemeClr val="bg1"/>
                </a:solidFill>
              </a:rPr>
              <a:t>review a sampling of claims to see that they paid correctly</a:t>
            </a:r>
          </a:p>
        </p:txBody>
      </p:sp>
      <p:sp>
        <p:nvSpPr>
          <p:cNvPr id="7" name="Rectangle 6">
            <a:extLst>
              <a:ext uri="{FF2B5EF4-FFF2-40B4-BE49-F238E27FC236}">
                <a16:creationId xmlns:a16="http://schemas.microsoft.com/office/drawing/2014/main" id="{5B2C438F-BC68-61EA-EA77-288227D3B66A}"/>
              </a:ext>
            </a:extLst>
          </p:cNvPr>
          <p:cNvSpPr/>
          <p:nvPr/>
        </p:nvSpPr>
        <p:spPr>
          <a:xfrm>
            <a:off x="3401689" y="4505184"/>
            <a:ext cx="3992804" cy="2130217"/>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0F93A9-6C1E-8150-5CA6-E2C0F165F48D}"/>
              </a:ext>
            </a:extLst>
          </p:cNvPr>
          <p:cNvSpPr txBox="1"/>
          <p:nvPr/>
        </p:nvSpPr>
        <p:spPr>
          <a:xfrm>
            <a:off x="3408166" y="4796105"/>
            <a:ext cx="4005264" cy="1015663"/>
          </a:xfrm>
          <a:prstGeom prst="rect">
            <a:avLst/>
          </a:prstGeom>
          <a:noFill/>
        </p:spPr>
        <p:txBody>
          <a:bodyPr wrap="square" rtlCol="0">
            <a:spAutoFit/>
          </a:bodyPr>
          <a:lstStyle/>
          <a:p>
            <a:pPr lvl="0" algn="ctr"/>
            <a:r>
              <a:rPr lang="en-US" sz="2000" b="1" dirty="0">
                <a:solidFill>
                  <a:schemeClr val="bg1"/>
                </a:solidFill>
              </a:rPr>
              <a:t>Probe Audits </a:t>
            </a:r>
            <a:br>
              <a:rPr lang="en-US" sz="2000" dirty="0">
                <a:solidFill>
                  <a:schemeClr val="bg1"/>
                </a:solidFill>
              </a:rPr>
            </a:br>
            <a:r>
              <a:rPr lang="en-US" sz="2000" dirty="0">
                <a:solidFill>
                  <a:schemeClr val="bg1"/>
                </a:solidFill>
              </a:rPr>
              <a:t>target specific services and specialties</a:t>
            </a:r>
          </a:p>
        </p:txBody>
      </p:sp>
      <p:sp>
        <p:nvSpPr>
          <p:cNvPr id="11" name="Rectangle 10">
            <a:extLst>
              <a:ext uri="{FF2B5EF4-FFF2-40B4-BE49-F238E27FC236}">
                <a16:creationId xmlns:a16="http://schemas.microsoft.com/office/drawing/2014/main" id="{FF83A96D-C880-3C65-8DB6-15D6442732A7}"/>
              </a:ext>
            </a:extLst>
          </p:cNvPr>
          <p:cNvSpPr/>
          <p:nvPr/>
        </p:nvSpPr>
        <p:spPr>
          <a:xfrm>
            <a:off x="7498490" y="2265525"/>
            <a:ext cx="3992804" cy="2130217"/>
          </a:xfrm>
          <a:prstGeom prst="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5D6A70-3796-7555-1B6D-21F62BAB4263}"/>
              </a:ext>
            </a:extLst>
          </p:cNvPr>
          <p:cNvSpPr txBox="1"/>
          <p:nvPr/>
        </p:nvSpPr>
        <p:spPr>
          <a:xfrm>
            <a:off x="7401622" y="2368644"/>
            <a:ext cx="4174525" cy="1938992"/>
          </a:xfrm>
          <a:prstGeom prst="rect">
            <a:avLst/>
          </a:prstGeom>
          <a:noFill/>
        </p:spPr>
        <p:txBody>
          <a:bodyPr wrap="square" rtlCol="0">
            <a:spAutoFit/>
          </a:bodyPr>
          <a:lstStyle/>
          <a:p>
            <a:pPr lvl="0" algn="ctr"/>
            <a:r>
              <a:rPr lang="en-US" sz="2000" b="1" dirty="0">
                <a:solidFill>
                  <a:schemeClr val="bg1"/>
                </a:solidFill>
              </a:rPr>
              <a:t>TPE </a:t>
            </a:r>
            <a:br>
              <a:rPr lang="en-US" sz="2000" b="1" dirty="0">
                <a:solidFill>
                  <a:schemeClr val="bg1"/>
                </a:solidFill>
              </a:rPr>
            </a:br>
            <a:r>
              <a:rPr lang="en-US" sz="2000" dirty="0">
                <a:solidFill>
                  <a:schemeClr val="bg1"/>
                </a:solidFill>
              </a:rPr>
              <a:t>Targeted Probe &amp; Educate</a:t>
            </a:r>
          </a:p>
          <a:p>
            <a:pPr lvl="0" algn="ctr"/>
            <a:r>
              <a:rPr lang="en-US" sz="2000" dirty="0">
                <a:solidFill>
                  <a:schemeClr val="bg1"/>
                </a:solidFill>
              </a:rPr>
              <a:t>Educate-MAC’s work with providers to identify &amp; correct errors.  Designed to detect common billing errors &amp; inconsistencies</a:t>
            </a:r>
          </a:p>
        </p:txBody>
      </p:sp>
      <p:sp>
        <p:nvSpPr>
          <p:cNvPr id="13" name="Rectangle 12">
            <a:extLst>
              <a:ext uri="{FF2B5EF4-FFF2-40B4-BE49-F238E27FC236}">
                <a16:creationId xmlns:a16="http://schemas.microsoft.com/office/drawing/2014/main" id="{D90571D4-B20E-2B81-2AC9-9304DA1793FA}"/>
              </a:ext>
            </a:extLst>
          </p:cNvPr>
          <p:cNvSpPr/>
          <p:nvPr/>
        </p:nvSpPr>
        <p:spPr>
          <a:xfrm>
            <a:off x="7498490" y="4511597"/>
            <a:ext cx="3992804" cy="2130217"/>
          </a:xfrm>
          <a:prstGeom prst="rect">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6D1B50-6D53-4473-3588-9C43D036CEB8}"/>
              </a:ext>
            </a:extLst>
          </p:cNvPr>
          <p:cNvSpPr txBox="1"/>
          <p:nvPr/>
        </p:nvSpPr>
        <p:spPr>
          <a:xfrm>
            <a:off x="7498490" y="4621039"/>
            <a:ext cx="3992804" cy="1323439"/>
          </a:xfrm>
          <a:prstGeom prst="rect">
            <a:avLst/>
          </a:prstGeom>
          <a:noFill/>
        </p:spPr>
        <p:txBody>
          <a:bodyPr wrap="square" rtlCol="0">
            <a:spAutoFit/>
          </a:bodyPr>
          <a:lstStyle/>
          <a:p>
            <a:pPr lvl="0" algn="ctr"/>
            <a:r>
              <a:rPr lang="en-US" sz="2000" b="1" dirty="0">
                <a:solidFill>
                  <a:schemeClr val="bg1"/>
                </a:solidFill>
              </a:rPr>
              <a:t>RAC</a:t>
            </a:r>
            <a:br>
              <a:rPr lang="en-US" sz="2000" dirty="0">
                <a:solidFill>
                  <a:schemeClr val="bg1"/>
                </a:solidFill>
              </a:rPr>
            </a:br>
            <a:r>
              <a:rPr lang="en-US" sz="2000" dirty="0">
                <a:solidFill>
                  <a:schemeClr val="bg1"/>
                </a:solidFill>
              </a:rPr>
              <a:t>Recovery Audit Contractors</a:t>
            </a:r>
            <a:br>
              <a:rPr lang="en-US" sz="2000" dirty="0">
                <a:solidFill>
                  <a:schemeClr val="bg1"/>
                </a:solidFill>
              </a:rPr>
            </a:br>
            <a:r>
              <a:rPr lang="en-US" sz="2000" dirty="0">
                <a:solidFill>
                  <a:schemeClr val="bg1"/>
                </a:solidFill>
              </a:rPr>
              <a:t>used by CMS to recover inappropriate Medicare payments</a:t>
            </a:r>
          </a:p>
        </p:txBody>
      </p:sp>
      <p:sp>
        <p:nvSpPr>
          <p:cNvPr id="20" name="Rectangle 19">
            <a:extLst>
              <a:ext uri="{FF2B5EF4-FFF2-40B4-BE49-F238E27FC236}">
                <a16:creationId xmlns:a16="http://schemas.microsoft.com/office/drawing/2014/main" id="{4DDA9D63-794F-DD95-DC17-6D30FAB9E79D}"/>
              </a:ext>
            </a:extLst>
          </p:cNvPr>
          <p:cNvSpPr/>
          <p:nvPr/>
        </p:nvSpPr>
        <p:spPr>
          <a:xfrm>
            <a:off x="7491361" y="2267815"/>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8E27E3-290E-447E-E285-DF68829C2957}"/>
              </a:ext>
            </a:extLst>
          </p:cNvPr>
          <p:cNvSpPr/>
          <p:nvPr/>
        </p:nvSpPr>
        <p:spPr>
          <a:xfrm>
            <a:off x="3397028" y="4502422"/>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1CB645-A6C7-E1AA-A15B-C10633468A58}"/>
              </a:ext>
            </a:extLst>
          </p:cNvPr>
          <p:cNvSpPr/>
          <p:nvPr/>
        </p:nvSpPr>
        <p:spPr>
          <a:xfrm>
            <a:off x="7503805" y="4515763"/>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4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External audits </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4" name="TextBox 3">
            <a:extLst>
              <a:ext uri="{FF2B5EF4-FFF2-40B4-BE49-F238E27FC236}">
                <a16:creationId xmlns:a16="http://schemas.microsoft.com/office/drawing/2014/main" id="{1496277A-7822-EC50-7BC5-D3CA3BAF6E41}"/>
              </a:ext>
            </a:extLst>
          </p:cNvPr>
          <p:cNvSpPr txBox="1"/>
          <p:nvPr/>
        </p:nvSpPr>
        <p:spPr>
          <a:xfrm>
            <a:off x="694234" y="1419233"/>
            <a:ext cx="9461742" cy="475836"/>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And Provider Responsibilities</a:t>
            </a:r>
            <a:endParaRPr lang="en-US" sz="3000" i="1" dirty="0">
              <a:solidFill>
                <a:srgbClr val="156082"/>
              </a:solidFill>
              <a:latin typeface="Aptos Display" panose="02110004020202020204"/>
              <a:ea typeface="Arial" panose="020B0604020202020204" pitchFamily="34" charset="0"/>
            </a:endParaRPr>
          </a:p>
        </p:txBody>
      </p:sp>
      <p:sp>
        <p:nvSpPr>
          <p:cNvPr id="14" name="TextBox 13">
            <a:extLst>
              <a:ext uri="{FF2B5EF4-FFF2-40B4-BE49-F238E27FC236}">
                <a16:creationId xmlns:a16="http://schemas.microsoft.com/office/drawing/2014/main" id="{8EEF0856-15B8-1929-7E77-C056BE6D3FE0}"/>
              </a:ext>
            </a:extLst>
          </p:cNvPr>
          <p:cNvSpPr txBox="1"/>
          <p:nvPr/>
        </p:nvSpPr>
        <p:spPr>
          <a:xfrm>
            <a:off x="666140" y="3091919"/>
            <a:ext cx="2561493" cy="830997"/>
          </a:xfrm>
          <a:prstGeom prst="rect">
            <a:avLst/>
          </a:prstGeom>
          <a:noFill/>
        </p:spPr>
        <p:txBody>
          <a:bodyPr wrap="square" rtlCol="0">
            <a:spAutoFit/>
          </a:bodyPr>
          <a:lstStyle/>
          <a:p>
            <a:r>
              <a:rPr lang="en-US" sz="2400" dirty="0">
                <a:solidFill>
                  <a:srgbClr val="156082"/>
                </a:solidFill>
                <a:latin typeface="Arial" panose="020B0604020202020204" pitchFamily="34" charset="0"/>
                <a:cs typeface="Arial" panose="020B0604020202020204" pitchFamily="34" charset="0"/>
              </a:rPr>
              <a:t>Pre and Post Payment Audits</a:t>
            </a:r>
          </a:p>
        </p:txBody>
      </p:sp>
      <p:sp>
        <p:nvSpPr>
          <p:cNvPr id="2" name="Rectangle 1">
            <a:extLst>
              <a:ext uri="{FF2B5EF4-FFF2-40B4-BE49-F238E27FC236}">
                <a16:creationId xmlns:a16="http://schemas.microsoft.com/office/drawing/2014/main" id="{40B3B50E-6DBC-10E2-B481-428FEAFABA2A}"/>
              </a:ext>
            </a:extLst>
          </p:cNvPr>
          <p:cNvSpPr/>
          <p:nvPr/>
        </p:nvSpPr>
        <p:spPr>
          <a:xfrm>
            <a:off x="3401689" y="2265525"/>
            <a:ext cx="3992804" cy="2130217"/>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679016-E01B-ECFA-CC33-6747E6B77443}"/>
              </a:ext>
            </a:extLst>
          </p:cNvPr>
          <p:cNvSpPr txBox="1"/>
          <p:nvPr/>
        </p:nvSpPr>
        <p:spPr>
          <a:xfrm>
            <a:off x="3401690" y="2430200"/>
            <a:ext cx="4005264" cy="1323439"/>
          </a:xfrm>
          <a:prstGeom prst="rect">
            <a:avLst/>
          </a:prstGeom>
          <a:noFill/>
        </p:spPr>
        <p:txBody>
          <a:bodyPr wrap="square" rtlCol="0">
            <a:spAutoFit/>
          </a:bodyPr>
          <a:lstStyle/>
          <a:p>
            <a:pPr lvl="0" algn="ctr"/>
            <a:r>
              <a:rPr lang="en-US" sz="2000" b="1" dirty="0">
                <a:solidFill>
                  <a:schemeClr val="bg1"/>
                </a:solidFill>
              </a:rPr>
              <a:t>CERT</a:t>
            </a:r>
            <a:br>
              <a:rPr lang="en-US" sz="2000" dirty="0">
                <a:solidFill>
                  <a:schemeClr val="bg1"/>
                </a:solidFill>
              </a:rPr>
            </a:br>
            <a:r>
              <a:rPr lang="en-US" sz="2000" dirty="0">
                <a:solidFill>
                  <a:schemeClr val="bg1"/>
                </a:solidFill>
              </a:rPr>
              <a:t>Certified Error Rate Testing</a:t>
            </a:r>
          </a:p>
          <a:p>
            <a:pPr lvl="0" algn="ctr"/>
            <a:r>
              <a:rPr lang="en-US" sz="2000" dirty="0">
                <a:solidFill>
                  <a:schemeClr val="bg1"/>
                </a:solidFill>
              </a:rPr>
              <a:t>review a sampling of claims to see that they paid correctly</a:t>
            </a:r>
          </a:p>
        </p:txBody>
      </p:sp>
      <p:sp>
        <p:nvSpPr>
          <p:cNvPr id="7" name="Rectangle 6">
            <a:extLst>
              <a:ext uri="{FF2B5EF4-FFF2-40B4-BE49-F238E27FC236}">
                <a16:creationId xmlns:a16="http://schemas.microsoft.com/office/drawing/2014/main" id="{5B2C438F-BC68-61EA-EA77-288227D3B66A}"/>
              </a:ext>
            </a:extLst>
          </p:cNvPr>
          <p:cNvSpPr/>
          <p:nvPr/>
        </p:nvSpPr>
        <p:spPr>
          <a:xfrm>
            <a:off x="3401689" y="4505184"/>
            <a:ext cx="3992804" cy="2130217"/>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0F93A9-6C1E-8150-5CA6-E2C0F165F48D}"/>
              </a:ext>
            </a:extLst>
          </p:cNvPr>
          <p:cNvSpPr txBox="1"/>
          <p:nvPr/>
        </p:nvSpPr>
        <p:spPr>
          <a:xfrm>
            <a:off x="3408166" y="4796105"/>
            <a:ext cx="4005264" cy="1015663"/>
          </a:xfrm>
          <a:prstGeom prst="rect">
            <a:avLst/>
          </a:prstGeom>
          <a:noFill/>
        </p:spPr>
        <p:txBody>
          <a:bodyPr wrap="square" rtlCol="0">
            <a:spAutoFit/>
          </a:bodyPr>
          <a:lstStyle/>
          <a:p>
            <a:pPr lvl="0" algn="ctr"/>
            <a:r>
              <a:rPr lang="en-US" sz="2000" b="1" dirty="0">
                <a:solidFill>
                  <a:schemeClr val="bg1"/>
                </a:solidFill>
              </a:rPr>
              <a:t>Probe Audits </a:t>
            </a:r>
            <a:br>
              <a:rPr lang="en-US" sz="2000" dirty="0">
                <a:solidFill>
                  <a:schemeClr val="bg1"/>
                </a:solidFill>
              </a:rPr>
            </a:br>
            <a:r>
              <a:rPr lang="en-US" sz="2000" dirty="0">
                <a:solidFill>
                  <a:schemeClr val="bg1"/>
                </a:solidFill>
              </a:rPr>
              <a:t>target specific services and specialties</a:t>
            </a:r>
          </a:p>
        </p:txBody>
      </p:sp>
      <p:sp>
        <p:nvSpPr>
          <p:cNvPr id="11" name="Rectangle 10">
            <a:extLst>
              <a:ext uri="{FF2B5EF4-FFF2-40B4-BE49-F238E27FC236}">
                <a16:creationId xmlns:a16="http://schemas.microsoft.com/office/drawing/2014/main" id="{FF83A96D-C880-3C65-8DB6-15D6442732A7}"/>
              </a:ext>
            </a:extLst>
          </p:cNvPr>
          <p:cNvSpPr/>
          <p:nvPr/>
        </p:nvSpPr>
        <p:spPr>
          <a:xfrm>
            <a:off x="7498490" y="2265525"/>
            <a:ext cx="3992804" cy="2130217"/>
          </a:xfrm>
          <a:prstGeom prst="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5D6A70-3796-7555-1B6D-21F62BAB4263}"/>
              </a:ext>
            </a:extLst>
          </p:cNvPr>
          <p:cNvSpPr txBox="1"/>
          <p:nvPr/>
        </p:nvSpPr>
        <p:spPr>
          <a:xfrm>
            <a:off x="7401622" y="2368644"/>
            <a:ext cx="4174525" cy="1938992"/>
          </a:xfrm>
          <a:prstGeom prst="rect">
            <a:avLst/>
          </a:prstGeom>
          <a:noFill/>
        </p:spPr>
        <p:txBody>
          <a:bodyPr wrap="square" rtlCol="0">
            <a:spAutoFit/>
          </a:bodyPr>
          <a:lstStyle/>
          <a:p>
            <a:pPr lvl="0" algn="ctr"/>
            <a:r>
              <a:rPr lang="en-US" sz="2000" b="1" dirty="0">
                <a:solidFill>
                  <a:schemeClr val="bg1"/>
                </a:solidFill>
              </a:rPr>
              <a:t>TPE </a:t>
            </a:r>
            <a:br>
              <a:rPr lang="en-US" sz="2000" b="1" dirty="0">
                <a:solidFill>
                  <a:schemeClr val="bg1"/>
                </a:solidFill>
              </a:rPr>
            </a:br>
            <a:r>
              <a:rPr lang="en-US" sz="2000" dirty="0">
                <a:solidFill>
                  <a:schemeClr val="bg1"/>
                </a:solidFill>
              </a:rPr>
              <a:t>Targeted Probe &amp; Educate</a:t>
            </a:r>
          </a:p>
          <a:p>
            <a:pPr lvl="0" algn="ctr"/>
            <a:r>
              <a:rPr lang="en-US" sz="2000" dirty="0">
                <a:solidFill>
                  <a:schemeClr val="bg1"/>
                </a:solidFill>
              </a:rPr>
              <a:t>Educate-MAC’s work with providers to identify &amp; correct errors.  Designed to detect common billing errors &amp; inconsistencies</a:t>
            </a:r>
          </a:p>
        </p:txBody>
      </p:sp>
      <p:sp>
        <p:nvSpPr>
          <p:cNvPr id="13" name="Rectangle 12">
            <a:extLst>
              <a:ext uri="{FF2B5EF4-FFF2-40B4-BE49-F238E27FC236}">
                <a16:creationId xmlns:a16="http://schemas.microsoft.com/office/drawing/2014/main" id="{D90571D4-B20E-2B81-2AC9-9304DA1793FA}"/>
              </a:ext>
            </a:extLst>
          </p:cNvPr>
          <p:cNvSpPr/>
          <p:nvPr/>
        </p:nvSpPr>
        <p:spPr>
          <a:xfrm>
            <a:off x="7498490" y="4511597"/>
            <a:ext cx="3992804" cy="2130217"/>
          </a:xfrm>
          <a:prstGeom prst="rect">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6D1B50-6D53-4473-3588-9C43D036CEB8}"/>
              </a:ext>
            </a:extLst>
          </p:cNvPr>
          <p:cNvSpPr txBox="1"/>
          <p:nvPr/>
        </p:nvSpPr>
        <p:spPr>
          <a:xfrm>
            <a:off x="7498490" y="4621039"/>
            <a:ext cx="3992804" cy="1323439"/>
          </a:xfrm>
          <a:prstGeom prst="rect">
            <a:avLst/>
          </a:prstGeom>
          <a:noFill/>
        </p:spPr>
        <p:txBody>
          <a:bodyPr wrap="square" rtlCol="0">
            <a:spAutoFit/>
          </a:bodyPr>
          <a:lstStyle/>
          <a:p>
            <a:pPr lvl="0" algn="ctr"/>
            <a:r>
              <a:rPr lang="en-US" sz="2000" b="1" dirty="0">
                <a:solidFill>
                  <a:schemeClr val="bg1"/>
                </a:solidFill>
              </a:rPr>
              <a:t>RAC</a:t>
            </a:r>
            <a:br>
              <a:rPr lang="en-US" sz="2000" dirty="0">
                <a:solidFill>
                  <a:schemeClr val="bg1"/>
                </a:solidFill>
              </a:rPr>
            </a:br>
            <a:r>
              <a:rPr lang="en-US" sz="2000" dirty="0">
                <a:solidFill>
                  <a:schemeClr val="bg1"/>
                </a:solidFill>
              </a:rPr>
              <a:t>Recovery Audit Contractors</a:t>
            </a:r>
            <a:br>
              <a:rPr lang="en-US" sz="2000" dirty="0">
                <a:solidFill>
                  <a:schemeClr val="bg1"/>
                </a:solidFill>
              </a:rPr>
            </a:br>
            <a:r>
              <a:rPr lang="en-US" sz="2000" dirty="0">
                <a:solidFill>
                  <a:schemeClr val="bg1"/>
                </a:solidFill>
              </a:rPr>
              <a:t>used by CMS to recover inappropriate Medicare payments</a:t>
            </a:r>
          </a:p>
        </p:txBody>
      </p:sp>
      <p:sp>
        <p:nvSpPr>
          <p:cNvPr id="20" name="Rectangle 19">
            <a:extLst>
              <a:ext uri="{FF2B5EF4-FFF2-40B4-BE49-F238E27FC236}">
                <a16:creationId xmlns:a16="http://schemas.microsoft.com/office/drawing/2014/main" id="{4DDA9D63-794F-DD95-DC17-6D30FAB9E79D}"/>
              </a:ext>
            </a:extLst>
          </p:cNvPr>
          <p:cNvSpPr/>
          <p:nvPr/>
        </p:nvSpPr>
        <p:spPr>
          <a:xfrm>
            <a:off x="3389838" y="2257103"/>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08E27E3-290E-447E-E285-DF68829C2957}"/>
              </a:ext>
            </a:extLst>
          </p:cNvPr>
          <p:cNvSpPr/>
          <p:nvPr/>
        </p:nvSpPr>
        <p:spPr>
          <a:xfrm>
            <a:off x="3404402" y="4502422"/>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1CB645-A6C7-E1AA-A15B-C10633468A58}"/>
              </a:ext>
            </a:extLst>
          </p:cNvPr>
          <p:cNvSpPr/>
          <p:nvPr/>
        </p:nvSpPr>
        <p:spPr>
          <a:xfrm>
            <a:off x="7503805" y="4515763"/>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714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External audits </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4" name="TextBox 3">
            <a:extLst>
              <a:ext uri="{FF2B5EF4-FFF2-40B4-BE49-F238E27FC236}">
                <a16:creationId xmlns:a16="http://schemas.microsoft.com/office/drawing/2014/main" id="{1496277A-7822-EC50-7BC5-D3CA3BAF6E41}"/>
              </a:ext>
            </a:extLst>
          </p:cNvPr>
          <p:cNvSpPr txBox="1"/>
          <p:nvPr/>
        </p:nvSpPr>
        <p:spPr>
          <a:xfrm>
            <a:off x="694234" y="1419233"/>
            <a:ext cx="9461742" cy="475836"/>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And Provider Responsibilities</a:t>
            </a:r>
            <a:endParaRPr lang="en-US" sz="3000" i="1" dirty="0">
              <a:solidFill>
                <a:srgbClr val="156082"/>
              </a:solidFill>
              <a:latin typeface="Aptos Display" panose="02110004020202020204"/>
              <a:ea typeface="Arial" panose="020B0604020202020204" pitchFamily="34" charset="0"/>
            </a:endParaRPr>
          </a:p>
        </p:txBody>
      </p:sp>
      <p:sp>
        <p:nvSpPr>
          <p:cNvPr id="14" name="TextBox 13">
            <a:extLst>
              <a:ext uri="{FF2B5EF4-FFF2-40B4-BE49-F238E27FC236}">
                <a16:creationId xmlns:a16="http://schemas.microsoft.com/office/drawing/2014/main" id="{8EEF0856-15B8-1929-7E77-C056BE6D3FE0}"/>
              </a:ext>
            </a:extLst>
          </p:cNvPr>
          <p:cNvSpPr txBox="1"/>
          <p:nvPr/>
        </p:nvSpPr>
        <p:spPr>
          <a:xfrm>
            <a:off x="666140" y="3091919"/>
            <a:ext cx="2561493" cy="830997"/>
          </a:xfrm>
          <a:prstGeom prst="rect">
            <a:avLst/>
          </a:prstGeom>
          <a:noFill/>
        </p:spPr>
        <p:txBody>
          <a:bodyPr wrap="square" rtlCol="0">
            <a:spAutoFit/>
          </a:bodyPr>
          <a:lstStyle/>
          <a:p>
            <a:r>
              <a:rPr lang="en-US" sz="2400" dirty="0">
                <a:solidFill>
                  <a:srgbClr val="156082"/>
                </a:solidFill>
                <a:latin typeface="Arial" panose="020B0604020202020204" pitchFamily="34" charset="0"/>
                <a:cs typeface="Arial" panose="020B0604020202020204" pitchFamily="34" charset="0"/>
              </a:rPr>
              <a:t>Pre and Post Payment Audits</a:t>
            </a:r>
          </a:p>
        </p:txBody>
      </p:sp>
      <p:sp>
        <p:nvSpPr>
          <p:cNvPr id="2" name="Rectangle 1">
            <a:extLst>
              <a:ext uri="{FF2B5EF4-FFF2-40B4-BE49-F238E27FC236}">
                <a16:creationId xmlns:a16="http://schemas.microsoft.com/office/drawing/2014/main" id="{40B3B50E-6DBC-10E2-B481-428FEAFABA2A}"/>
              </a:ext>
            </a:extLst>
          </p:cNvPr>
          <p:cNvSpPr/>
          <p:nvPr/>
        </p:nvSpPr>
        <p:spPr>
          <a:xfrm>
            <a:off x="3401689" y="2265525"/>
            <a:ext cx="3992804" cy="2130217"/>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679016-E01B-ECFA-CC33-6747E6B77443}"/>
              </a:ext>
            </a:extLst>
          </p:cNvPr>
          <p:cNvSpPr txBox="1"/>
          <p:nvPr/>
        </p:nvSpPr>
        <p:spPr>
          <a:xfrm>
            <a:off x="3401690" y="2430200"/>
            <a:ext cx="4005264" cy="1323439"/>
          </a:xfrm>
          <a:prstGeom prst="rect">
            <a:avLst/>
          </a:prstGeom>
          <a:noFill/>
        </p:spPr>
        <p:txBody>
          <a:bodyPr wrap="square" rtlCol="0">
            <a:spAutoFit/>
          </a:bodyPr>
          <a:lstStyle/>
          <a:p>
            <a:pPr lvl="0" algn="ctr"/>
            <a:r>
              <a:rPr lang="en-US" sz="2000" b="1" dirty="0">
                <a:solidFill>
                  <a:schemeClr val="bg1"/>
                </a:solidFill>
              </a:rPr>
              <a:t>CERT</a:t>
            </a:r>
            <a:br>
              <a:rPr lang="en-US" sz="2000" dirty="0">
                <a:solidFill>
                  <a:schemeClr val="bg1"/>
                </a:solidFill>
              </a:rPr>
            </a:br>
            <a:r>
              <a:rPr lang="en-US" sz="2000" dirty="0">
                <a:solidFill>
                  <a:schemeClr val="bg1"/>
                </a:solidFill>
              </a:rPr>
              <a:t>Certified Error Rate Testing</a:t>
            </a:r>
          </a:p>
          <a:p>
            <a:pPr lvl="0" algn="ctr"/>
            <a:r>
              <a:rPr lang="en-US" sz="2000" dirty="0">
                <a:solidFill>
                  <a:schemeClr val="bg1"/>
                </a:solidFill>
              </a:rPr>
              <a:t>review a sampling of claims to see that they paid correctly</a:t>
            </a:r>
          </a:p>
        </p:txBody>
      </p:sp>
      <p:sp>
        <p:nvSpPr>
          <p:cNvPr id="7" name="Rectangle 6">
            <a:extLst>
              <a:ext uri="{FF2B5EF4-FFF2-40B4-BE49-F238E27FC236}">
                <a16:creationId xmlns:a16="http://schemas.microsoft.com/office/drawing/2014/main" id="{5B2C438F-BC68-61EA-EA77-288227D3B66A}"/>
              </a:ext>
            </a:extLst>
          </p:cNvPr>
          <p:cNvSpPr/>
          <p:nvPr/>
        </p:nvSpPr>
        <p:spPr>
          <a:xfrm>
            <a:off x="3401689" y="4505184"/>
            <a:ext cx="3992804" cy="2130217"/>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0F93A9-6C1E-8150-5CA6-E2C0F165F48D}"/>
              </a:ext>
            </a:extLst>
          </p:cNvPr>
          <p:cNvSpPr txBox="1"/>
          <p:nvPr/>
        </p:nvSpPr>
        <p:spPr>
          <a:xfrm>
            <a:off x="3408166" y="4796105"/>
            <a:ext cx="4005264" cy="1015663"/>
          </a:xfrm>
          <a:prstGeom prst="rect">
            <a:avLst/>
          </a:prstGeom>
          <a:noFill/>
        </p:spPr>
        <p:txBody>
          <a:bodyPr wrap="square" rtlCol="0">
            <a:spAutoFit/>
          </a:bodyPr>
          <a:lstStyle/>
          <a:p>
            <a:pPr lvl="0" algn="ctr"/>
            <a:r>
              <a:rPr lang="en-US" sz="2000" b="1" dirty="0">
                <a:solidFill>
                  <a:schemeClr val="bg1"/>
                </a:solidFill>
              </a:rPr>
              <a:t>Probe Audits </a:t>
            </a:r>
            <a:br>
              <a:rPr lang="en-US" sz="2000" dirty="0">
                <a:solidFill>
                  <a:schemeClr val="bg1"/>
                </a:solidFill>
              </a:rPr>
            </a:br>
            <a:r>
              <a:rPr lang="en-US" sz="2000" dirty="0">
                <a:solidFill>
                  <a:schemeClr val="bg1"/>
                </a:solidFill>
              </a:rPr>
              <a:t>target specific services and specialties</a:t>
            </a:r>
          </a:p>
        </p:txBody>
      </p:sp>
      <p:sp>
        <p:nvSpPr>
          <p:cNvPr id="11" name="Rectangle 10">
            <a:extLst>
              <a:ext uri="{FF2B5EF4-FFF2-40B4-BE49-F238E27FC236}">
                <a16:creationId xmlns:a16="http://schemas.microsoft.com/office/drawing/2014/main" id="{FF83A96D-C880-3C65-8DB6-15D6442732A7}"/>
              </a:ext>
            </a:extLst>
          </p:cNvPr>
          <p:cNvSpPr/>
          <p:nvPr/>
        </p:nvSpPr>
        <p:spPr>
          <a:xfrm>
            <a:off x="7498490" y="2265525"/>
            <a:ext cx="3992804" cy="2130217"/>
          </a:xfrm>
          <a:prstGeom prst="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5D6A70-3796-7555-1B6D-21F62BAB4263}"/>
              </a:ext>
            </a:extLst>
          </p:cNvPr>
          <p:cNvSpPr txBox="1"/>
          <p:nvPr/>
        </p:nvSpPr>
        <p:spPr>
          <a:xfrm>
            <a:off x="7401622" y="2368644"/>
            <a:ext cx="4174525" cy="1938992"/>
          </a:xfrm>
          <a:prstGeom prst="rect">
            <a:avLst/>
          </a:prstGeom>
          <a:noFill/>
        </p:spPr>
        <p:txBody>
          <a:bodyPr wrap="square" rtlCol="0">
            <a:spAutoFit/>
          </a:bodyPr>
          <a:lstStyle/>
          <a:p>
            <a:pPr lvl="0" algn="ctr"/>
            <a:r>
              <a:rPr lang="en-US" sz="2000" b="1" dirty="0">
                <a:solidFill>
                  <a:schemeClr val="bg1"/>
                </a:solidFill>
              </a:rPr>
              <a:t>TPE </a:t>
            </a:r>
            <a:br>
              <a:rPr lang="en-US" sz="2000" b="1" dirty="0">
                <a:solidFill>
                  <a:schemeClr val="bg1"/>
                </a:solidFill>
              </a:rPr>
            </a:br>
            <a:r>
              <a:rPr lang="en-US" sz="2000" dirty="0">
                <a:solidFill>
                  <a:schemeClr val="bg1"/>
                </a:solidFill>
              </a:rPr>
              <a:t>Targeted Probe &amp; Educate</a:t>
            </a:r>
          </a:p>
          <a:p>
            <a:pPr lvl="0" algn="ctr"/>
            <a:r>
              <a:rPr lang="en-US" sz="2000" dirty="0">
                <a:solidFill>
                  <a:schemeClr val="bg1"/>
                </a:solidFill>
              </a:rPr>
              <a:t>Educate-MAC’s work with providers to identify &amp; correct errors.  Designed to detect common billing errors &amp; inconsistencies</a:t>
            </a:r>
          </a:p>
        </p:txBody>
      </p:sp>
      <p:sp>
        <p:nvSpPr>
          <p:cNvPr id="13" name="Rectangle 12">
            <a:extLst>
              <a:ext uri="{FF2B5EF4-FFF2-40B4-BE49-F238E27FC236}">
                <a16:creationId xmlns:a16="http://schemas.microsoft.com/office/drawing/2014/main" id="{D90571D4-B20E-2B81-2AC9-9304DA1793FA}"/>
              </a:ext>
            </a:extLst>
          </p:cNvPr>
          <p:cNvSpPr/>
          <p:nvPr/>
        </p:nvSpPr>
        <p:spPr>
          <a:xfrm>
            <a:off x="7498490" y="4511597"/>
            <a:ext cx="3992804" cy="2130217"/>
          </a:xfrm>
          <a:prstGeom prst="rect">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6D1B50-6D53-4473-3588-9C43D036CEB8}"/>
              </a:ext>
            </a:extLst>
          </p:cNvPr>
          <p:cNvSpPr txBox="1"/>
          <p:nvPr/>
        </p:nvSpPr>
        <p:spPr>
          <a:xfrm>
            <a:off x="7498490" y="4621039"/>
            <a:ext cx="3992804" cy="1323439"/>
          </a:xfrm>
          <a:prstGeom prst="rect">
            <a:avLst/>
          </a:prstGeom>
          <a:noFill/>
        </p:spPr>
        <p:txBody>
          <a:bodyPr wrap="square" rtlCol="0">
            <a:spAutoFit/>
          </a:bodyPr>
          <a:lstStyle/>
          <a:p>
            <a:pPr lvl="0" algn="ctr"/>
            <a:r>
              <a:rPr lang="en-US" sz="2000" b="1" dirty="0">
                <a:solidFill>
                  <a:schemeClr val="bg1"/>
                </a:solidFill>
              </a:rPr>
              <a:t>RAC</a:t>
            </a:r>
            <a:br>
              <a:rPr lang="en-US" sz="2000" dirty="0">
                <a:solidFill>
                  <a:schemeClr val="bg1"/>
                </a:solidFill>
              </a:rPr>
            </a:br>
            <a:r>
              <a:rPr lang="en-US" sz="2000" dirty="0">
                <a:solidFill>
                  <a:schemeClr val="bg1"/>
                </a:solidFill>
              </a:rPr>
              <a:t>Recovery Audit Contractors</a:t>
            </a:r>
            <a:br>
              <a:rPr lang="en-US" sz="2000" dirty="0">
                <a:solidFill>
                  <a:schemeClr val="bg1"/>
                </a:solidFill>
              </a:rPr>
            </a:br>
            <a:r>
              <a:rPr lang="en-US" sz="2000" dirty="0">
                <a:solidFill>
                  <a:schemeClr val="bg1"/>
                </a:solidFill>
              </a:rPr>
              <a:t>used by CMS to recover inappropriate Medicare payments</a:t>
            </a:r>
          </a:p>
        </p:txBody>
      </p:sp>
      <p:sp>
        <p:nvSpPr>
          <p:cNvPr id="20" name="Rectangle 19">
            <a:extLst>
              <a:ext uri="{FF2B5EF4-FFF2-40B4-BE49-F238E27FC236}">
                <a16:creationId xmlns:a16="http://schemas.microsoft.com/office/drawing/2014/main" id="{4DDA9D63-794F-DD95-DC17-6D30FAB9E79D}"/>
              </a:ext>
            </a:extLst>
          </p:cNvPr>
          <p:cNvSpPr/>
          <p:nvPr/>
        </p:nvSpPr>
        <p:spPr>
          <a:xfrm>
            <a:off x="3397212" y="2264477"/>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8E27E3-290E-447E-E285-DF68829C2957}"/>
              </a:ext>
            </a:extLst>
          </p:cNvPr>
          <p:cNvSpPr/>
          <p:nvPr/>
        </p:nvSpPr>
        <p:spPr>
          <a:xfrm>
            <a:off x="7498490" y="2265525"/>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1CB645-A6C7-E1AA-A15B-C10633468A58}"/>
              </a:ext>
            </a:extLst>
          </p:cNvPr>
          <p:cNvSpPr/>
          <p:nvPr/>
        </p:nvSpPr>
        <p:spPr>
          <a:xfrm>
            <a:off x="7503805" y="4515763"/>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138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79BE7-3C92-4074-DF74-EBA3C24E8D34}"/>
              </a:ext>
            </a:extLst>
          </p:cNvPr>
          <p:cNvGrpSpPr/>
          <p:nvPr/>
        </p:nvGrpSpPr>
        <p:grpSpPr>
          <a:xfrm>
            <a:off x="525690" y="437509"/>
            <a:ext cx="7213074" cy="981200"/>
            <a:chOff x="548640" y="511569"/>
            <a:chExt cx="4468509" cy="625515"/>
          </a:xfrm>
        </p:grpSpPr>
        <p:sp>
          <p:nvSpPr>
            <p:cNvPr id="5" name="Rectangle 4">
              <a:extLst>
                <a:ext uri="{FF2B5EF4-FFF2-40B4-BE49-F238E27FC236}">
                  <a16:creationId xmlns:a16="http://schemas.microsoft.com/office/drawing/2014/main" id="{B131FD0D-F04A-34A6-CAB0-3D8F44D0537A}"/>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8" name="Rectangle 7">
              <a:extLst>
                <a:ext uri="{FF2B5EF4-FFF2-40B4-BE49-F238E27FC236}">
                  <a16:creationId xmlns:a16="http://schemas.microsoft.com/office/drawing/2014/main" id="{6659ED9E-00F3-4022-F39A-080ACC3E1DBA}"/>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9" name="TextBox 8">
              <a:extLst>
                <a:ext uri="{FF2B5EF4-FFF2-40B4-BE49-F238E27FC236}">
                  <a16:creationId xmlns:a16="http://schemas.microsoft.com/office/drawing/2014/main" id="{C1D377CC-B650-F58D-3E02-CC57D2F760D4}"/>
                </a:ext>
              </a:extLst>
            </p:cNvPr>
            <p:cNvSpPr txBox="1"/>
            <p:nvPr/>
          </p:nvSpPr>
          <p:spPr>
            <a:xfrm>
              <a:off x="548640" y="511569"/>
              <a:ext cx="4161052"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External audits </a:t>
              </a:r>
            </a:p>
          </p:txBody>
        </p:sp>
      </p:grpSp>
      <p:pic>
        <p:nvPicPr>
          <p:cNvPr id="15" name="Picture 14" descr="A green and blue text on a black background&#10;&#10;Description automatically generated">
            <a:extLst>
              <a:ext uri="{FF2B5EF4-FFF2-40B4-BE49-F238E27FC236}">
                <a16:creationId xmlns:a16="http://schemas.microsoft.com/office/drawing/2014/main" id="{DB425E8A-D89A-955D-F658-4F35E41CCD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4" name="TextBox 3">
            <a:extLst>
              <a:ext uri="{FF2B5EF4-FFF2-40B4-BE49-F238E27FC236}">
                <a16:creationId xmlns:a16="http://schemas.microsoft.com/office/drawing/2014/main" id="{1496277A-7822-EC50-7BC5-D3CA3BAF6E41}"/>
              </a:ext>
            </a:extLst>
          </p:cNvPr>
          <p:cNvSpPr txBox="1"/>
          <p:nvPr/>
        </p:nvSpPr>
        <p:spPr>
          <a:xfrm>
            <a:off x="694234" y="1419233"/>
            <a:ext cx="9461742" cy="475836"/>
          </a:xfrm>
          <a:prstGeom prst="rect">
            <a:avLst/>
          </a:prstGeom>
          <a:noFill/>
        </p:spPr>
        <p:txBody>
          <a:bodyPr wrap="square" rtlCol="0">
            <a:spAutoFit/>
          </a:bodyPr>
          <a:lstStyle/>
          <a:p>
            <a:pPr defTabSz="311719">
              <a:lnSpc>
                <a:spcPct val="80000"/>
              </a:lnSpc>
            </a:pPr>
            <a:r>
              <a:rPr lang="en-US" sz="3000" b="1" i="1" dirty="0">
                <a:solidFill>
                  <a:srgbClr val="156082"/>
                </a:solidFill>
                <a:latin typeface="Aptos Display" panose="02110004020202020204"/>
                <a:ea typeface="Arial" panose="020B0604020202020204" pitchFamily="34" charset="0"/>
              </a:rPr>
              <a:t>And Provider Responsibilities</a:t>
            </a:r>
            <a:endParaRPr lang="en-US" sz="3000" i="1" dirty="0">
              <a:solidFill>
                <a:srgbClr val="156082"/>
              </a:solidFill>
              <a:latin typeface="Aptos Display" panose="02110004020202020204"/>
              <a:ea typeface="Arial" panose="020B0604020202020204" pitchFamily="34" charset="0"/>
            </a:endParaRPr>
          </a:p>
        </p:txBody>
      </p:sp>
      <p:sp>
        <p:nvSpPr>
          <p:cNvPr id="14" name="TextBox 13">
            <a:extLst>
              <a:ext uri="{FF2B5EF4-FFF2-40B4-BE49-F238E27FC236}">
                <a16:creationId xmlns:a16="http://schemas.microsoft.com/office/drawing/2014/main" id="{8EEF0856-15B8-1929-7E77-C056BE6D3FE0}"/>
              </a:ext>
            </a:extLst>
          </p:cNvPr>
          <p:cNvSpPr txBox="1"/>
          <p:nvPr/>
        </p:nvSpPr>
        <p:spPr>
          <a:xfrm>
            <a:off x="666140" y="3091919"/>
            <a:ext cx="2561493" cy="830997"/>
          </a:xfrm>
          <a:prstGeom prst="rect">
            <a:avLst/>
          </a:prstGeom>
          <a:noFill/>
        </p:spPr>
        <p:txBody>
          <a:bodyPr wrap="square" rtlCol="0">
            <a:spAutoFit/>
          </a:bodyPr>
          <a:lstStyle/>
          <a:p>
            <a:r>
              <a:rPr lang="en-US" sz="2400" dirty="0">
                <a:solidFill>
                  <a:srgbClr val="156082"/>
                </a:solidFill>
                <a:latin typeface="Arial" panose="020B0604020202020204" pitchFamily="34" charset="0"/>
                <a:cs typeface="Arial" panose="020B0604020202020204" pitchFamily="34" charset="0"/>
              </a:rPr>
              <a:t>Pre and Post Payment Audits</a:t>
            </a:r>
          </a:p>
        </p:txBody>
      </p:sp>
      <p:sp>
        <p:nvSpPr>
          <p:cNvPr id="2" name="Rectangle 1">
            <a:extLst>
              <a:ext uri="{FF2B5EF4-FFF2-40B4-BE49-F238E27FC236}">
                <a16:creationId xmlns:a16="http://schemas.microsoft.com/office/drawing/2014/main" id="{40B3B50E-6DBC-10E2-B481-428FEAFABA2A}"/>
              </a:ext>
            </a:extLst>
          </p:cNvPr>
          <p:cNvSpPr/>
          <p:nvPr/>
        </p:nvSpPr>
        <p:spPr>
          <a:xfrm>
            <a:off x="3401689" y="2265525"/>
            <a:ext cx="3992804" cy="2130217"/>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679016-E01B-ECFA-CC33-6747E6B77443}"/>
              </a:ext>
            </a:extLst>
          </p:cNvPr>
          <p:cNvSpPr txBox="1"/>
          <p:nvPr/>
        </p:nvSpPr>
        <p:spPr>
          <a:xfrm>
            <a:off x="3401690" y="2430200"/>
            <a:ext cx="4005264" cy="1323439"/>
          </a:xfrm>
          <a:prstGeom prst="rect">
            <a:avLst/>
          </a:prstGeom>
          <a:noFill/>
        </p:spPr>
        <p:txBody>
          <a:bodyPr wrap="square" rtlCol="0">
            <a:spAutoFit/>
          </a:bodyPr>
          <a:lstStyle/>
          <a:p>
            <a:pPr lvl="0" algn="ctr"/>
            <a:r>
              <a:rPr lang="en-US" sz="2000" b="1" dirty="0">
                <a:solidFill>
                  <a:schemeClr val="bg1"/>
                </a:solidFill>
              </a:rPr>
              <a:t>CERT</a:t>
            </a:r>
            <a:br>
              <a:rPr lang="en-US" sz="2000" dirty="0">
                <a:solidFill>
                  <a:schemeClr val="bg1"/>
                </a:solidFill>
              </a:rPr>
            </a:br>
            <a:r>
              <a:rPr lang="en-US" sz="2000" dirty="0">
                <a:solidFill>
                  <a:schemeClr val="bg1"/>
                </a:solidFill>
              </a:rPr>
              <a:t>Certified Error Rate Testing</a:t>
            </a:r>
          </a:p>
          <a:p>
            <a:pPr lvl="0" algn="ctr"/>
            <a:r>
              <a:rPr lang="en-US" sz="2000" dirty="0">
                <a:solidFill>
                  <a:schemeClr val="bg1"/>
                </a:solidFill>
              </a:rPr>
              <a:t>review a sampling of claims to see that they paid correctly</a:t>
            </a:r>
          </a:p>
        </p:txBody>
      </p:sp>
      <p:sp>
        <p:nvSpPr>
          <p:cNvPr id="7" name="Rectangle 6">
            <a:extLst>
              <a:ext uri="{FF2B5EF4-FFF2-40B4-BE49-F238E27FC236}">
                <a16:creationId xmlns:a16="http://schemas.microsoft.com/office/drawing/2014/main" id="{5B2C438F-BC68-61EA-EA77-288227D3B66A}"/>
              </a:ext>
            </a:extLst>
          </p:cNvPr>
          <p:cNvSpPr/>
          <p:nvPr/>
        </p:nvSpPr>
        <p:spPr>
          <a:xfrm>
            <a:off x="3401689" y="4505184"/>
            <a:ext cx="3992804" cy="2130217"/>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0F93A9-6C1E-8150-5CA6-E2C0F165F48D}"/>
              </a:ext>
            </a:extLst>
          </p:cNvPr>
          <p:cNvSpPr txBox="1"/>
          <p:nvPr/>
        </p:nvSpPr>
        <p:spPr>
          <a:xfrm>
            <a:off x="3408166" y="4796105"/>
            <a:ext cx="4005264" cy="1015663"/>
          </a:xfrm>
          <a:prstGeom prst="rect">
            <a:avLst/>
          </a:prstGeom>
          <a:noFill/>
        </p:spPr>
        <p:txBody>
          <a:bodyPr wrap="square" rtlCol="0">
            <a:spAutoFit/>
          </a:bodyPr>
          <a:lstStyle/>
          <a:p>
            <a:pPr lvl="0" algn="ctr"/>
            <a:r>
              <a:rPr lang="en-US" sz="2000" b="1" dirty="0">
                <a:solidFill>
                  <a:schemeClr val="bg1"/>
                </a:solidFill>
              </a:rPr>
              <a:t>Probe Audits </a:t>
            </a:r>
            <a:br>
              <a:rPr lang="en-US" sz="2000" dirty="0">
                <a:solidFill>
                  <a:schemeClr val="bg1"/>
                </a:solidFill>
              </a:rPr>
            </a:br>
            <a:r>
              <a:rPr lang="en-US" sz="2000" dirty="0">
                <a:solidFill>
                  <a:schemeClr val="bg1"/>
                </a:solidFill>
              </a:rPr>
              <a:t>target specific services and specialties</a:t>
            </a:r>
          </a:p>
        </p:txBody>
      </p:sp>
      <p:sp>
        <p:nvSpPr>
          <p:cNvPr id="11" name="Rectangle 10">
            <a:extLst>
              <a:ext uri="{FF2B5EF4-FFF2-40B4-BE49-F238E27FC236}">
                <a16:creationId xmlns:a16="http://schemas.microsoft.com/office/drawing/2014/main" id="{FF83A96D-C880-3C65-8DB6-15D6442732A7}"/>
              </a:ext>
            </a:extLst>
          </p:cNvPr>
          <p:cNvSpPr/>
          <p:nvPr/>
        </p:nvSpPr>
        <p:spPr>
          <a:xfrm>
            <a:off x="7498490" y="2265525"/>
            <a:ext cx="3992804" cy="2130217"/>
          </a:xfrm>
          <a:prstGeom prst="rect">
            <a:avLst/>
          </a:prstGeom>
          <a:solidFill>
            <a:srgbClr val="196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5D6A70-3796-7555-1B6D-21F62BAB4263}"/>
              </a:ext>
            </a:extLst>
          </p:cNvPr>
          <p:cNvSpPr txBox="1"/>
          <p:nvPr/>
        </p:nvSpPr>
        <p:spPr>
          <a:xfrm>
            <a:off x="7401622" y="2368644"/>
            <a:ext cx="4174525" cy="1938992"/>
          </a:xfrm>
          <a:prstGeom prst="rect">
            <a:avLst/>
          </a:prstGeom>
          <a:noFill/>
        </p:spPr>
        <p:txBody>
          <a:bodyPr wrap="square" rtlCol="0">
            <a:spAutoFit/>
          </a:bodyPr>
          <a:lstStyle/>
          <a:p>
            <a:pPr lvl="0" algn="ctr"/>
            <a:r>
              <a:rPr lang="en-US" sz="2000" b="1" dirty="0">
                <a:solidFill>
                  <a:schemeClr val="bg1"/>
                </a:solidFill>
              </a:rPr>
              <a:t>TPE </a:t>
            </a:r>
            <a:br>
              <a:rPr lang="en-US" sz="2000" b="1" dirty="0">
                <a:solidFill>
                  <a:schemeClr val="bg1"/>
                </a:solidFill>
              </a:rPr>
            </a:br>
            <a:r>
              <a:rPr lang="en-US" sz="2000" dirty="0">
                <a:solidFill>
                  <a:schemeClr val="bg1"/>
                </a:solidFill>
              </a:rPr>
              <a:t>Targeted Probe &amp; Educate</a:t>
            </a:r>
          </a:p>
          <a:p>
            <a:pPr lvl="0" algn="ctr"/>
            <a:r>
              <a:rPr lang="en-US" sz="2000" dirty="0">
                <a:solidFill>
                  <a:schemeClr val="bg1"/>
                </a:solidFill>
              </a:rPr>
              <a:t>Educate-MAC’s work with providers to identify &amp; correct errors.  Designed to detect common billing errors &amp; inconsistencies</a:t>
            </a:r>
          </a:p>
        </p:txBody>
      </p:sp>
      <p:sp>
        <p:nvSpPr>
          <p:cNvPr id="13" name="Rectangle 12">
            <a:extLst>
              <a:ext uri="{FF2B5EF4-FFF2-40B4-BE49-F238E27FC236}">
                <a16:creationId xmlns:a16="http://schemas.microsoft.com/office/drawing/2014/main" id="{D90571D4-B20E-2B81-2AC9-9304DA1793FA}"/>
              </a:ext>
            </a:extLst>
          </p:cNvPr>
          <p:cNvSpPr/>
          <p:nvPr/>
        </p:nvSpPr>
        <p:spPr>
          <a:xfrm>
            <a:off x="7498490" y="4511597"/>
            <a:ext cx="3992804" cy="2130217"/>
          </a:xfrm>
          <a:prstGeom prst="rect">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6D1B50-6D53-4473-3588-9C43D036CEB8}"/>
              </a:ext>
            </a:extLst>
          </p:cNvPr>
          <p:cNvSpPr txBox="1"/>
          <p:nvPr/>
        </p:nvSpPr>
        <p:spPr>
          <a:xfrm>
            <a:off x="7498490" y="4621039"/>
            <a:ext cx="3992804" cy="1323439"/>
          </a:xfrm>
          <a:prstGeom prst="rect">
            <a:avLst/>
          </a:prstGeom>
          <a:noFill/>
        </p:spPr>
        <p:txBody>
          <a:bodyPr wrap="square" rtlCol="0">
            <a:spAutoFit/>
          </a:bodyPr>
          <a:lstStyle/>
          <a:p>
            <a:pPr lvl="0" algn="ctr"/>
            <a:r>
              <a:rPr lang="en-US" sz="2000" b="1" dirty="0">
                <a:solidFill>
                  <a:schemeClr val="bg1"/>
                </a:solidFill>
              </a:rPr>
              <a:t>RAC</a:t>
            </a:r>
            <a:br>
              <a:rPr lang="en-US" sz="2000" dirty="0">
                <a:solidFill>
                  <a:schemeClr val="bg1"/>
                </a:solidFill>
              </a:rPr>
            </a:br>
            <a:r>
              <a:rPr lang="en-US" sz="2000" dirty="0">
                <a:solidFill>
                  <a:schemeClr val="bg1"/>
                </a:solidFill>
              </a:rPr>
              <a:t>Recovery Audit Contractors</a:t>
            </a:r>
            <a:br>
              <a:rPr lang="en-US" sz="2000" dirty="0">
                <a:solidFill>
                  <a:schemeClr val="bg1"/>
                </a:solidFill>
              </a:rPr>
            </a:br>
            <a:r>
              <a:rPr lang="en-US" sz="2000" dirty="0">
                <a:solidFill>
                  <a:schemeClr val="bg1"/>
                </a:solidFill>
              </a:rPr>
              <a:t>used by CMS to recover inappropriate Medicare payments</a:t>
            </a:r>
          </a:p>
        </p:txBody>
      </p:sp>
      <p:sp>
        <p:nvSpPr>
          <p:cNvPr id="20" name="Rectangle 19">
            <a:extLst>
              <a:ext uri="{FF2B5EF4-FFF2-40B4-BE49-F238E27FC236}">
                <a16:creationId xmlns:a16="http://schemas.microsoft.com/office/drawing/2014/main" id="{4DDA9D63-794F-DD95-DC17-6D30FAB9E79D}"/>
              </a:ext>
            </a:extLst>
          </p:cNvPr>
          <p:cNvSpPr/>
          <p:nvPr/>
        </p:nvSpPr>
        <p:spPr>
          <a:xfrm>
            <a:off x="3389838" y="2257103"/>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8E27E3-290E-447E-E285-DF68829C2957}"/>
              </a:ext>
            </a:extLst>
          </p:cNvPr>
          <p:cNvSpPr/>
          <p:nvPr/>
        </p:nvSpPr>
        <p:spPr>
          <a:xfrm>
            <a:off x="7498490" y="2265525"/>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1CB645-A6C7-E1AA-A15B-C10633468A58}"/>
              </a:ext>
            </a:extLst>
          </p:cNvPr>
          <p:cNvSpPr/>
          <p:nvPr/>
        </p:nvSpPr>
        <p:spPr>
          <a:xfrm>
            <a:off x="3397868" y="4511597"/>
            <a:ext cx="3999933" cy="2130217"/>
          </a:xfrm>
          <a:prstGeom prst="rect">
            <a:avLst/>
          </a:prstGeom>
          <a:solidFill>
            <a:schemeClr val="bg2">
              <a:lumMod val="9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808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9B102D-3260-C042-2CCF-736355D1ACC9}"/>
              </a:ext>
            </a:extLst>
          </p:cNvPr>
          <p:cNvSpPr/>
          <p:nvPr/>
        </p:nvSpPr>
        <p:spPr>
          <a:xfrm>
            <a:off x="839671" y="4527240"/>
            <a:ext cx="10894455" cy="21942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BDCA89-C7B1-8B2F-1DFF-0404A85D8821}"/>
              </a:ext>
            </a:extLst>
          </p:cNvPr>
          <p:cNvSpPr/>
          <p:nvPr/>
        </p:nvSpPr>
        <p:spPr>
          <a:xfrm>
            <a:off x="986589" y="2159993"/>
            <a:ext cx="10894455" cy="15561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54</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9491768"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4327157" cy="520522"/>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other provider responsibilities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9" name="TextBox 8">
            <a:extLst>
              <a:ext uri="{FF2B5EF4-FFF2-40B4-BE49-F238E27FC236}">
                <a16:creationId xmlns:a16="http://schemas.microsoft.com/office/drawing/2014/main" id="{F831FF79-2F12-0D2A-7887-CACF22C60108}"/>
              </a:ext>
            </a:extLst>
          </p:cNvPr>
          <p:cNvSpPr txBox="1"/>
          <p:nvPr/>
        </p:nvSpPr>
        <p:spPr>
          <a:xfrm>
            <a:off x="467974" y="1645342"/>
            <a:ext cx="11413070" cy="830997"/>
          </a:xfrm>
          <a:prstGeom prst="rect">
            <a:avLst/>
          </a:prstGeom>
          <a:noFill/>
        </p:spPr>
        <p:txBody>
          <a:bodyPr wrap="square" rtlCol="0">
            <a:spAutoFit/>
          </a:bodyPr>
          <a:lstStyle/>
          <a:p>
            <a:pPr defTabSz="311719"/>
            <a:r>
              <a:rPr lang="en-US" sz="2400" b="1" i="1" dirty="0">
                <a:solidFill>
                  <a:srgbClr val="156082"/>
                </a:solidFill>
                <a:latin typeface="Aptos Display" panose="02110004020202020204"/>
                <a:ea typeface="Arial" panose="020B0604020202020204" pitchFamily="34" charset="0"/>
              </a:rPr>
              <a:t>NPPES NPI Registry should be updated when any of the following are changed at a SNF:</a:t>
            </a:r>
          </a:p>
          <a:p>
            <a:pPr defTabSz="311719"/>
            <a:endParaRPr lang="en-US" sz="2400" i="1" dirty="0">
              <a:solidFill>
                <a:srgbClr val="156082"/>
              </a:solidFill>
              <a:latin typeface="Aptos Display" panose="02110004020202020204"/>
              <a:ea typeface="Arial" panose="020B0604020202020204" pitchFamily="34" charset="0"/>
            </a:endParaRPr>
          </a:p>
        </p:txBody>
      </p:sp>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4" name="TextBox 13">
            <a:extLst>
              <a:ext uri="{FF2B5EF4-FFF2-40B4-BE49-F238E27FC236}">
                <a16:creationId xmlns:a16="http://schemas.microsoft.com/office/drawing/2014/main" id="{E5C8006E-09F4-2D71-52C4-6CBA0E6261BC}"/>
              </a:ext>
            </a:extLst>
          </p:cNvPr>
          <p:cNvSpPr txBox="1"/>
          <p:nvPr/>
        </p:nvSpPr>
        <p:spPr>
          <a:xfrm>
            <a:off x="525690" y="2185644"/>
            <a:ext cx="11522419" cy="1446550"/>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Authorized Official</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Mailing Address or Primary Address, phone or fax numbers</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Taxonomy Codes added</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Verify your information @ https://npiregistry.cms.hhs.gov/provider-view/1720332653</a:t>
            </a:r>
          </a:p>
        </p:txBody>
      </p:sp>
      <p:sp>
        <p:nvSpPr>
          <p:cNvPr id="4" name="TextBox 3">
            <a:extLst>
              <a:ext uri="{FF2B5EF4-FFF2-40B4-BE49-F238E27FC236}">
                <a16:creationId xmlns:a16="http://schemas.microsoft.com/office/drawing/2014/main" id="{50709AA7-3DAB-C0F6-A410-999F74B99F60}"/>
              </a:ext>
            </a:extLst>
          </p:cNvPr>
          <p:cNvSpPr txBox="1"/>
          <p:nvPr/>
        </p:nvSpPr>
        <p:spPr>
          <a:xfrm>
            <a:off x="465704" y="4065575"/>
            <a:ext cx="9306947" cy="461665"/>
          </a:xfrm>
          <a:prstGeom prst="rect">
            <a:avLst/>
          </a:prstGeom>
          <a:noFill/>
        </p:spPr>
        <p:txBody>
          <a:bodyPr wrap="square" rtlCol="0">
            <a:spAutoFit/>
          </a:bodyPr>
          <a:lstStyle/>
          <a:p>
            <a:pPr defTabSz="311719"/>
            <a:r>
              <a:rPr lang="en-US" sz="2400" b="1" i="1" dirty="0">
                <a:solidFill>
                  <a:srgbClr val="156082"/>
                </a:solidFill>
                <a:latin typeface="Aptos Display" panose="02110004020202020204"/>
                <a:ea typeface="Arial" panose="020B0604020202020204" pitchFamily="34" charset="0"/>
              </a:rPr>
              <a:t>PECOS System-Medicare Revalidations</a:t>
            </a:r>
          </a:p>
        </p:txBody>
      </p:sp>
      <p:sp>
        <p:nvSpPr>
          <p:cNvPr id="8" name="TextBox 7">
            <a:extLst>
              <a:ext uri="{FF2B5EF4-FFF2-40B4-BE49-F238E27FC236}">
                <a16:creationId xmlns:a16="http://schemas.microsoft.com/office/drawing/2014/main" id="{5BEFA143-6FE5-DCF4-8E96-B078F9CCBF37}"/>
              </a:ext>
            </a:extLst>
          </p:cNvPr>
          <p:cNvSpPr txBox="1"/>
          <p:nvPr/>
        </p:nvSpPr>
        <p:spPr>
          <a:xfrm>
            <a:off x="525689" y="4528684"/>
            <a:ext cx="10783709" cy="2123658"/>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Review information currently on file</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Upload Supporting documentation</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Electronically sign and submit revalidation </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https://pecos.cms.hhs.gov/pecos/login.do#headingLv1	</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You should receive a letter for revalidation to check is you are due follow this link https://data.cms.gov/tools/medicare-revalidation-list		</a:t>
            </a:r>
          </a:p>
        </p:txBody>
      </p:sp>
    </p:spTree>
    <p:extLst>
      <p:ext uri="{BB962C8B-B14F-4D97-AF65-F5344CB8AC3E}">
        <p14:creationId xmlns:p14="http://schemas.microsoft.com/office/powerpoint/2010/main" val="272184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311F2B2-5B21-7E44-0E55-E157EB5CDF86}"/>
              </a:ext>
            </a:extLst>
          </p:cNvPr>
          <p:cNvSpPr/>
          <p:nvPr/>
        </p:nvSpPr>
        <p:spPr>
          <a:xfrm>
            <a:off x="525690" y="1949116"/>
            <a:ext cx="11189116" cy="4109693"/>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55</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resources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8" name="Picture 7" descr="A green and blue text on a black background&#10;&#10;Description automatically generated">
            <a:extLst>
              <a:ext uri="{FF2B5EF4-FFF2-40B4-BE49-F238E27FC236}">
                <a16:creationId xmlns:a16="http://schemas.microsoft.com/office/drawing/2014/main" id="{82C4BE03-AB67-7DA5-D061-686345B796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08204" y="244499"/>
            <a:ext cx="1721621" cy="565309"/>
          </a:xfrm>
          <a:prstGeom prst="rect">
            <a:avLst/>
          </a:prstGeom>
        </p:spPr>
      </p:pic>
      <p:cxnSp>
        <p:nvCxnSpPr>
          <p:cNvPr id="14" name="Straight Connector 13">
            <a:extLst>
              <a:ext uri="{FF2B5EF4-FFF2-40B4-BE49-F238E27FC236}">
                <a16:creationId xmlns:a16="http://schemas.microsoft.com/office/drawing/2014/main" id="{361CD7F7-7AE7-B98A-8BEC-5D97CBB0ABF0}"/>
              </a:ext>
            </a:extLst>
          </p:cNvPr>
          <p:cNvCxnSpPr>
            <a:cxnSpLocks/>
          </p:cNvCxnSpPr>
          <p:nvPr/>
        </p:nvCxnSpPr>
        <p:spPr>
          <a:xfrm>
            <a:off x="6225905" y="2387422"/>
            <a:ext cx="0" cy="34652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E04BA9E5-3267-0EE9-4FEC-E3F68B6C8082}"/>
              </a:ext>
            </a:extLst>
          </p:cNvPr>
          <p:cNvSpPr>
            <a:spLocks noGrp="1"/>
          </p:cNvSpPr>
          <p:nvPr>
            <p:ph sz="half" idx="1"/>
          </p:nvPr>
        </p:nvSpPr>
        <p:spPr>
          <a:xfrm>
            <a:off x="662175" y="2289964"/>
            <a:ext cx="4998719" cy="4260101"/>
          </a:xfrm>
        </p:spPr>
        <p:txBody>
          <a:bodyPr>
            <a:normAutofit fontScale="70000" lnSpcReduction="20000"/>
          </a:bodyPr>
          <a:lstStyle/>
          <a:p>
            <a:pPr marL="0" indent="0">
              <a:buNone/>
            </a:pPr>
            <a:r>
              <a:rPr lang="en-US" dirty="0" err="1">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Novitas</a:t>
            </a:r>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-MAC JL (for DC, DE, MD, NJ, PA)</a:t>
            </a:r>
          </a:p>
          <a:p>
            <a:pPr marL="0" indent="0">
              <a:buNone/>
            </a:pP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https://www.novitassolutions.com/webcenter/portal/MedicareJL</a:t>
            </a:r>
            <a:endParaRPr lang="en-US" dirty="0">
              <a:solidFill>
                <a:srgbClr val="0070C0"/>
              </a:solidFill>
              <a:latin typeface="Arial" panose="020B0604020202020204" pitchFamily="34" charset="0"/>
              <a:cs typeface="Arial" panose="020B0604020202020204" pitchFamily="34" charset="0"/>
            </a:endParaRPr>
          </a:p>
          <a:p>
            <a:pPr marL="0" indent="0">
              <a:buNone/>
            </a:pPr>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Availity ®</a:t>
            </a:r>
          </a:p>
          <a:p>
            <a:pPr marL="0" indent="0">
              <a:buNone/>
            </a:pPr>
            <a:r>
              <a:rPr lang="en-US"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https://www.availity.com/</a:t>
            </a:r>
            <a:endParaRPr lang="en-US" dirty="0">
              <a:solidFill>
                <a:srgbClr val="0070C0"/>
              </a:solidFill>
              <a:latin typeface="Arial" panose="020B0604020202020204" pitchFamily="34" charset="0"/>
              <a:cs typeface="Arial" panose="020B0604020202020204" pitchFamily="34" charset="0"/>
            </a:endParaRPr>
          </a:p>
          <a:p>
            <a:pPr marL="0" indent="0">
              <a:buNone/>
            </a:pPr>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CGS Medicare-MAC Jurisdiction 15 (OH and KY) and HHH MAC (DE, MD, PA VI, WV)</a:t>
            </a:r>
          </a:p>
          <a:p>
            <a:pPr marL="0" indent="0">
              <a:buNone/>
            </a:pP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https://www.cgsmedicare.com/</a:t>
            </a:r>
            <a:endParaRPr lang="en-US" dirty="0">
              <a:solidFill>
                <a:srgbClr val="0070C0"/>
              </a:solidFill>
              <a:latin typeface="Arial" panose="020B0604020202020204" pitchFamily="34" charset="0"/>
              <a:cs typeface="Arial" panose="020B0604020202020204" pitchFamily="34" charset="0"/>
            </a:endParaRPr>
          </a:p>
          <a:p>
            <a:pPr marL="0" indent="0">
              <a:buNone/>
            </a:pPr>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Palmetto GBA-MAC Jurisdiction J (TN) and M (NC, </a:t>
            </a:r>
            <a:r>
              <a:rPr lang="en-US"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SC, VA, WV)-</a:t>
            </a:r>
            <a:r>
              <a:rPr lang="en-US" dirty="0" err="1">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RailRoad</a:t>
            </a:r>
            <a:endParaRPr lang="en-US"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0" indent="0">
              <a:buNone/>
            </a:pPr>
            <a:r>
              <a:rPr lang="en-US"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https://www.palmettogba.com/</a:t>
            </a:r>
            <a:r>
              <a:rPr lang="en-US" dirty="0">
                <a:solidFill>
                  <a:srgbClr val="0070C0"/>
                </a:solidFill>
                <a:latin typeface="Arial" panose="020B0604020202020204" pitchFamily="34" charset="0"/>
                <a:cs typeface="Arial" panose="020B0604020202020204" pitchFamily="34" charset="0"/>
              </a:rPr>
              <a:t>	</a:t>
            </a:r>
          </a:p>
          <a:p>
            <a:pPr marL="0" indent="0">
              <a:buNone/>
            </a:pPr>
            <a:r>
              <a:rPr lang="en-US" dirty="0"/>
              <a:t>	</a:t>
            </a:r>
          </a:p>
        </p:txBody>
      </p:sp>
      <p:sp>
        <p:nvSpPr>
          <p:cNvPr id="16" name="Content Placeholder 3">
            <a:extLst>
              <a:ext uri="{FF2B5EF4-FFF2-40B4-BE49-F238E27FC236}">
                <a16:creationId xmlns:a16="http://schemas.microsoft.com/office/drawing/2014/main" id="{FA8AAEFB-AA5F-CA6A-275E-1824BCC4AA5F}"/>
              </a:ext>
            </a:extLst>
          </p:cNvPr>
          <p:cNvSpPr txBox="1">
            <a:spLocks/>
          </p:cNvSpPr>
          <p:nvPr/>
        </p:nvSpPr>
        <p:spPr>
          <a:xfrm>
            <a:off x="6716087" y="2246117"/>
            <a:ext cx="4998719" cy="4260103"/>
          </a:xfrm>
          <a:prstGeom prst="rect">
            <a:avLst/>
          </a:prstGeom>
        </p:spPr>
        <p:txBody>
          <a:bodyPr>
            <a:normAutofit fontScale="70000" lnSpcReduction="20000"/>
          </a:bodyPr>
          <a:lstStyle>
            <a:lvl1pPr marL="228599" indent="-228599" algn="l" defTabSz="9143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7" indent="-228599"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5" indent="-228599" algn="l" defTabSz="9143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3"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2"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Medicare Coverage Database:</a:t>
            </a:r>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https://cms.gov/medicare-coverage-database/search .</a:t>
            </a:r>
            <a:r>
              <a:rPr lang="en-US" dirty="0" err="1">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aspx</a:t>
            </a:r>
            <a:endParaRPr lang="en-US" dirty="0">
              <a:solidFill>
                <a:srgbClr val="0070C0"/>
              </a:solidFill>
              <a:latin typeface="Arial" panose="020B0604020202020204" pitchFamily="34" charset="0"/>
              <a:cs typeface="Arial" panose="020B0604020202020204" pitchFamily="34" charset="0"/>
            </a:endParaRPr>
          </a:p>
          <a:p>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How to use the Medicare Coverage Database-MLN901347: </a:t>
            </a:r>
          </a:p>
          <a:p>
            <a:r>
              <a:rPr lang="en-US"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https://www.cms.gov/Outreach-and-Education/MLN/Educational-Tools/MLN901347-How-to-MCD/mcd/mcd/index.html</a:t>
            </a:r>
            <a:endParaRPr lang="en-US" dirty="0">
              <a:solidFill>
                <a:srgbClr val="0070C0"/>
              </a:solidFill>
              <a:latin typeface="Arial" panose="020B0604020202020204" pitchFamily="34" charset="0"/>
              <a:cs typeface="Arial" panose="020B0604020202020204" pitchFamily="34" charset="0"/>
            </a:endParaRPr>
          </a:p>
          <a:p>
            <a:r>
              <a:rPr lang="en-US" dirty="0">
                <a:ln w="0"/>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Medicare Claims Processing Manual:</a:t>
            </a:r>
          </a:p>
          <a:p>
            <a:r>
              <a:rPr lang="en-US" u="sng" dirty="0">
                <a:solidFill>
                  <a:srgbClr val="0070C0"/>
                </a:solidFill>
                <a:latin typeface="Arial" panose="020B0604020202020204" pitchFamily="34" charset="0"/>
                <a:cs typeface="Arial" panose="020B0604020202020204" pitchFamily="34" charset="0"/>
              </a:rPr>
              <a:t>https://www.cms.gov/regulations-and-guidance/guidance/manuals/internet-only-manuals-ioms-items/cms018912	</a:t>
            </a:r>
            <a:r>
              <a:rPr lang="en-US" dirty="0">
                <a:solidFill>
                  <a:srgbClr val="0070C0"/>
                </a:solidFill>
                <a:latin typeface="Arial" panose="020B0604020202020204" pitchFamily="34" charset="0"/>
                <a:cs typeface="Arial" panose="020B0604020202020204" pitchFamily="34" charset="0"/>
              </a:rPr>
              <a:t>				</a:t>
            </a:r>
            <a:r>
              <a:rPr lang="en-US" dirty="0"/>
              <a:t>	</a:t>
            </a:r>
          </a:p>
        </p:txBody>
      </p:sp>
    </p:spTree>
    <p:extLst>
      <p:ext uri="{BB962C8B-B14F-4D97-AF65-F5344CB8AC3E}">
        <p14:creationId xmlns:p14="http://schemas.microsoft.com/office/powerpoint/2010/main" val="392022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white surface&#10;&#10;Description automatically generated">
            <a:extLst>
              <a:ext uri="{FF2B5EF4-FFF2-40B4-BE49-F238E27FC236}">
                <a16:creationId xmlns:a16="http://schemas.microsoft.com/office/drawing/2014/main" id="{80718FD4-1DC5-F830-E700-4DF0BACDF1B8}"/>
              </a:ext>
            </a:extLst>
          </p:cNvPr>
          <p:cNvPicPr>
            <a:picLocks noChangeAspect="1"/>
          </p:cNvPicPr>
          <p:nvPr/>
        </p:nvPicPr>
        <p:blipFill>
          <a:blip r:embed="rId3" cstate="email">
            <a:duotone>
              <a:schemeClr val="accent1">
                <a:shade val="45000"/>
                <a:satMod val="135000"/>
              </a:schemeClr>
              <a:prstClr val="white"/>
            </a:duotone>
            <a:alphaModFix amt="33000"/>
            <a:extLst>
              <a:ext uri="{28A0092B-C50C-407E-A947-70E740481C1C}">
                <a14:useLocalDpi xmlns:a14="http://schemas.microsoft.com/office/drawing/2010/main" val="0"/>
              </a:ext>
            </a:extLst>
          </a:blip>
          <a:stretch>
            <a:fillRect/>
          </a:stretch>
        </p:blipFill>
        <p:spPr>
          <a:xfrm>
            <a:off x="0" y="1730031"/>
            <a:ext cx="12192000" cy="5127969"/>
          </a:xfrm>
          <a:prstGeom prst="rect">
            <a:avLst/>
          </a:prstGeom>
          <a:effectLst>
            <a:softEdge rad="635000"/>
          </a:effectLst>
        </p:spPr>
      </p:pic>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56</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questions?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pic>
        <p:nvPicPr>
          <p:cNvPr id="8" name="Picture 7" descr="A green and blue text on a black background&#10;&#10;Description automatically generated">
            <a:extLst>
              <a:ext uri="{FF2B5EF4-FFF2-40B4-BE49-F238E27FC236}">
                <a16:creationId xmlns:a16="http://schemas.microsoft.com/office/drawing/2014/main" id="{82C4BE03-AB67-7DA5-D061-686345B7962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72254" y="3599732"/>
            <a:ext cx="2950271" cy="968747"/>
          </a:xfrm>
          <a:prstGeom prst="rect">
            <a:avLst/>
          </a:prstGeom>
        </p:spPr>
      </p:pic>
      <p:sp>
        <p:nvSpPr>
          <p:cNvPr id="12" name="Content Placeholder 2">
            <a:extLst>
              <a:ext uri="{FF2B5EF4-FFF2-40B4-BE49-F238E27FC236}">
                <a16:creationId xmlns:a16="http://schemas.microsoft.com/office/drawing/2014/main" id="{44D06536-9DE5-30D5-9AAB-36877BAF515B}"/>
              </a:ext>
            </a:extLst>
          </p:cNvPr>
          <p:cNvSpPr txBox="1">
            <a:spLocks/>
          </p:cNvSpPr>
          <p:nvPr/>
        </p:nvSpPr>
        <p:spPr>
          <a:xfrm>
            <a:off x="7224502" y="4724140"/>
            <a:ext cx="4603800" cy="1260259"/>
          </a:xfrm>
          <a:prstGeom prst="rect">
            <a:avLst/>
          </a:prstGeom>
        </p:spPr>
        <p:txBody>
          <a:bodyPr vert="horz" lIns="62345" tIns="31173" rIns="62345" bIns="31173" rtlCol="0">
            <a:noAutofit/>
          </a:bodyPr>
          <a:lstStyle>
            <a:lvl1pPr marL="0" indent="0" algn="ctr" defTabSz="1341150" rtl="0" eaLnBrk="1" latinLnBrk="0" hangingPunct="1">
              <a:lnSpc>
                <a:spcPct val="90000"/>
              </a:lnSpc>
              <a:spcBef>
                <a:spcPts val="1467"/>
              </a:spcBef>
              <a:buFont typeface="Arial" panose="020B0604020202020204" pitchFamily="34" charset="0"/>
              <a:buNone/>
              <a:defRPr sz="3520" kern="1200">
                <a:solidFill>
                  <a:schemeClr val="tx1"/>
                </a:solidFill>
                <a:latin typeface="+mn-lt"/>
                <a:ea typeface="+mn-ea"/>
                <a:cs typeface="+mn-cs"/>
              </a:defRPr>
            </a:lvl1pPr>
            <a:lvl2pPr marL="670575" indent="0" algn="ctr" defTabSz="1341150" rtl="0" eaLnBrk="1" latinLnBrk="0" hangingPunct="1">
              <a:lnSpc>
                <a:spcPct val="90000"/>
              </a:lnSpc>
              <a:spcBef>
                <a:spcPts val="733"/>
              </a:spcBef>
              <a:buFont typeface="Arial" panose="020B06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90000"/>
              </a:lnSpc>
              <a:spcBef>
                <a:spcPts val="733"/>
              </a:spcBef>
              <a:buFont typeface="Arial" panose="020B06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9pPr>
          </a:lstStyle>
          <a:p>
            <a:pPr algn="l">
              <a:spcBef>
                <a:spcPts val="600"/>
              </a:spcBef>
              <a:buClr>
                <a:srgbClr val="1CADE4"/>
              </a:buClr>
            </a:pPr>
            <a:r>
              <a:rPr lang="en-US" sz="1773" dirty="0">
                <a:solidFill>
                  <a:schemeClr val="accent1"/>
                </a:solidFill>
                <a:latin typeface="Arial" panose="020B0604020202020204" pitchFamily="34" charset="0"/>
                <a:cs typeface="Arial" panose="020B0604020202020204" pitchFamily="34" charset="0"/>
              </a:rPr>
              <a:t>P.O. Box 4485 | Lancaster, PA 17604</a:t>
            </a:r>
          </a:p>
          <a:p>
            <a:pPr marL="0" marR="0" lvl="0" indent="0" algn="l" defTabSz="457200" rtl="0" eaLnBrk="1" fontAlgn="auto" latinLnBrk="0" hangingPunct="1">
              <a:lnSpc>
                <a:spcPct val="100000"/>
              </a:lnSpc>
              <a:spcBef>
                <a:spcPts val="600"/>
              </a:spcBef>
              <a:spcAft>
                <a:spcPts val="0"/>
              </a:spcAft>
              <a:buClr>
                <a:srgbClr val="1CADE4"/>
              </a:buClr>
              <a:buSzTx/>
              <a:buFontTx/>
              <a:buNone/>
              <a:tabLst/>
              <a:defRPr/>
            </a:pP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Phone: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717-509-9716</a:t>
            </a: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 Fax: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717-509-9717</a:t>
            </a:r>
          </a:p>
          <a:p>
            <a:pPr algn="l">
              <a:spcBef>
                <a:spcPts val="600"/>
              </a:spcBef>
              <a:buClr>
                <a:srgbClr val="1CADE4"/>
              </a:buClr>
            </a:pPr>
            <a:r>
              <a:rPr lang="en-US" sz="1773" b="1" dirty="0">
                <a:solidFill>
                  <a:schemeClr val="accent1"/>
                </a:solidFill>
                <a:latin typeface="Arial" panose="020B0604020202020204" pitchFamily="34" charset="0"/>
                <a:cs typeface="Arial" panose="020B0604020202020204" pitchFamily="34" charset="0"/>
              </a:rPr>
              <a:t>Website: </a:t>
            </a:r>
            <a:r>
              <a:rPr lang="en-US" sz="1773" dirty="0">
                <a:solidFill>
                  <a:schemeClr val="accent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www.kairoshealthsystems.com</a:t>
            </a:r>
            <a:endParaRPr lang="en-US" sz="1773" dirty="0">
              <a:solidFill>
                <a:schemeClr val="accent1"/>
              </a:solidFill>
              <a:latin typeface="Arial" panose="020B0604020202020204" pitchFamily="34" charset="0"/>
              <a:cs typeface="Arial" panose="020B0604020202020204" pitchFamily="34" charset="0"/>
            </a:endParaRPr>
          </a:p>
          <a:p>
            <a:pPr marL="77930">
              <a:buClr>
                <a:srgbClr val="1CADE4"/>
              </a:buClr>
            </a:pPr>
            <a:endParaRPr lang="en-US" sz="1773" dirty="0">
              <a:solidFill>
                <a:prstClr val="black">
                  <a:lumMod val="75000"/>
                  <a:lumOff val="25000"/>
                </a:prstClr>
              </a:solidFill>
              <a:latin typeface="Arial" panose="020B0604020202020204" pitchFamily="34" charset="0"/>
              <a:cs typeface="Arial" panose="020B0604020202020204" pitchFamily="34" charset="0"/>
            </a:endParaRPr>
          </a:p>
          <a:p>
            <a:endParaRPr lang="en-US" sz="2400" dirty="0"/>
          </a:p>
        </p:txBody>
      </p:sp>
      <p:cxnSp>
        <p:nvCxnSpPr>
          <p:cNvPr id="14" name="Straight Connector 13">
            <a:extLst>
              <a:ext uri="{FF2B5EF4-FFF2-40B4-BE49-F238E27FC236}">
                <a16:creationId xmlns:a16="http://schemas.microsoft.com/office/drawing/2014/main" id="{361CD7F7-7AE7-B98A-8BEC-5D97CBB0ABF0}"/>
              </a:ext>
            </a:extLst>
          </p:cNvPr>
          <p:cNvCxnSpPr>
            <a:cxnSpLocks/>
          </p:cNvCxnSpPr>
          <p:nvPr/>
        </p:nvCxnSpPr>
        <p:spPr>
          <a:xfrm>
            <a:off x="6621690" y="2032581"/>
            <a:ext cx="0" cy="34652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66" descr="C:\Users\lkeller\AppData\Local\Microsoft\Windows\Temporary Internet Files\Content.IE5\RB9PE0V3\MC900439605[1].PNG">
            <a:extLst>
              <a:ext uri="{FF2B5EF4-FFF2-40B4-BE49-F238E27FC236}">
                <a16:creationId xmlns:a16="http://schemas.microsoft.com/office/drawing/2014/main" id="{FA53EA37-9343-D255-FBA2-A6ADD61A4E24}"/>
              </a:ext>
            </a:extLst>
          </p:cNvPr>
          <p:cNvPicPr>
            <a:picLocks noGrp="1" noChangeAspect="1" noChangeArrowheads="1"/>
          </p:cNvPicPr>
          <p:nvPr>
            <p:ph idx="1"/>
          </p:nvPr>
        </p:nvPicPr>
        <p:blipFill>
          <a:blip r:embed="rId7"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47586" y="2308121"/>
            <a:ext cx="4022725" cy="4022725"/>
          </a:xfrm>
          <a:prstGeom prst="rect">
            <a:avLst/>
          </a:prstGeom>
          <a:noFill/>
        </p:spPr>
      </p:pic>
    </p:spTree>
    <p:extLst>
      <p:ext uri="{BB962C8B-B14F-4D97-AF65-F5344CB8AC3E}">
        <p14:creationId xmlns:p14="http://schemas.microsoft.com/office/powerpoint/2010/main" val="1186773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white surface&#10;&#10;Description automatically generated">
            <a:extLst>
              <a:ext uri="{FF2B5EF4-FFF2-40B4-BE49-F238E27FC236}">
                <a16:creationId xmlns:a16="http://schemas.microsoft.com/office/drawing/2014/main" id="{80718FD4-1DC5-F830-E700-4DF0BACDF1B8}"/>
              </a:ext>
            </a:extLst>
          </p:cNvPr>
          <p:cNvPicPr>
            <a:picLocks noChangeAspect="1"/>
          </p:cNvPicPr>
          <p:nvPr/>
        </p:nvPicPr>
        <p:blipFill>
          <a:blip r:embed="rId3" cstate="email">
            <a:duotone>
              <a:schemeClr val="accent1">
                <a:shade val="45000"/>
                <a:satMod val="135000"/>
              </a:schemeClr>
              <a:prstClr val="white"/>
            </a:duotone>
            <a:alphaModFix amt="33000"/>
            <a:extLst>
              <a:ext uri="{28A0092B-C50C-407E-A947-70E740481C1C}">
                <a14:useLocalDpi xmlns:a14="http://schemas.microsoft.com/office/drawing/2010/main" val="0"/>
              </a:ext>
            </a:extLst>
          </a:blip>
          <a:stretch>
            <a:fillRect/>
          </a:stretch>
        </p:blipFill>
        <p:spPr>
          <a:xfrm>
            <a:off x="0" y="1730031"/>
            <a:ext cx="12192000" cy="5127969"/>
          </a:xfrm>
          <a:prstGeom prst="rect">
            <a:avLst/>
          </a:prstGeom>
          <a:effectLst>
            <a:softEdge rad="635000"/>
          </a:effectLst>
        </p:spPr>
      </p:pic>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57</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thank you!</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25" name="TextBox 24">
            <a:extLst>
              <a:ext uri="{FF2B5EF4-FFF2-40B4-BE49-F238E27FC236}">
                <a16:creationId xmlns:a16="http://schemas.microsoft.com/office/drawing/2014/main" id="{A852EEFD-9B9F-7155-1E71-DE0F696B7B0B}"/>
              </a:ext>
            </a:extLst>
          </p:cNvPr>
          <p:cNvSpPr txBox="1"/>
          <p:nvPr/>
        </p:nvSpPr>
        <p:spPr>
          <a:xfrm>
            <a:off x="930596" y="4804034"/>
            <a:ext cx="4844995" cy="847924"/>
          </a:xfrm>
          <a:prstGeom prst="rect">
            <a:avLst/>
          </a:prstGeom>
          <a:noFill/>
        </p:spPr>
        <p:txBody>
          <a:bodyPr wrap="square" rtlCol="0">
            <a:spAutoFit/>
          </a:bodyPr>
          <a:lstStyle/>
          <a:p>
            <a:pPr algn="ctr" defTabSz="311719"/>
            <a:r>
              <a:rPr lang="en-US" sz="2510" b="1" dirty="0">
                <a:solidFill>
                  <a:srgbClr val="156082"/>
                </a:solidFill>
                <a:latin typeface="Aptos" panose="02110004020202020204"/>
                <a:ea typeface="Arial" panose="020B0604020202020204" pitchFamily="34" charset="0"/>
              </a:rPr>
              <a:t>Chuck Maines, BSW, MBA, NHA</a:t>
            </a:r>
          </a:p>
          <a:p>
            <a:pPr algn="ctr" defTabSz="311719"/>
            <a:r>
              <a:rPr lang="en-US" sz="2400" b="1" cap="small" dirty="0">
                <a:solidFill>
                  <a:srgbClr val="156082"/>
                </a:solidFill>
                <a:latin typeface="Aptos" panose="02110004020202020204"/>
                <a:ea typeface="Arial" panose="020B0604020202020204" pitchFamily="34" charset="0"/>
              </a:rPr>
              <a:t>vice president</a:t>
            </a:r>
          </a:p>
        </p:txBody>
      </p:sp>
      <p:pic>
        <p:nvPicPr>
          <p:cNvPr id="3074" name="Picture 2" descr="Charles Maines, BSW, MBA, NHA">
            <a:extLst>
              <a:ext uri="{FF2B5EF4-FFF2-40B4-BE49-F238E27FC236}">
                <a16:creationId xmlns:a16="http://schemas.microsoft.com/office/drawing/2014/main" id="{E456241A-5156-2EA2-D8FD-7D8596E06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475" y="2036795"/>
            <a:ext cx="2767239" cy="2767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een and blue text on a black background&#10;&#10;Description automatically generated">
            <a:extLst>
              <a:ext uri="{FF2B5EF4-FFF2-40B4-BE49-F238E27FC236}">
                <a16:creationId xmlns:a16="http://schemas.microsoft.com/office/drawing/2014/main" id="{82C4BE03-AB67-7DA5-D061-686345B796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2254" y="3599732"/>
            <a:ext cx="2950271" cy="968747"/>
          </a:xfrm>
          <a:prstGeom prst="rect">
            <a:avLst/>
          </a:prstGeom>
        </p:spPr>
      </p:pic>
      <p:sp>
        <p:nvSpPr>
          <p:cNvPr id="12" name="Content Placeholder 2">
            <a:extLst>
              <a:ext uri="{FF2B5EF4-FFF2-40B4-BE49-F238E27FC236}">
                <a16:creationId xmlns:a16="http://schemas.microsoft.com/office/drawing/2014/main" id="{44D06536-9DE5-30D5-9AAB-36877BAF515B}"/>
              </a:ext>
            </a:extLst>
          </p:cNvPr>
          <p:cNvSpPr txBox="1">
            <a:spLocks/>
          </p:cNvSpPr>
          <p:nvPr/>
        </p:nvSpPr>
        <p:spPr>
          <a:xfrm>
            <a:off x="7224502" y="4724140"/>
            <a:ext cx="4603800" cy="1260259"/>
          </a:xfrm>
          <a:prstGeom prst="rect">
            <a:avLst/>
          </a:prstGeom>
        </p:spPr>
        <p:txBody>
          <a:bodyPr vert="horz" lIns="62345" tIns="31173" rIns="62345" bIns="31173" rtlCol="0">
            <a:noAutofit/>
          </a:bodyPr>
          <a:lstStyle>
            <a:lvl1pPr marL="0" indent="0" algn="ctr" defTabSz="1341150" rtl="0" eaLnBrk="1" latinLnBrk="0" hangingPunct="1">
              <a:lnSpc>
                <a:spcPct val="90000"/>
              </a:lnSpc>
              <a:spcBef>
                <a:spcPts val="1467"/>
              </a:spcBef>
              <a:buFont typeface="Arial" panose="020B0604020202020204" pitchFamily="34" charset="0"/>
              <a:buNone/>
              <a:defRPr sz="3520" kern="1200">
                <a:solidFill>
                  <a:schemeClr val="tx1"/>
                </a:solidFill>
                <a:latin typeface="+mn-lt"/>
                <a:ea typeface="+mn-ea"/>
                <a:cs typeface="+mn-cs"/>
              </a:defRPr>
            </a:lvl1pPr>
            <a:lvl2pPr marL="670575" indent="0" algn="ctr" defTabSz="1341150" rtl="0" eaLnBrk="1" latinLnBrk="0" hangingPunct="1">
              <a:lnSpc>
                <a:spcPct val="90000"/>
              </a:lnSpc>
              <a:spcBef>
                <a:spcPts val="733"/>
              </a:spcBef>
              <a:buFont typeface="Arial" panose="020B06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90000"/>
              </a:lnSpc>
              <a:spcBef>
                <a:spcPts val="733"/>
              </a:spcBef>
              <a:buFont typeface="Arial" panose="020B06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9pPr>
          </a:lstStyle>
          <a:p>
            <a:pPr algn="l">
              <a:spcBef>
                <a:spcPts val="600"/>
              </a:spcBef>
              <a:buClr>
                <a:srgbClr val="1CADE4"/>
              </a:buClr>
            </a:pPr>
            <a:r>
              <a:rPr lang="en-US" sz="1773" dirty="0">
                <a:solidFill>
                  <a:schemeClr val="accent1"/>
                </a:solidFill>
                <a:latin typeface="Arial" panose="020B0604020202020204" pitchFamily="34" charset="0"/>
                <a:cs typeface="Arial" panose="020B0604020202020204" pitchFamily="34" charset="0"/>
              </a:rPr>
              <a:t>P.O. Box 4485 | Lancaster, PA 17604</a:t>
            </a:r>
          </a:p>
          <a:p>
            <a:pPr marL="0" marR="0" lvl="0" indent="0" algn="l" defTabSz="457200" rtl="0" eaLnBrk="1" fontAlgn="auto" latinLnBrk="0" hangingPunct="1">
              <a:lnSpc>
                <a:spcPct val="100000"/>
              </a:lnSpc>
              <a:spcBef>
                <a:spcPts val="600"/>
              </a:spcBef>
              <a:spcAft>
                <a:spcPts val="0"/>
              </a:spcAft>
              <a:buClr>
                <a:srgbClr val="1CADE4"/>
              </a:buClr>
              <a:buSzTx/>
              <a:buFontTx/>
              <a:buNone/>
              <a:tabLst/>
              <a:defRPr/>
            </a:pP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Phone: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717-509-9716</a:t>
            </a:r>
            <a:r>
              <a:rPr kumimoji="0" lang="en-US" sz="1773"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 Fax: </a:t>
            </a:r>
            <a:r>
              <a:rPr kumimoji="0" lang="en-US" sz="1773"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717-509-9717</a:t>
            </a:r>
          </a:p>
          <a:p>
            <a:pPr algn="l">
              <a:spcBef>
                <a:spcPts val="600"/>
              </a:spcBef>
              <a:buClr>
                <a:srgbClr val="1CADE4"/>
              </a:buClr>
            </a:pPr>
            <a:r>
              <a:rPr lang="en-US" sz="1773" b="1" dirty="0">
                <a:solidFill>
                  <a:schemeClr val="accent1"/>
                </a:solidFill>
                <a:latin typeface="Arial" panose="020B0604020202020204" pitchFamily="34" charset="0"/>
                <a:cs typeface="Arial" panose="020B0604020202020204" pitchFamily="34" charset="0"/>
              </a:rPr>
              <a:t>Website: </a:t>
            </a:r>
            <a:r>
              <a:rPr lang="en-US" sz="1773" dirty="0">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www.kairoshealthsystems.com</a:t>
            </a:r>
            <a:endParaRPr lang="en-US" sz="1773" dirty="0">
              <a:solidFill>
                <a:schemeClr val="accent1"/>
              </a:solidFill>
              <a:latin typeface="Arial" panose="020B0604020202020204" pitchFamily="34" charset="0"/>
              <a:cs typeface="Arial" panose="020B0604020202020204" pitchFamily="34" charset="0"/>
            </a:endParaRPr>
          </a:p>
          <a:p>
            <a:pPr marL="77930">
              <a:buClr>
                <a:srgbClr val="1CADE4"/>
              </a:buClr>
            </a:pPr>
            <a:endParaRPr lang="en-US" sz="1773" dirty="0">
              <a:solidFill>
                <a:prstClr val="black">
                  <a:lumMod val="75000"/>
                  <a:lumOff val="25000"/>
                </a:prstClr>
              </a:solidFill>
              <a:latin typeface="Arial" panose="020B0604020202020204" pitchFamily="34" charset="0"/>
              <a:cs typeface="Arial" panose="020B0604020202020204" pitchFamily="34" charset="0"/>
            </a:endParaRPr>
          </a:p>
          <a:p>
            <a:endParaRPr lang="en-US" sz="2400" dirty="0"/>
          </a:p>
        </p:txBody>
      </p:sp>
      <p:sp>
        <p:nvSpPr>
          <p:cNvPr id="13" name="Content Placeholder 2">
            <a:extLst>
              <a:ext uri="{FF2B5EF4-FFF2-40B4-BE49-F238E27FC236}">
                <a16:creationId xmlns:a16="http://schemas.microsoft.com/office/drawing/2014/main" id="{CB04C3ED-EDCD-014A-1ED2-0C5FAEEB4935}"/>
              </a:ext>
            </a:extLst>
          </p:cNvPr>
          <p:cNvSpPr txBox="1">
            <a:spLocks/>
          </p:cNvSpPr>
          <p:nvPr/>
        </p:nvSpPr>
        <p:spPr>
          <a:xfrm>
            <a:off x="687307" y="5620701"/>
            <a:ext cx="5331572" cy="486530"/>
          </a:xfrm>
          <a:prstGeom prst="rect">
            <a:avLst/>
          </a:prstGeom>
        </p:spPr>
        <p:txBody>
          <a:bodyPr vert="horz" lIns="62345" tIns="31173" rIns="62345" bIns="31173" rtlCol="0">
            <a:normAutofit/>
          </a:bodyPr>
          <a:lstStyle>
            <a:lvl1pPr marL="0" indent="0" algn="ctr" defTabSz="1341150" rtl="0" eaLnBrk="1" latinLnBrk="0" hangingPunct="1">
              <a:lnSpc>
                <a:spcPct val="90000"/>
              </a:lnSpc>
              <a:spcBef>
                <a:spcPts val="1467"/>
              </a:spcBef>
              <a:buFont typeface="Arial" panose="020B0604020202020204" pitchFamily="34" charset="0"/>
              <a:buNone/>
              <a:defRPr sz="3520" kern="1200">
                <a:solidFill>
                  <a:schemeClr val="tx1"/>
                </a:solidFill>
                <a:latin typeface="+mn-lt"/>
                <a:ea typeface="+mn-ea"/>
                <a:cs typeface="+mn-cs"/>
              </a:defRPr>
            </a:lvl1pPr>
            <a:lvl2pPr marL="670575" indent="0" algn="ctr" defTabSz="1341150" rtl="0" eaLnBrk="1" latinLnBrk="0" hangingPunct="1">
              <a:lnSpc>
                <a:spcPct val="90000"/>
              </a:lnSpc>
              <a:spcBef>
                <a:spcPts val="733"/>
              </a:spcBef>
              <a:buFont typeface="Arial" panose="020B0604020202020204" pitchFamily="34" charset="0"/>
              <a:buNone/>
              <a:defRPr sz="2933" kern="1200">
                <a:solidFill>
                  <a:schemeClr val="tx1"/>
                </a:solidFill>
                <a:latin typeface="+mn-lt"/>
                <a:ea typeface="+mn-ea"/>
                <a:cs typeface="+mn-cs"/>
              </a:defRPr>
            </a:lvl2pPr>
            <a:lvl3pPr marL="1341150" indent="0" algn="ctr" defTabSz="1341150" rtl="0" eaLnBrk="1" latinLnBrk="0" hangingPunct="1">
              <a:lnSpc>
                <a:spcPct val="90000"/>
              </a:lnSpc>
              <a:spcBef>
                <a:spcPts val="733"/>
              </a:spcBef>
              <a:buFont typeface="Arial" panose="020B0604020202020204" pitchFamily="34" charset="0"/>
              <a:buNone/>
              <a:defRPr sz="2640" kern="1200">
                <a:solidFill>
                  <a:schemeClr val="tx1"/>
                </a:solidFill>
                <a:latin typeface="+mn-lt"/>
                <a:ea typeface="+mn-ea"/>
                <a:cs typeface="+mn-cs"/>
              </a:defRPr>
            </a:lvl3pPr>
            <a:lvl4pPr marL="201172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4pPr>
            <a:lvl5pPr marL="268230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5pPr>
            <a:lvl6pPr marL="3352876"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6pPr>
            <a:lvl7pPr marL="4023451"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7pPr>
            <a:lvl8pPr marL="4694027"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8pPr>
            <a:lvl9pPr marL="5364602" indent="0" algn="ctr" defTabSz="1341150" rtl="0" eaLnBrk="1" latinLnBrk="0" hangingPunct="1">
              <a:lnSpc>
                <a:spcPct val="90000"/>
              </a:lnSpc>
              <a:spcBef>
                <a:spcPts val="733"/>
              </a:spcBef>
              <a:buFont typeface="Arial" panose="020B0604020202020204" pitchFamily="34" charset="0"/>
              <a:buNone/>
              <a:defRPr sz="2347" kern="1200">
                <a:solidFill>
                  <a:schemeClr val="tx1"/>
                </a:solidFill>
                <a:latin typeface="+mn-lt"/>
                <a:ea typeface="+mn-ea"/>
                <a:cs typeface="+mn-cs"/>
              </a:defRPr>
            </a:lvl9pPr>
          </a:lstStyle>
          <a:p>
            <a:pPr>
              <a:buClr>
                <a:srgbClr val="1CADE4"/>
              </a:buClr>
            </a:pPr>
            <a:r>
              <a:rPr lang="en-US" sz="1773" dirty="0">
                <a:solidFill>
                  <a:srgbClr val="467886"/>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cmaines</a:t>
            </a:r>
            <a:r>
              <a:rPr lang="en-US" sz="1773" dirty="0">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@kairoshealthsystems.com</a:t>
            </a:r>
            <a:r>
              <a:rPr lang="en-US" sz="1773" dirty="0">
                <a:solidFill>
                  <a:schemeClr val="accent1"/>
                </a:solidFill>
                <a:latin typeface="Arial" panose="020B0604020202020204" pitchFamily="34" charset="0"/>
                <a:cs typeface="Arial" panose="020B0604020202020204" pitchFamily="34" charset="0"/>
              </a:rPr>
              <a:t> </a:t>
            </a:r>
          </a:p>
          <a:p>
            <a:endParaRPr lang="en-US" sz="2400" dirty="0"/>
          </a:p>
        </p:txBody>
      </p:sp>
      <p:cxnSp>
        <p:nvCxnSpPr>
          <p:cNvPr id="14" name="Straight Connector 13">
            <a:extLst>
              <a:ext uri="{FF2B5EF4-FFF2-40B4-BE49-F238E27FC236}">
                <a16:creationId xmlns:a16="http://schemas.microsoft.com/office/drawing/2014/main" id="{361CD7F7-7AE7-B98A-8BEC-5D97CBB0ABF0}"/>
              </a:ext>
            </a:extLst>
          </p:cNvPr>
          <p:cNvCxnSpPr>
            <a:cxnSpLocks/>
          </p:cNvCxnSpPr>
          <p:nvPr/>
        </p:nvCxnSpPr>
        <p:spPr>
          <a:xfrm>
            <a:off x="6621690" y="2032581"/>
            <a:ext cx="0" cy="34652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15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2"/>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8" name="TextBox 7">
            <a:extLst>
              <a:ext uri="{FF2B5EF4-FFF2-40B4-BE49-F238E27FC236}">
                <a16:creationId xmlns:a16="http://schemas.microsoft.com/office/drawing/2014/main" id="{D61915B2-3857-F7AD-987E-78F13716B23F}"/>
              </a:ext>
            </a:extLst>
          </p:cNvPr>
          <p:cNvSpPr txBox="1"/>
          <p:nvPr/>
        </p:nvSpPr>
        <p:spPr>
          <a:xfrm>
            <a:off x="662175" y="1298618"/>
            <a:ext cx="9461742" cy="707886"/>
          </a:xfrm>
          <a:prstGeom prst="rect">
            <a:avLst/>
          </a:prstGeom>
          <a:noFill/>
        </p:spPr>
        <p:txBody>
          <a:bodyPr wrap="square" rtlCol="0">
            <a:spAutoFit/>
          </a:bodyPr>
          <a:lstStyle/>
          <a:p>
            <a:pPr defTabSz="311719"/>
            <a:r>
              <a:rPr lang="en-US" sz="4000" b="1" i="1" cap="small" dirty="0">
                <a:solidFill>
                  <a:srgbClr val="156082"/>
                </a:solidFill>
                <a:latin typeface="Aptos Display" panose="02110004020202020204"/>
                <a:ea typeface="Arial" panose="020B0604020202020204" pitchFamily="34" charset="0"/>
              </a:rPr>
              <a:t>history </a:t>
            </a:r>
            <a:r>
              <a:rPr lang="en-US" sz="4000" b="1" i="1" dirty="0">
                <a:solidFill>
                  <a:srgbClr val="156082"/>
                </a:solidFill>
                <a:latin typeface="Aptos Display" panose="02110004020202020204"/>
                <a:ea typeface="Arial" panose="020B0604020202020204" pitchFamily="34" charset="0"/>
              </a:rPr>
              <a:t>:  </a:t>
            </a:r>
            <a:r>
              <a:rPr lang="en-US" sz="3000" b="1" i="1" dirty="0">
                <a:solidFill>
                  <a:srgbClr val="156082"/>
                </a:solidFill>
                <a:latin typeface="Aptos Display" panose="02110004020202020204"/>
                <a:ea typeface="Arial" panose="020B0604020202020204" pitchFamily="34" charset="0"/>
              </a:rPr>
              <a:t>Legislative Milestones</a:t>
            </a:r>
            <a:endParaRPr lang="en-US" sz="2454" i="1" dirty="0">
              <a:solidFill>
                <a:srgbClr val="156082"/>
              </a:solidFill>
              <a:latin typeface="Aptos Display" panose="02110004020202020204"/>
              <a:ea typeface="Arial" panose="020B0604020202020204" pitchFamily="34" charset="0"/>
            </a:endParaRPr>
          </a:p>
        </p:txBody>
      </p:sp>
      <p:pic>
        <p:nvPicPr>
          <p:cNvPr id="4" name="Content Placeholder 7">
            <a:extLst>
              <a:ext uri="{FF2B5EF4-FFF2-40B4-BE49-F238E27FC236}">
                <a16:creationId xmlns:a16="http://schemas.microsoft.com/office/drawing/2014/main" id="{F6A532C6-9F8C-81ED-CED8-B3ED3547F17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2175" y="1862482"/>
            <a:ext cx="11064960" cy="4804677"/>
          </a:xfrm>
        </p:spPr>
      </p:pic>
      <p:sp>
        <p:nvSpPr>
          <p:cNvPr id="5" name="TextBox 4">
            <a:extLst>
              <a:ext uri="{FF2B5EF4-FFF2-40B4-BE49-F238E27FC236}">
                <a16:creationId xmlns:a16="http://schemas.microsoft.com/office/drawing/2014/main" id="{38D0D85E-0711-5D82-1B2A-5221AC4002F8}"/>
              </a:ext>
            </a:extLst>
          </p:cNvPr>
          <p:cNvSpPr txBox="1"/>
          <p:nvPr/>
        </p:nvSpPr>
        <p:spPr>
          <a:xfrm>
            <a:off x="896229" y="2951946"/>
            <a:ext cx="1653989" cy="846386"/>
          </a:xfrm>
          <a:prstGeom prst="rect">
            <a:avLst/>
          </a:prstGeom>
          <a:solidFill>
            <a:srgbClr val="F5F6F8"/>
          </a:solidFill>
        </p:spPr>
        <p:txBody>
          <a:bodyPr wrap="square" rtlCol="0">
            <a:noAutofit/>
          </a:bodyPr>
          <a:lstStyle/>
          <a:p>
            <a:pPr algn="ctr"/>
            <a:r>
              <a:rPr lang="en-US" sz="1300" dirty="0">
                <a:latin typeface="Arial" panose="020B0604020202020204" pitchFamily="34" charset="0"/>
                <a:cs typeface="Arial" panose="020B0604020202020204" pitchFamily="34" charset="0"/>
              </a:rPr>
              <a:t>The Social Security Amendments of 1965</a:t>
            </a:r>
          </a:p>
          <a:p>
            <a:pPr algn="ctr"/>
            <a:endParaRPr lang="en-US" sz="13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9D8B8E4-0C73-72D8-9F3D-0ED63792747C}"/>
              </a:ext>
            </a:extLst>
          </p:cNvPr>
          <p:cNvSpPr txBox="1"/>
          <p:nvPr/>
        </p:nvSpPr>
        <p:spPr>
          <a:xfrm>
            <a:off x="3814242" y="2736503"/>
            <a:ext cx="1403217" cy="1092607"/>
          </a:xfrm>
          <a:prstGeom prst="rect">
            <a:avLst/>
          </a:prstGeom>
          <a:solidFill>
            <a:srgbClr val="F5F6F8"/>
          </a:solidFill>
        </p:spPr>
        <p:txBody>
          <a:bodyPr wrap="square" rtlCol="0">
            <a:spAutoFit/>
          </a:bodyPr>
          <a:lstStyle/>
          <a:p>
            <a:pPr algn="ctr"/>
            <a:r>
              <a:rPr lang="en-US" sz="1300" dirty="0">
                <a:latin typeface="Arial" panose="020B0604020202020204" pitchFamily="34" charset="0"/>
                <a:cs typeface="Arial" panose="020B0604020202020204" pitchFamily="34" charset="0"/>
              </a:rPr>
              <a:t>Tax Equity and Fiscal Responsibility Act (1982)</a:t>
            </a:r>
          </a:p>
          <a:p>
            <a:pPr algn="ctr"/>
            <a:endParaRPr lang="en-US" sz="13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A10A213-F908-2321-CE3A-B366B244A773}"/>
              </a:ext>
            </a:extLst>
          </p:cNvPr>
          <p:cNvSpPr txBox="1"/>
          <p:nvPr/>
        </p:nvSpPr>
        <p:spPr>
          <a:xfrm>
            <a:off x="6481483" y="3059668"/>
            <a:ext cx="1403217" cy="692497"/>
          </a:xfrm>
          <a:prstGeom prst="rect">
            <a:avLst/>
          </a:prstGeom>
          <a:solidFill>
            <a:srgbClr val="F5F6F8"/>
          </a:solidFill>
        </p:spPr>
        <p:txBody>
          <a:bodyPr wrap="square" rtlCol="0">
            <a:spAutoFit/>
          </a:bodyPr>
          <a:lstStyle/>
          <a:p>
            <a:pPr algn="ctr"/>
            <a:r>
              <a:rPr lang="en-US" sz="1300" dirty="0">
                <a:latin typeface="Arial" panose="020B0604020202020204" pitchFamily="34" charset="0"/>
                <a:cs typeface="Arial" panose="020B0604020202020204" pitchFamily="34" charset="0"/>
              </a:rPr>
              <a:t>Medicare Modernization Act of 2003</a:t>
            </a:r>
          </a:p>
        </p:txBody>
      </p:sp>
      <p:sp>
        <p:nvSpPr>
          <p:cNvPr id="14" name="TextBox 13">
            <a:extLst>
              <a:ext uri="{FF2B5EF4-FFF2-40B4-BE49-F238E27FC236}">
                <a16:creationId xmlns:a16="http://schemas.microsoft.com/office/drawing/2014/main" id="{A6A9B8D6-18A7-349B-E060-DB92D5C83C05}"/>
              </a:ext>
            </a:extLst>
          </p:cNvPr>
          <p:cNvSpPr txBox="1"/>
          <p:nvPr/>
        </p:nvSpPr>
        <p:spPr>
          <a:xfrm>
            <a:off x="935265" y="2735358"/>
            <a:ext cx="1653989" cy="235528"/>
          </a:xfrm>
          <a:prstGeom prst="rect">
            <a:avLst/>
          </a:prstGeom>
          <a:solidFill>
            <a:srgbClr val="F5F6F8"/>
          </a:solidFill>
        </p:spPr>
        <p:txBody>
          <a:bodyPr wrap="square" rtlCol="0">
            <a:noAutofit/>
          </a:bodyPr>
          <a:lstStyle/>
          <a:p>
            <a:pPr algn="ctr"/>
            <a:endParaRPr lang="en-US" sz="700" dirty="0"/>
          </a:p>
        </p:txBody>
      </p:sp>
      <p:sp>
        <p:nvSpPr>
          <p:cNvPr id="15" name="Isosceles Triangle 14">
            <a:extLst>
              <a:ext uri="{FF2B5EF4-FFF2-40B4-BE49-F238E27FC236}">
                <a16:creationId xmlns:a16="http://schemas.microsoft.com/office/drawing/2014/main" id="{04E96D14-08EB-1143-59CE-0D5301639A30}"/>
              </a:ext>
            </a:extLst>
          </p:cNvPr>
          <p:cNvSpPr/>
          <p:nvPr/>
        </p:nvSpPr>
        <p:spPr>
          <a:xfrm rot="5400000">
            <a:off x="10496768" y="3376045"/>
            <a:ext cx="293152" cy="259066"/>
          </a:xfrm>
          <a:prstGeom prst="triangle">
            <a:avLst>
              <a:gd name="adj" fmla="val 88531"/>
            </a:avLst>
          </a:prstGeom>
          <a:solidFill>
            <a:srgbClr val="D2D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6070D0-834B-055A-DBDE-5DFE58CA6720}"/>
              </a:ext>
            </a:extLst>
          </p:cNvPr>
          <p:cNvSpPr txBox="1"/>
          <p:nvPr/>
        </p:nvSpPr>
        <p:spPr>
          <a:xfrm>
            <a:off x="9120446" y="3059668"/>
            <a:ext cx="1403217" cy="692497"/>
          </a:xfrm>
          <a:prstGeom prst="rect">
            <a:avLst/>
          </a:prstGeom>
          <a:solidFill>
            <a:srgbClr val="F5F6F8"/>
          </a:solidFill>
        </p:spPr>
        <p:txBody>
          <a:bodyPr wrap="square" rtlCol="0">
            <a:spAutoFit/>
          </a:bodyPr>
          <a:lstStyle/>
          <a:p>
            <a:pPr algn="ctr"/>
            <a:r>
              <a:rPr lang="en-US" sz="1300" dirty="0">
                <a:latin typeface="Arial" panose="020B0604020202020204" pitchFamily="34" charset="0"/>
                <a:cs typeface="Arial" panose="020B0604020202020204" pitchFamily="34" charset="0"/>
              </a:rPr>
              <a:t>Bipartisan Budget Act of 2018</a:t>
            </a:r>
          </a:p>
        </p:txBody>
      </p:sp>
      <p:sp>
        <p:nvSpPr>
          <p:cNvPr id="16" name="TextBox 15">
            <a:extLst>
              <a:ext uri="{FF2B5EF4-FFF2-40B4-BE49-F238E27FC236}">
                <a16:creationId xmlns:a16="http://schemas.microsoft.com/office/drawing/2014/main" id="{0BDD013A-888A-6DAA-F965-5EE09FA06A8F}"/>
              </a:ext>
            </a:extLst>
          </p:cNvPr>
          <p:cNvSpPr txBox="1"/>
          <p:nvPr/>
        </p:nvSpPr>
        <p:spPr>
          <a:xfrm rot="2675633">
            <a:off x="10423250" y="3199663"/>
            <a:ext cx="349627" cy="200055"/>
          </a:xfrm>
          <a:prstGeom prst="rect">
            <a:avLst/>
          </a:prstGeom>
          <a:solidFill>
            <a:srgbClr val="F5F6F8"/>
          </a:solidFill>
        </p:spPr>
        <p:txBody>
          <a:bodyPr wrap="square" rtlCol="0">
            <a:spAutoFit/>
          </a:bodyPr>
          <a:lstStyle/>
          <a:p>
            <a:pPr algn="ctr"/>
            <a:endParaRPr lang="en-US" sz="700" dirty="0"/>
          </a:p>
        </p:txBody>
      </p:sp>
      <p:sp>
        <p:nvSpPr>
          <p:cNvPr id="17" name="TextBox 16">
            <a:extLst>
              <a:ext uri="{FF2B5EF4-FFF2-40B4-BE49-F238E27FC236}">
                <a16:creationId xmlns:a16="http://schemas.microsoft.com/office/drawing/2014/main" id="{9C0F25A9-DF1F-C277-3246-E74A93E20C8F}"/>
              </a:ext>
            </a:extLst>
          </p:cNvPr>
          <p:cNvSpPr txBox="1"/>
          <p:nvPr/>
        </p:nvSpPr>
        <p:spPr>
          <a:xfrm>
            <a:off x="8107926" y="4820718"/>
            <a:ext cx="1299121" cy="828520"/>
          </a:xfrm>
          <a:prstGeom prst="rect">
            <a:avLst/>
          </a:prstGeom>
          <a:solidFill>
            <a:srgbClr val="F5F6F8"/>
          </a:solidFill>
        </p:spPr>
        <p:txBody>
          <a:bodyPr wrap="square" rtlCol="0">
            <a:noAutofit/>
          </a:bodyPr>
          <a:lstStyle/>
          <a:p>
            <a:pPr algn="ctr"/>
            <a:r>
              <a:rPr lang="en-US" sz="1300" dirty="0">
                <a:latin typeface="Arial" panose="020B0604020202020204" pitchFamily="34" charset="0"/>
                <a:cs typeface="Arial" panose="020B0604020202020204" pitchFamily="34" charset="0"/>
              </a:rPr>
              <a:t>The Affordable Care Act (2010)</a:t>
            </a:r>
          </a:p>
        </p:txBody>
      </p:sp>
      <p:sp>
        <p:nvSpPr>
          <p:cNvPr id="20" name="TextBox 19">
            <a:extLst>
              <a:ext uri="{FF2B5EF4-FFF2-40B4-BE49-F238E27FC236}">
                <a16:creationId xmlns:a16="http://schemas.microsoft.com/office/drawing/2014/main" id="{316B23AC-71D9-E7BF-D930-FAC30E580FBE}"/>
              </a:ext>
            </a:extLst>
          </p:cNvPr>
          <p:cNvSpPr txBox="1"/>
          <p:nvPr/>
        </p:nvSpPr>
        <p:spPr>
          <a:xfrm>
            <a:off x="5165661" y="4824271"/>
            <a:ext cx="1299121" cy="828520"/>
          </a:xfrm>
          <a:prstGeom prst="rect">
            <a:avLst/>
          </a:prstGeom>
          <a:solidFill>
            <a:srgbClr val="F5F6F8"/>
          </a:solidFill>
        </p:spPr>
        <p:txBody>
          <a:bodyPr wrap="square" rtlCol="0">
            <a:noAutofit/>
          </a:bodyPr>
          <a:lstStyle/>
          <a:p>
            <a:pPr algn="ctr"/>
            <a:r>
              <a:rPr lang="en-US" sz="1300" dirty="0">
                <a:latin typeface="Arial" panose="020B0604020202020204" pitchFamily="34" charset="0"/>
                <a:cs typeface="Arial" panose="020B0604020202020204" pitchFamily="34" charset="0"/>
              </a:rPr>
              <a:t>The Balanced Budget Act of 1997</a:t>
            </a:r>
          </a:p>
        </p:txBody>
      </p:sp>
      <p:sp>
        <p:nvSpPr>
          <p:cNvPr id="24" name="TextBox 23">
            <a:extLst>
              <a:ext uri="{FF2B5EF4-FFF2-40B4-BE49-F238E27FC236}">
                <a16:creationId xmlns:a16="http://schemas.microsoft.com/office/drawing/2014/main" id="{7C18E77C-0F9B-72D2-D846-586CD3790AD7}"/>
              </a:ext>
            </a:extLst>
          </p:cNvPr>
          <p:cNvSpPr txBox="1"/>
          <p:nvPr/>
        </p:nvSpPr>
        <p:spPr>
          <a:xfrm>
            <a:off x="2395408" y="4818485"/>
            <a:ext cx="1299121" cy="828520"/>
          </a:xfrm>
          <a:prstGeom prst="rect">
            <a:avLst/>
          </a:prstGeom>
          <a:solidFill>
            <a:srgbClr val="F5F6F8"/>
          </a:solidFill>
        </p:spPr>
        <p:txBody>
          <a:bodyPr wrap="square" rtlCol="0">
            <a:noAutofit/>
          </a:bodyPr>
          <a:lstStyle/>
          <a:p>
            <a:pPr algn="ctr"/>
            <a:r>
              <a:rPr lang="en-US" sz="1300" dirty="0">
                <a:latin typeface="Arial" panose="020B0604020202020204" pitchFamily="34" charset="0"/>
                <a:cs typeface="Arial" panose="020B0604020202020204" pitchFamily="34" charset="0"/>
              </a:rPr>
              <a:t>Social Security Amendments of 1972</a:t>
            </a:r>
          </a:p>
        </p:txBody>
      </p:sp>
    </p:spTree>
    <p:extLst>
      <p:ext uri="{BB962C8B-B14F-4D97-AF65-F5344CB8AC3E}">
        <p14:creationId xmlns:p14="http://schemas.microsoft.com/office/powerpoint/2010/main" val="4129204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uilding with a dome&#10;&#10;Description automatically generated">
            <a:extLst>
              <a:ext uri="{FF2B5EF4-FFF2-40B4-BE49-F238E27FC236}">
                <a16:creationId xmlns:a16="http://schemas.microsoft.com/office/drawing/2014/main" id="{941950C4-95D4-8AA3-DDD4-A3B22E6F4828}"/>
              </a:ext>
            </a:extLst>
          </p:cNvPr>
          <p:cNvPicPr>
            <a:picLocks noChangeAspect="1"/>
          </p:cNvPicPr>
          <p:nvPr/>
        </p:nvPicPr>
        <p:blipFill>
          <a:blip r:embed="rId3" cstate="email">
            <a:alphaModFix amt="49000"/>
            <a:extLst>
              <a:ext uri="{28A0092B-C50C-407E-A947-70E740481C1C}">
                <a14:useLocalDpi xmlns:a14="http://schemas.microsoft.com/office/drawing/2010/main" val="0"/>
              </a:ext>
            </a:extLst>
          </a:blip>
          <a:stretch>
            <a:fillRect/>
          </a:stretch>
        </p:blipFill>
        <p:spPr>
          <a:xfrm>
            <a:off x="5299864" y="708511"/>
            <a:ext cx="8745604" cy="5830402"/>
          </a:xfrm>
          <a:prstGeom prst="rect">
            <a:avLst/>
          </a:prstGeom>
          <a:effectLst>
            <a:softEdge rad="596900"/>
          </a:effectLst>
        </p:spPr>
      </p:pic>
      <p:sp>
        <p:nvSpPr>
          <p:cNvPr id="12" name="Rectangle 11">
            <a:extLst>
              <a:ext uri="{FF2B5EF4-FFF2-40B4-BE49-F238E27FC236}">
                <a16:creationId xmlns:a16="http://schemas.microsoft.com/office/drawing/2014/main" id="{D6564178-8502-E7EE-919F-7D4A423C5DD2}"/>
              </a:ext>
            </a:extLst>
          </p:cNvPr>
          <p:cNvSpPr/>
          <p:nvPr/>
        </p:nvSpPr>
        <p:spPr>
          <a:xfrm>
            <a:off x="0" y="1634590"/>
            <a:ext cx="8451273" cy="51012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Aptos" panose="02110004020202020204"/>
            </a:endParaRPr>
          </a:p>
        </p:txBody>
      </p:sp>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7</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a:solidFill>
                    <a:srgbClr val="156082"/>
                  </a:solidFill>
                  <a:latin typeface="Aptos" panose="02110004020202020204"/>
                </a:rPr>
                <a:t>milestones</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8" name="TextBox 7">
            <a:extLst>
              <a:ext uri="{FF2B5EF4-FFF2-40B4-BE49-F238E27FC236}">
                <a16:creationId xmlns:a16="http://schemas.microsoft.com/office/drawing/2014/main" id="{70D9DFBA-4D2B-954D-25A5-186905D55B6B}"/>
              </a:ext>
            </a:extLst>
          </p:cNvPr>
          <p:cNvSpPr txBox="1"/>
          <p:nvPr/>
        </p:nvSpPr>
        <p:spPr>
          <a:xfrm>
            <a:off x="662175" y="1748858"/>
            <a:ext cx="7800868" cy="5287601"/>
          </a:xfrm>
          <a:prstGeom prst="rect">
            <a:avLst/>
          </a:prstGeom>
          <a:noFill/>
        </p:spPr>
        <p:txBody>
          <a:bodyPr wrap="square" rtlCol="0">
            <a:spAutoFit/>
          </a:bodyPr>
          <a:lstStyle/>
          <a:p>
            <a:pPr lvl="1" defTabSz="311719">
              <a:lnSpc>
                <a:spcPct val="90000"/>
              </a:lnSpc>
            </a:pPr>
            <a:r>
              <a:rPr lang="en-US" sz="2100" dirty="0">
                <a:solidFill>
                  <a:prstClr val="white"/>
                </a:solidFill>
                <a:latin typeface="Arial" panose="020B0604020202020204" pitchFamily="34" charset="0"/>
                <a:cs typeface="Arial" panose="020B0604020202020204" pitchFamily="34" charset="0"/>
              </a:rPr>
              <a:t>The Balanced Budget Act of 1997 (BBA 97) </a:t>
            </a:r>
          </a:p>
          <a:p>
            <a:pPr marL="1257300" lvl="2" indent="-342900" defTabSz="311719">
              <a:lnSpc>
                <a:spcPct val="90000"/>
              </a:lnSpc>
              <a:buFont typeface="Wingdings" panose="05000000000000000000" pitchFamily="2" charset="2"/>
              <a:buChar char="Ø"/>
            </a:pPr>
            <a:r>
              <a:rPr lang="en-US" sz="2100" dirty="0">
                <a:solidFill>
                  <a:prstClr val="white"/>
                </a:solidFill>
                <a:latin typeface="Arial" panose="020B0604020202020204" pitchFamily="34" charset="0"/>
                <a:cs typeface="Arial" panose="020B0604020202020204" pitchFamily="34" charset="0"/>
              </a:rPr>
              <a:t>Created </a:t>
            </a:r>
            <a:r>
              <a:rPr lang="en-US" sz="2100" b="1" dirty="0">
                <a:solidFill>
                  <a:srgbClr val="FFC000"/>
                </a:solidFill>
                <a:latin typeface="Arial" panose="020B0604020202020204" pitchFamily="34" charset="0"/>
                <a:cs typeface="Arial" panose="020B0604020202020204" pitchFamily="34" charset="0"/>
              </a:rPr>
              <a:t>Medicare Part C</a:t>
            </a:r>
            <a:r>
              <a:rPr lang="en-US" sz="2100" dirty="0">
                <a:solidFill>
                  <a:prstClr val="white"/>
                </a:solidFill>
                <a:latin typeface="Arial" panose="020B0604020202020204" pitchFamily="34" charset="0"/>
                <a:cs typeface="Arial" panose="020B0604020202020204" pitchFamily="34" charset="0"/>
              </a:rPr>
              <a:t>–originally called </a:t>
            </a:r>
            <a:r>
              <a:rPr lang="en-US" sz="2100" dirty="0" err="1">
                <a:solidFill>
                  <a:prstClr val="white"/>
                </a:solidFill>
                <a:latin typeface="Arial" panose="020B0604020202020204" pitchFamily="34" charset="0"/>
                <a:cs typeface="Arial" panose="020B0604020202020204" pitchFamily="34" charset="0"/>
              </a:rPr>
              <a:t>Medicare+Choice</a:t>
            </a:r>
            <a:r>
              <a:rPr lang="en-US" sz="2100" dirty="0">
                <a:solidFill>
                  <a:prstClr val="white"/>
                </a:solidFill>
                <a:latin typeface="Arial" panose="020B0604020202020204" pitchFamily="34" charset="0"/>
                <a:cs typeface="Arial" panose="020B0604020202020204" pitchFamily="34" charset="0"/>
              </a:rPr>
              <a:t> </a:t>
            </a:r>
          </a:p>
          <a:p>
            <a:pPr marL="1257300" lvl="2" indent="-342900" defTabSz="311719">
              <a:lnSpc>
                <a:spcPct val="90000"/>
              </a:lnSpc>
              <a:buFont typeface="Wingdings" panose="05000000000000000000" pitchFamily="2" charset="2"/>
              <a:buChar char="Ø"/>
            </a:pPr>
            <a:r>
              <a:rPr lang="en-US" sz="2100" dirty="0">
                <a:solidFill>
                  <a:prstClr val="white"/>
                </a:solidFill>
                <a:latin typeface="Arial" panose="020B0604020202020204" pitchFamily="34" charset="0"/>
                <a:cs typeface="Arial" panose="020B0604020202020204" pitchFamily="34" charset="0"/>
              </a:rPr>
              <a:t>Now known as Medicare Advantage</a:t>
            </a:r>
          </a:p>
          <a:p>
            <a:pPr marL="1257300" lvl="2" indent="-342900" defTabSz="311719">
              <a:lnSpc>
                <a:spcPct val="90000"/>
              </a:lnSpc>
              <a:buFont typeface="Wingdings" panose="05000000000000000000" pitchFamily="2" charset="2"/>
              <a:buChar char="Ø"/>
            </a:pPr>
            <a:r>
              <a:rPr lang="en-US" sz="2100" dirty="0">
                <a:solidFill>
                  <a:prstClr val="white"/>
                </a:solidFill>
                <a:latin typeface="Arial" panose="020B0604020202020204" pitchFamily="34" charset="0"/>
                <a:cs typeface="Arial" panose="020B0604020202020204" pitchFamily="34" charset="0"/>
              </a:rPr>
              <a:t>Made significant changes to Medicare’s interactions with managed care plans.</a:t>
            </a:r>
          </a:p>
          <a:p>
            <a:pPr marL="311719" indent="-311719" defTabSz="311719">
              <a:spcAft>
                <a:spcPts val="1200"/>
              </a:spcAft>
              <a:buFont typeface="Arial" panose="020B0604020202020204" pitchFamily="34" charset="0"/>
              <a:buChar char="•"/>
            </a:pPr>
            <a:endParaRPr lang="en-US" sz="2100" dirty="0">
              <a:solidFill>
                <a:prstClr val="white"/>
              </a:solidFill>
              <a:latin typeface="Arial" panose="020B0604020202020204" pitchFamily="34" charset="0"/>
              <a:cs typeface="Arial" panose="020B0604020202020204" pitchFamily="34" charset="0"/>
            </a:endParaRPr>
          </a:p>
          <a:p>
            <a:pPr lvl="1" defTabSz="311719">
              <a:lnSpc>
                <a:spcPct val="90000"/>
              </a:lnSpc>
            </a:pPr>
            <a:r>
              <a:rPr lang="en-US" sz="2100" dirty="0">
                <a:solidFill>
                  <a:prstClr val="white"/>
                </a:solidFill>
                <a:latin typeface="Arial" panose="020B0604020202020204" pitchFamily="34" charset="0"/>
                <a:cs typeface="Arial" panose="020B0604020202020204" pitchFamily="34" charset="0"/>
              </a:rPr>
              <a:t> The Patient Protection and </a:t>
            </a:r>
            <a:r>
              <a:rPr lang="en-US" sz="2100" b="1" dirty="0">
                <a:solidFill>
                  <a:srgbClr val="FFC000"/>
                </a:solidFill>
                <a:latin typeface="Arial" panose="020B0604020202020204" pitchFamily="34" charset="0"/>
                <a:cs typeface="Arial" panose="020B0604020202020204" pitchFamily="34" charset="0"/>
              </a:rPr>
              <a:t>Affordable Care Act (ACA)</a:t>
            </a:r>
            <a:r>
              <a:rPr lang="en-US" sz="2100" dirty="0">
                <a:solidFill>
                  <a:prstClr val="white"/>
                </a:solidFill>
                <a:latin typeface="Arial" panose="020B0604020202020204" pitchFamily="34" charset="0"/>
                <a:cs typeface="Arial" panose="020B0604020202020204" pitchFamily="34" charset="0"/>
              </a:rPr>
              <a:t>,</a:t>
            </a:r>
          </a:p>
          <a:p>
            <a:pPr marL="1257300" lvl="2" indent="-342900" defTabSz="311719">
              <a:lnSpc>
                <a:spcPct val="90000"/>
              </a:lnSpc>
              <a:buFont typeface="Wingdings" panose="05000000000000000000" pitchFamily="2" charset="2"/>
              <a:buChar char="Ø"/>
            </a:pPr>
            <a:r>
              <a:rPr lang="en-US" sz="2100" dirty="0">
                <a:solidFill>
                  <a:prstClr val="white"/>
                </a:solidFill>
                <a:latin typeface="Arial" panose="020B0604020202020204" pitchFamily="34" charset="0"/>
                <a:cs typeface="Arial" panose="020B0604020202020204" pitchFamily="34" charset="0"/>
              </a:rPr>
              <a:t>Brought MA payments closer to OM spending level</a:t>
            </a:r>
          </a:p>
          <a:p>
            <a:pPr marL="1257300" lvl="2" indent="-342900" defTabSz="311719">
              <a:lnSpc>
                <a:spcPct val="90000"/>
              </a:lnSpc>
              <a:buFont typeface="Wingdings" panose="05000000000000000000" pitchFamily="2" charset="2"/>
              <a:buChar char="Ø"/>
            </a:pPr>
            <a:r>
              <a:rPr lang="en-US" sz="2100" dirty="0">
                <a:solidFill>
                  <a:prstClr val="white"/>
                </a:solidFill>
                <a:latin typeface="Arial" panose="020B0604020202020204" pitchFamily="34" charset="0"/>
                <a:cs typeface="Arial" panose="020B0604020202020204" pitchFamily="34" charset="0"/>
              </a:rPr>
              <a:t>Reduced rates overall</a:t>
            </a:r>
          </a:p>
          <a:p>
            <a:pPr marL="1257300" lvl="2" indent="-342900" defTabSz="311719">
              <a:lnSpc>
                <a:spcPct val="90000"/>
              </a:lnSpc>
              <a:buFont typeface="Wingdings" panose="05000000000000000000" pitchFamily="2" charset="2"/>
              <a:buChar char="Ø"/>
            </a:pPr>
            <a:endParaRPr lang="en-US" sz="2100" dirty="0">
              <a:solidFill>
                <a:prstClr val="white"/>
              </a:solidFill>
              <a:latin typeface="Arial" panose="020B0604020202020204" pitchFamily="34" charset="0"/>
              <a:cs typeface="Arial" panose="020B0604020202020204" pitchFamily="34" charset="0"/>
            </a:endParaRPr>
          </a:p>
          <a:p>
            <a:pPr lvl="1" defTabSz="311719"/>
            <a:r>
              <a:rPr lang="en-US" sz="2100" dirty="0">
                <a:solidFill>
                  <a:prstClr val="white"/>
                </a:solidFill>
                <a:latin typeface="Arial" panose="020B0604020202020204" pitchFamily="34" charset="0"/>
                <a:cs typeface="Arial" panose="020B0604020202020204" pitchFamily="34" charset="0"/>
              </a:rPr>
              <a:t> </a:t>
            </a:r>
            <a:r>
              <a:rPr lang="en-US" sz="2100" b="1" dirty="0">
                <a:solidFill>
                  <a:srgbClr val="FFC000"/>
                </a:solidFill>
                <a:latin typeface="Arial" panose="020B0604020202020204" pitchFamily="34" charset="0"/>
                <a:cs typeface="Arial" panose="020B0604020202020204" pitchFamily="34" charset="0"/>
              </a:rPr>
              <a:t>CMS Innovation Center </a:t>
            </a:r>
            <a:endParaRPr lang="en-US" sz="2100" b="1" dirty="0">
              <a:solidFill>
                <a:prstClr val="white"/>
              </a:solidFill>
              <a:latin typeface="Arial" panose="020B0604020202020204" pitchFamily="34" charset="0"/>
              <a:cs typeface="Arial" panose="020B0604020202020204" pitchFamily="34" charset="0"/>
            </a:endParaRPr>
          </a:p>
          <a:p>
            <a:pPr marL="800100" lvl="1" indent="-342900" defTabSz="311719">
              <a:buFont typeface="Wingdings" panose="05000000000000000000" pitchFamily="2" charset="2"/>
              <a:buChar char="Ø"/>
            </a:pPr>
            <a:r>
              <a:rPr lang="en-US" sz="2100" b="1" dirty="0">
                <a:solidFill>
                  <a:prstClr val="white"/>
                </a:solidFill>
                <a:latin typeface="Arial" panose="020B0604020202020204" pitchFamily="34" charset="0"/>
                <a:cs typeface="Arial" panose="020B0604020202020204" pitchFamily="34" charset="0"/>
              </a:rPr>
              <a:t>E</a:t>
            </a:r>
            <a:r>
              <a:rPr lang="en-US" sz="2100" dirty="0">
                <a:solidFill>
                  <a:prstClr val="white"/>
                </a:solidFill>
                <a:latin typeface="Arial" panose="020B0604020202020204" pitchFamily="34" charset="0"/>
                <a:cs typeface="Arial" panose="020B0604020202020204" pitchFamily="34" charset="0"/>
              </a:rPr>
              <a:t>stablished by Congress to identify ways to:</a:t>
            </a:r>
          </a:p>
          <a:p>
            <a:pPr marL="1257300" lvl="2" indent="-342900" defTabSz="311719">
              <a:lnSpc>
                <a:spcPct val="90000"/>
              </a:lnSpc>
              <a:buFont typeface="Arial" panose="020B0604020202020204" pitchFamily="34" charset="0"/>
              <a:buChar char="•"/>
            </a:pPr>
            <a:r>
              <a:rPr lang="en-US" sz="2100" dirty="0">
                <a:solidFill>
                  <a:prstClr val="white"/>
                </a:solidFill>
                <a:latin typeface="Arial" panose="020B0604020202020204" pitchFamily="34" charset="0"/>
                <a:cs typeface="Arial" panose="020B0604020202020204" pitchFamily="34" charset="0"/>
              </a:rPr>
              <a:t>improve healthcare quality</a:t>
            </a:r>
          </a:p>
          <a:p>
            <a:pPr marL="1257300" lvl="2" indent="-342900" defTabSz="311719">
              <a:lnSpc>
                <a:spcPct val="90000"/>
              </a:lnSpc>
              <a:buFont typeface="Arial" panose="020B0604020202020204" pitchFamily="34" charset="0"/>
              <a:buChar char="•"/>
            </a:pPr>
            <a:r>
              <a:rPr lang="en-US" sz="2100" dirty="0">
                <a:solidFill>
                  <a:prstClr val="white"/>
                </a:solidFill>
                <a:latin typeface="Arial" panose="020B0604020202020204" pitchFamily="34" charset="0"/>
                <a:cs typeface="Arial" panose="020B0604020202020204" pitchFamily="34" charset="0"/>
              </a:rPr>
              <a:t>Reduce costs in the Medicare, Medicaid, and Children’s Health Insurance Programs (CHIP) programs.</a:t>
            </a:r>
            <a:endParaRPr lang="en-US" sz="2100" dirty="0">
              <a:solidFill>
                <a:prstClr val="white"/>
              </a:solidFill>
              <a:latin typeface="Aptos" panose="02110004020202020204"/>
            </a:endParaRPr>
          </a:p>
        </p:txBody>
      </p:sp>
      <p:pic>
        <p:nvPicPr>
          <p:cNvPr id="9" name="Picture 8" descr="A green and blue text on a black background&#10;&#10;Description automatically generated">
            <a:extLst>
              <a:ext uri="{FF2B5EF4-FFF2-40B4-BE49-F238E27FC236}">
                <a16:creationId xmlns:a16="http://schemas.microsoft.com/office/drawing/2014/main" id="{DDDA910B-10D7-E779-CFA5-EA1FAE0CADA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1" name="TextBox 10">
            <a:extLst>
              <a:ext uri="{FF2B5EF4-FFF2-40B4-BE49-F238E27FC236}">
                <a16:creationId xmlns:a16="http://schemas.microsoft.com/office/drawing/2014/main" id="{DD3E15B9-1797-6FF8-5C8C-F44062C19CC6}"/>
              </a:ext>
            </a:extLst>
          </p:cNvPr>
          <p:cNvSpPr txBox="1"/>
          <p:nvPr/>
        </p:nvSpPr>
        <p:spPr>
          <a:xfrm>
            <a:off x="-11770" y="1744032"/>
            <a:ext cx="1207570" cy="630942"/>
          </a:xfrm>
          <a:prstGeom prst="rect">
            <a:avLst/>
          </a:prstGeom>
          <a:noFill/>
          <a:ln>
            <a:noFill/>
          </a:ln>
        </p:spPr>
        <p:txBody>
          <a:bodyPr wrap="square" rtlCol="0">
            <a:spAutoFit/>
          </a:bodyPr>
          <a:lstStyle/>
          <a:p>
            <a:r>
              <a:rPr lang="en-US" sz="3500" b="1" dirty="0">
                <a:solidFill>
                  <a:srgbClr val="DCF1DA"/>
                </a:solidFill>
                <a:latin typeface="ADLaM Display" panose="020F0502020204030204" pitchFamily="2" charset="0"/>
                <a:ea typeface="ADLaM Display" panose="020F0502020204030204" pitchFamily="2" charset="0"/>
                <a:cs typeface="ADLaM Display" panose="020F0502020204030204" pitchFamily="2" charset="0"/>
              </a:rPr>
              <a:t>1997</a:t>
            </a:r>
          </a:p>
        </p:txBody>
      </p:sp>
      <p:sp>
        <p:nvSpPr>
          <p:cNvPr id="13" name="TextBox 12">
            <a:extLst>
              <a:ext uri="{FF2B5EF4-FFF2-40B4-BE49-F238E27FC236}">
                <a16:creationId xmlns:a16="http://schemas.microsoft.com/office/drawing/2014/main" id="{CA7DD384-59A3-8923-EC76-FFCAB9E8046B}"/>
              </a:ext>
            </a:extLst>
          </p:cNvPr>
          <p:cNvSpPr txBox="1"/>
          <p:nvPr/>
        </p:nvSpPr>
        <p:spPr>
          <a:xfrm>
            <a:off x="36163" y="4987483"/>
            <a:ext cx="2292794" cy="630942"/>
          </a:xfrm>
          <a:prstGeom prst="rect">
            <a:avLst/>
          </a:prstGeom>
          <a:noFill/>
          <a:ln>
            <a:noFill/>
          </a:ln>
        </p:spPr>
        <p:txBody>
          <a:bodyPr wrap="square" rtlCol="0">
            <a:spAutoFit/>
          </a:bodyPr>
          <a:lstStyle/>
          <a:p>
            <a:r>
              <a:rPr lang="en-US" sz="3500" b="1" dirty="0">
                <a:solidFill>
                  <a:srgbClr val="DCF1DA"/>
                </a:solidFill>
                <a:latin typeface="ADLaM Display" panose="020F0502020204030204" pitchFamily="2" charset="0"/>
                <a:ea typeface="ADLaM Display" panose="020F0502020204030204" pitchFamily="2" charset="0"/>
                <a:cs typeface="ADLaM Display" panose="020F0502020204030204" pitchFamily="2" charset="0"/>
              </a:rPr>
              <a:t>2010</a:t>
            </a:r>
          </a:p>
        </p:txBody>
      </p:sp>
      <p:sp>
        <p:nvSpPr>
          <p:cNvPr id="14" name="TextBox 13">
            <a:extLst>
              <a:ext uri="{FF2B5EF4-FFF2-40B4-BE49-F238E27FC236}">
                <a16:creationId xmlns:a16="http://schemas.microsoft.com/office/drawing/2014/main" id="{766666D2-744E-37D6-292A-494BECBF8A93}"/>
              </a:ext>
            </a:extLst>
          </p:cNvPr>
          <p:cNvSpPr txBox="1"/>
          <p:nvPr/>
        </p:nvSpPr>
        <p:spPr>
          <a:xfrm>
            <a:off x="0" y="3833516"/>
            <a:ext cx="2292794" cy="630942"/>
          </a:xfrm>
          <a:prstGeom prst="rect">
            <a:avLst/>
          </a:prstGeom>
          <a:noFill/>
          <a:ln>
            <a:noFill/>
          </a:ln>
        </p:spPr>
        <p:txBody>
          <a:bodyPr wrap="square" rtlCol="0">
            <a:spAutoFit/>
          </a:bodyPr>
          <a:lstStyle/>
          <a:p>
            <a:r>
              <a:rPr lang="en-US" sz="3500" b="1" dirty="0">
                <a:solidFill>
                  <a:srgbClr val="DCF1DA"/>
                </a:solidFill>
                <a:latin typeface="ADLaM Display" panose="020F0502020204030204" pitchFamily="2" charset="0"/>
                <a:ea typeface="ADLaM Display" panose="020F0502020204030204" pitchFamily="2" charset="0"/>
                <a:cs typeface="ADLaM Display" panose="020F0502020204030204" pitchFamily="2" charset="0"/>
              </a:rPr>
              <a:t>2010</a:t>
            </a:r>
          </a:p>
        </p:txBody>
      </p:sp>
    </p:spTree>
    <p:extLst>
      <p:ext uri="{BB962C8B-B14F-4D97-AF65-F5344CB8AC3E}">
        <p14:creationId xmlns:p14="http://schemas.microsoft.com/office/powerpoint/2010/main" val="3598089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8</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9" name="TextBox 8">
            <a:extLst>
              <a:ext uri="{FF2B5EF4-FFF2-40B4-BE49-F238E27FC236}">
                <a16:creationId xmlns:a16="http://schemas.microsoft.com/office/drawing/2014/main" id="{F831FF79-2F12-0D2A-7887-CACF22C60108}"/>
              </a:ext>
            </a:extLst>
          </p:cNvPr>
          <p:cNvSpPr txBox="1"/>
          <p:nvPr/>
        </p:nvSpPr>
        <p:spPr>
          <a:xfrm>
            <a:off x="525690" y="1309267"/>
            <a:ext cx="2995425" cy="584775"/>
          </a:xfrm>
          <a:prstGeom prst="rect">
            <a:avLst/>
          </a:prstGeom>
          <a:noFill/>
        </p:spPr>
        <p:txBody>
          <a:bodyPr wrap="square" rtlCol="0">
            <a:spAutoFit/>
          </a:bodyPr>
          <a:lstStyle/>
          <a:p>
            <a:pPr defTabSz="311719"/>
            <a:r>
              <a:rPr lang="en-US" sz="3200" b="1" i="1" cap="small" dirty="0">
                <a:solidFill>
                  <a:srgbClr val="156082"/>
                </a:solidFill>
                <a:latin typeface="Aptos Display" panose="02110004020202020204"/>
                <a:ea typeface="Arial" panose="020B0604020202020204" pitchFamily="34" charset="0"/>
              </a:rPr>
              <a:t>enrollment</a:t>
            </a:r>
            <a:endParaRPr lang="en-US" sz="3200" i="1" dirty="0">
              <a:solidFill>
                <a:srgbClr val="156082"/>
              </a:solidFill>
              <a:latin typeface="Aptos Display" panose="02110004020202020204"/>
              <a:ea typeface="Arial" panose="020B0604020202020204" pitchFamily="34" charset="0"/>
            </a:endParaRPr>
          </a:p>
        </p:txBody>
      </p:sp>
      <p:pic>
        <p:nvPicPr>
          <p:cNvPr id="11" name="Content Placeholder 5">
            <a:extLst>
              <a:ext uri="{FF2B5EF4-FFF2-40B4-BE49-F238E27FC236}">
                <a16:creationId xmlns:a16="http://schemas.microsoft.com/office/drawing/2014/main" id="{84496F7A-3621-871A-BF7E-267F97E559A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3717006" y="1526053"/>
            <a:ext cx="8083516" cy="4924119"/>
          </a:xfrm>
          <a:prstGeom prst="rect">
            <a:avLst/>
          </a:prstGeom>
        </p:spPr>
      </p:pic>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sp>
        <p:nvSpPr>
          <p:cNvPr id="14" name="TextBox 13">
            <a:extLst>
              <a:ext uri="{FF2B5EF4-FFF2-40B4-BE49-F238E27FC236}">
                <a16:creationId xmlns:a16="http://schemas.microsoft.com/office/drawing/2014/main" id="{E5C8006E-09F4-2D71-52C4-6CBA0E6261BC}"/>
              </a:ext>
            </a:extLst>
          </p:cNvPr>
          <p:cNvSpPr txBox="1"/>
          <p:nvPr/>
        </p:nvSpPr>
        <p:spPr>
          <a:xfrm>
            <a:off x="3760984" y="1775944"/>
            <a:ext cx="3397778" cy="1200329"/>
          </a:xfrm>
          <a:prstGeom prst="rect">
            <a:avLst/>
          </a:prstGeom>
          <a:noFill/>
        </p:spPr>
        <p:txBody>
          <a:bodyPr wrap="square" rtlCol="0">
            <a:spAutoFit/>
          </a:bodyPr>
          <a:lstStyle/>
          <a:p>
            <a:pPr defTabSz="311719"/>
            <a:r>
              <a:rPr lang="en-US" sz="2400" b="1"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Total  Medicare Advantage Enrollment 2007-2023</a:t>
            </a:r>
            <a:endParaRPr lang="en-US" sz="2400"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47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F2934-EDC5-6C09-3F00-3B5B1A371A3B}"/>
              </a:ext>
            </a:extLst>
          </p:cNvPr>
          <p:cNvSpPr>
            <a:spLocks noGrp="1"/>
          </p:cNvSpPr>
          <p:nvPr>
            <p:ph type="sldNum" sz="quarter" idx="12"/>
          </p:nvPr>
        </p:nvSpPr>
        <p:spPr/>
        <p:txBody>
          <a:bodyPr/>
          <a:lstStyle/>
          <a:p>
            <a:pPr defTabSz="311719"/>
            <a:fld id="{78480590-A07A-42F6-B06C-C60646FFC048}" type="slidenum">
              <a:rPr lang="en-US">
                <a:solidFill>
                  <a:prstClr val="black">
                    <a:tint val="82000"/>
                  </a:prstClr>
                </a:solidFill>
                <a:latin typeface="Aptos" panose="02110004020202020204"/>
              </a:rPr>
              <a:pPr defTabSz="311719"/>
              <a:t>9</a:t>
            </a:fld>
            <a:endParaRPr lang="en-US" dirty="0">
              <a:solidFill>
                <a:prstClr val="black">
                  <a:tint val="82000"/>
                </a:prstClr>
              </a:solidFill>
              <a:latin typeface="Aptos" panose="02110004020202020204"/>
            </a:endParaRPr>
          </a:p>
        </p:txBody>
      </p:sp>
      <p:grpSp>
        <p:nvGrpSpPr>
          <p:cNvPr id="3" name="Group 2">
            <a:extLst>
              <a:ext uri="{FF2B5EF4-FFF2-40B4-BE49-F238E27FC236}">
                <a16:creationId xmlns:a16="http://schemas.microsoft.com/office/drawing/2014/main" id="{B5315FA2-5CAC-ED3B-1BC9-964B1C49D957}"/>
              </a:ext>
            </a:extLst>
          </p:cNvPr>
          <p:cNvGrpSpPr/>
          <p:nvPr/>
        </p:nvGrpSpPr>
        <p:grpSpPr>
          <a:xfrm>
            <a:off x="525690" y="437509"/>
            <a:ext cx="7009426" cy="981200"/>
            <a:chOff x="548640" y="511569"/>
            <a:chExt cx="4468509" cy="625515"/>
          </a:xfrm>
        </p:grpSpPr>
        <p:sp>
          <p:nvSpPr>
            <p:cNvPr id="6" name="Rectangle 5">
              <a:extLst>
                <a:ext uri="{FF2B5EF4-FFF2-40B4-BE49-F238E27FC236}">
                  <a16:creationId xmlns:a16="http://schemas.microsoft.com/office/drawing/2014/main" id="{1543F926-D8B5-BA83-C404-5023F515F997}"/>
                </a:ext>
              </a:extLst>
            </p:cNvPr>
            <p:cNvSpPr/>
            <p:nvPr/>
          </p:nvSpPr>
          <p:spPr>
            <a:xfrm flipV="1">
              <a:off x="635649" y="742141"/>
              <a:ext cx="4381500" cy="394943"/>
            </a:xfrm>
            <a:prstGeom prst="rect">
              <a:avLst/>
            </a:prstGeom>
            <a:solidFill>
              <a:srgbClr val="156082"/>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7" name="Rectangle 6">
              <a:extLst>
                <a:ext uri="{FF2B5EF4-FFF2-40B4-BE49-F238E27FC236}">
                  <a16:creationId xmlns:a16="http://schemas.microsoft.com/office/drawing/2014/main" id="{B68D5153-6A9A-9DD1-BBC0-EAA45BC581BE}"/>
                </a:ext>
              </a:extLst>
            </p:cNvPr>
            <p:cNvSpPr/>
            <p:nvPr/>
          </p:nvSpPr>
          <p:spPr>
            <a:xfrm flipV="1">
              <a:off x="548640" y="568718"/>
              <a:ext cx="4381500" cy="498597"/>
            </a:xfrm>
            <a:prstGeom prst="rect">
              <a:avLst/>
            </a:prstGeom>
            <a:solidFill>
              <a:srgbClr val="DCF1DA"/>
            </a:solidFill>
            <a:ln w="19050" cap="flat" cmpd="sng" algn="ctr">
              <a:noFill/>
              <a:prstDash val="solid"/>
              <a:miter lim="800000"/>
            </a:ln>
            <a:effectLst/>
          </p:spPr>
          <p:txBody>
            <a:bodyPr rtlCol="0" anchor="ctr"/>
            <a:lstStyle/>
            <a:p>
              <a:pPr algn="ctr" defTabSz="2103751"/>
              <a:endParaRPr lang="en-US" sz="4141" kern="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22F5FC3A-9852-B8E1-F278-798BE3A70352}"/>
                </a:ext>
              </a:extLst>
            </p:cNvPr>
            <p:cNvSpPr txBox="1"/>
            <p:nvPr/>
          </p:nvSpPr>
          <p:spPr>
            <a:xfrm>
              <a:off x="548640" y="511569"/>
              <a:ext cx="3886200" cy="520523"/>
            </a:xfrm>
            <a:prstGeom prst="rect">
              <a:avLst/>
            </a:prstGeom>
            <a:noFill/>
          </p:spPr>
          <p:txBody>
            <a:bodyPr wrap="square" rtlCol="0">
              <a:spAutoFit/>
            </a:bodyPr>
            <a:lstStyle/>
            <a:p>
              <a:pPr defTabSz="311719"/>
              <a:r>
                <a:rPr lang="en-US" sz="4706" b="1" cap="small" dirty="0" err="1">
                  <a:solidFill>
                    <a:srgbClr val="156082"/>
                  </a:solidFill>
                  <a:latin typeface="Aptos" panose="02110004020202020204"/>
                </a:rPr>
                <a:t>medicare</a:t>
              </a:r>
              <a:r>
                <a:rPr lang="en-US" sz="4706" b="1" cap="small" dirty="0">
                  <a:solidFill>
                    <a:srgbClr val="156082"/>
                  </a:solidFill>
                  <a:latin typeface="Aptos" panose="02110004020202020204"/>
                </a:rPr>
                <a:t> advantage</a:t>
              </a:r>
            </a:p>
          </p:txBody>
        </p:sp>
      </p:grpSp>
      <p:pic>
        <p:nvPicPr>
          <p:cNvPr id="2" name="Picture 1" descr="A green and blue text on a black background&#10;&#10;Description automatically generated">
            <a:extLst>
              <a:ext uri="{FF2B5EF4-FFF2-40B4-BE49-F238E27FC236}">
                <a16:creationId xmlns:a16="http://schemas.microsoft.com/office/drawing/2014/main" id="{B2D83D03-04E8-8769-1FCF-236D484559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89571" y="9835650"/>
            <a:ext cx="1719828" cy="564720"/>
          </a:xfrm>
          <a:prstGeom prst="rect">
            <a:avLst/>
          </a:prstGeom>
        </p:spPr>
      </p:pic>
      <p:sp>
        <p:nvSpPr>
          <p:cNvPr id="9" name="TextBox 8">
            <a:extLst>
              <a:ext uri="{FF2B5EF4-FFF2-40B4-BE49-F238E27FC236}">
                <a16:creationId xmlns:a16="http://schemas.microsoft.com/office/drawing/2014/main" id="{F831FF79-2F12-0D2A-7887-CACF22C60108}"/>
              </a:ext>
            </a:extLst>
          </p:cNvPr>
          <p:cNvSpPr txBox="1"/>
          <p:nvPr/>
        </p:nvSpPr>
        <p:spPr>
          <a:xfrm>
            <a:off x="525690" y="1309267"/>
            <a:ext cx="2995425" cy="584775"/>
          </a:xfrm>
          <a:prstGeom prst="rect">
            <a:avLst/>
          </a:prstGeom>
          <a:noFill/>
        </p:spPr>
        <p:txBody>
          <a:bodyPr wrap="square" rtlCol="0">
            <a:spAutoFit/>
          </a:bodyPr>
          <a:lstStyle/>
          <a:p>
            <a:pPr defTabSz="311719"/>
            <a:r>
              <a:rPr lang="en-US" sz="3200" b="1" i="1" cap="small" dirty="0">
                <a:solidFill>
                  <a:srgbClr val="156082"/>
                </a:solidFill>
                <a:latin typeface="Aptos Display" panose="02110004020202020204"/>
                <a:ea typeface="Arial" panose="020B0604020202020204" pitchFamily="34" charset="0"/>
              </a:rPr>
              <a:t>penetration</a:t>
            </a:r>
            <a:endParaRPr lang="en-US" sz="3200" i="1" dirty="0">
              <a:solidFill>
                <a:srgbClr val="156082"/>
              </a:solidFill>
              <a:latin typeface="Aptos Display" panose="02110004020202020204"/>
              <a:ea typeface="Arial" panose="020B0604020202020204" pitchFamily="34" charset="0"/>
            </a:endParaRPr>
          </a:p>
        </p:txBody>
      </p:sp>
      <p:pic>
        <p:nvPicPr>
          <p:cNvPr id="13" name="Picture 12" descr="A green and blue text on a black background&#10;&#10;Description automatically generated">
            <a:extLst>
              <a:ext uri="{FF2B5EF4-FFF2-40B4-BE49-F238E27FC236}">
                <a16:creationId xmlns:a16="http://schemas.microsoft.com/office/drawing/2014/main" id="{12E5DE98-313D-CEC4-6274-C6825ED26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61216" y="190841"/>
            <a:ext cx="1719828" cy="564720"/>
          </a:xfrm>
          <a:prstGeom prst="rect">
            <a:avLst/>
          </a:prstGeom>
        </p:spPr>
      </p:pic>
      <p:pic>
        <p:nvPicPr>
          <p:cNvPr id="4" name="Content Placeholder 5">
            <a:extLst>
              <a:ext uri="{FF2B5EF4-FFF2-40B4-BE49-F238E27FC236}">
                <a16:creationId xmlns:a16="http://schemas.microsoft.com/office/drawing/2014/main" id="{B182F8F3-B088-2F2A-7A4C-19E5095E7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12921" y="1580537"/>
            <a:ext cx="8353389" cy="5057920"/>
          </a:xfrm>
          <a:prstGeom prst="rect">
            <a:avLst/>
          </a:prstGeom>
        </p:spPr>
      </p:pic>
      <p:sp>
        <p:nvSpPr>
          <p:cNvPr id="14" name="TextBox 13">
            <a:extLst>
              <a:ext uri="{FF2B5EF4-FFF2-40B4-BE49-F238E27FC236}">
                <a16:creationId xmlns:a16="http://schemas.microsoft.com/office/drawing/2014/main" id="{E7F876ED-52C6-B7F6-9564-19103BE0D689}"/>
              </a:ext>
            </a:extLst>
          </p:cNvPr>
          <p:cNvSpPr txBox="1"/>
          <p:nvPr/>
        </p:nvSpPr>
        <p:spPr>
          <a:xfrm>
            <a:off x="3760984" y="1775944"/>
            <a:ext cx="3397778" cy="1200329"/>
          </a:xfrm>
          <a:prstGeom prst="rect">
            <a:avLst/>
          </a:prstGeom>
          <a:noFill/>
        </p:spPr>
        <p:txBody>
          <a:bodyPr wrap="square" rtlCol="0">
            <a:spAutoFit/>
          </a:bodyPr>
          <a:lstStyle/>
          <a:p>
            <a:pPr defTabSz="311719"/>
            <a:r>
              <a:rPr lang="en-US" sz="2400" b="1"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Total  Medicare Advantage Enrollment 2007-2023</a:t>
            </a:r>
            <a:endParaRPr lang="en-US" sz="2400" i="1"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632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02355f6-090f-4d97-b329-ca591e5cd7a7" xsi:nil="true"/>
    <_ip_UnifiedCompliancePolicyProperties xmlns="http://schemas.microsoft.com/sharepoint/v3" xsi:nil="true"/>
    <lcf76f155ced4ddcb4097134ff3c332f xmlns="294b6ca6-a3da-4dac-ba55-80e45615730a">
      <Terms xmlns="http://schemas.microsoft.com/office/infopath/2007/PartnerControls"/>
    </lcf76f155ced4ddcb4097134ff3c332f>
    <outcome xmlns="294b6ca6-a3da-4dac-ba55-80e4561573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A9270AE8445B4E86C79D1F97734BF9" ma:contentTypeVersion="23" ma:contentTypeDescription="Create a new document." ma:contentTypeScope="" ma:versionID="2e7e1559e02f18f562f1e3f7d659e7c8">
  <xsd:schema xmlns:xsd="http://www.w3.org/2001/XMLSchema" xmlns:xs="http://www.w3.org/2001/XMLSchema" xmlns:p="http://schemas.microsoft.com/office/2006/metadata/properties" xmlns:ns1="http://schemas.microsoft.com/sharepoint/v3" xmlns:ns2="294b6ca6-a3da-4dac-ba55-80e45615730a" xmlns:ns3="202355f6-090f-4d97-b329-ca591e5cd7a7" targetNamespace="http://schemas.microsoft.com/office/2006/metadata/properties" ma:root="true" ma:fieldsID="d2c49e439a91c46f6d37084d7363d7eb" ns1:_="" ns2:_="" ns3:_="">
    <xsd:import namespace="http://schemas.microsoft.com/sharepoint/v3"/>
    <xsd:import namespace="294b6ca6-a3da-4dac-ba55-80e45615730a"/>
    <xsd:import namespace="202355f6-090f-4d97-b329-ca591e5cd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outcom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4b6ca6-a3da-4dac-ba55-80e456157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9746ba-156a-4ba1-8b97-10e5ed77a242" ma:termSetId="09814cd3-568e-fe90-9814-8d621ff8fb84" ma:anchorId="fba54fb3-c3e1-fe81-a776-ca4b69148c4d" ma:open="true" ma:isKeyword="false">
      <xsd:complexType>
        <xsd:sequence>
          <xsd:element ref="pc:Terms" minOccurs="0" maxOccurs="1"/>
        </xsd:sequence>
      </xsd:complexType>
    </xsd:element>
    <xsd:element name="outcome" ma:index="24" nillable="true" ma:displayName="outcome" ma:format="Dropdown" ma:internalName="outcome">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355f6-090f-4d97-b329-ca591e5cd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39bb1b-8f4f-4413-b020-b98a175bd240}" ma:internalName="TaxCatchAll" ma:showField="CatchAllData" ma:web="202355f6-090f-4d97-b329-ca591e5cd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4F8219-0FAB-46B8-971B-0CEF26144F06}">
  <ds:schemaRefs>
    <ds:schemaRef ds:uri="http://schemas.microsoft.com/office/2006/metadata/properties"/>
    <ds:schemaRef ds:uri="http://schemas.microsoft.com/office/infopath/2007/PartnerControls"/>
    <ds:schemaRef ds:uri="http://schemas.microsoft.com/sharepoint/v3"/>
    <ds:schemaRef ds:uri="202355f6-090f-4d97-b329-ca591e5cd7a7"/>
    <ds:schemaRef ds:uri="294b6ca6-a3da-4dac-ba55-80e45615730a"/>
  </ds:schemaRefs>
</ds:datastoreItem>
</file>

<file path=customXml/itemProps2.xml><?xml version="1.0" encoding="utf-8"?>
<ds:datastoreItem xmlns:ds="http://schemas.openxmlformats.org/officeDocument/2006/customXml" ds:itemID="{4F26AA44-4B74-47E0-BCB6-92147C7B6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4b6ca6-a3da-4dac-ba55-80e45615730a"/>
    <ds:schemaRef ds:uri="202355f6-090f-4d97-b329-ca591e5cd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D1FA3-9D56-4384-8E62-6CE8AD46E5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13379</TotalTime>
  <Words>4800</Words>
  <Application>Microsoft Office PowerPoint</Application>
  <PresentationFormat>Widescreen</PresentationFormat>
  <Paragraphs>599</Paragraphs>
  <Slides>57</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Wingdings</vt:lpstr>
      <vt:lpstr>Courier New</vt:lpstr>
      <vt:lpstr>Arial</vt:lpstr>
      <vt:lpstr>ADLaM Display</vt:lpstr>
      <vt:lpstr>Aptos Display</vt:lpstr>
      <vt:lpstr>Aptos</vt:lpstr>
      <vt:lpstr>Trebuchet MS</vt:lpstr>
      <vt:lpstr>Castellar</vt:lpstr>
      <vt:lpstr>Calibri</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Value-Based Care: Focused on Performance and Reimbursement.</dc:title>
  <dc:creator>Chuck Maines</dc:creator>
  <cp:lastModifiedBy>Lindsay Cox</cp:lastModifiedBy>
  <cp:revision>107</cp:revision>
  <dcterms:created xsi:type="dcterms:W3CDTF">2024-04-01T19:59:19Z</dcterms:created>
  <dcterms:modified xsi:type="dcterms:W3CDTF">2024-09-23T15:32:44Z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0x01010015A9270AE8445B4E86C79D1F97734BF9</vt:lpwstr>
  </property>
</Properties>
</file>