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3.xml" ContentType="application/vnd.openxmlformats-officedocument.drawingml.diagramData+xml"/>
  <Override PartName="/ppt/diagrams/data22.xml" ContentType="application/vnd.openxmlformats-officedocument.drawingml.diagramData+xml"/>
  <Override PartName="/ppt/diagrams/data21.xml" ContentType="application/vnd.openxmlformats-officedocument.drawingml.diagramData+xml"/>
  <Override PartName="/ppt/diagrams/data20.xml" ContentType="application/vnd.openxmlformats-officedocument.drawingml.diagramData+xml"/>
  <Override PartName="/ppt/diagrams/data19.xml" ContentType="application/vnd.openxmlformats-officedocument.drawingml.diagramData+xml"/>
  <Override PartName="/ppt/diagrams/data18.xml" ContentType="application/vnd.openxmlformats-officedocument.drawingml.diagramData+xml"/>
  <Override PartName="/ppt/diagrams/data17.xml" ContentType="application/vnd.openxmlformats-officedocument.drawingml.diagramData+xml"/>
  <Override PartName="/ppt/diagrams/data16.xml" ContentType="application/vnd.openxmlformats-officedocument.drawingml.diagramData+xml"/>
  <Override PartName="/ppt/diagrams/data15.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presentation.xml" ContentType="application/vnd.openxmlformats-officedocument.presentationml.presentation.main+xml"/>
  <Override PartName="/ppt/diagrams/data5.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colors5.xml" ContentType="application/vnd.openxmlformats-officedocument.drawingml.diagramColors+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quickStyle5.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5.xml" ContentType="application/vnd.openxmlformats-officedocument.drawingml.diagramLayout+xml"/>
  <Override PartName="/ppt/diagrams/layout11.xml" ContentType="application/vnd.openxmlformats-officedocument.drawingml.diagramLayout+xml"/>
  <Override PartName="/ppt/diagrams/quickStyle11.xml" ContentType="application/vnd.openxmlformats-officedocument.drawingml.diagramStyle+xml"/>
  <Override PartName="/ppt/diagrams/drawing11.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rawing4.xml" ContentType="application/vnd.ms-office.drawingml.diagramDrawing+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colors4.xml" ContentType="application/vnd.openxmlformats-officedocument.drawingml.diagramColors+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quickStyle4.xml" ContentType="application/vnd.openxmlformats-officedocument.drawingml.diagramStyle+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colors11.xml" ContentType="application/vnd.openxmlformats-officedocument.drawingml.diagramColors+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5.xml" ContentType="application/vnd.ms-office.drawingml.diagramDrawing+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 id="266" r:id="rId7"/>
    <p:sldId id="261" r:id="rId8"/>
    <p:sldId id="262" r:id="rId9"/>
    <p:sldId id="263" r:id="rId10"/>
    <p:sldId id="264" r:id="rId11"/>
    <p:sldId id="265" r:id="rId12"/>
    <p:sldId id="278" r:id="rId13"/>
    <p:sldId id="268" r:id="rId14"/>
    <p:sldId id="269" r:id="rId15"/>
    <p:sldId id="267" r:id="rId16"/>
    <p:sldId id="271" r:id="rId17"/>
    <p:sldId id="270"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54"/>
  </p:normalViewPr>
  <p:slideViewPr>
    <p:cSldViewPr snapToGrid="0">
      <p:cViewPr>
        <p:scale>
          <a:sx n="91" d="100"/>
          <a:sy n="91" d="100"/>
        </p:scale>
        <p:origin x="272"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6.svg"/></Relationships>
</file>

<file path=ppt/diagrams/_rels/data1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51.png"/><Relationship Id="rId7" Type="http://schemas.openxmlformats.org/officeDocument/2006/relationships/image" Target="../media/image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52.svg"/></Relationships>
</file>

<file path=ppt/diagrams/_rels/data2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7.png"/><Relationship Id="rId7" Type="http://schemas.openxmlformats.org/officeDocument/2006/relationships/image" Target="../media/image3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6.svg"/></Relationships>
</file>

<file path=ppt/diagrams/_rels/drawing1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51.png"/><Relationship Id="rId7" Type="http://schemas.openxmlformats.org/officeDocument/2006/relationships/image" Target="../media/image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52.svg"/></Relationships>
</file>

<file path=ppt/diagrams/_rels/drawing2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7.png"/><Relationship Id="rId7" Type="http://schemas.openxmlformats.org/officeDocument/2006/relationships/image" Target="../media/image3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0BD5B1-C789-4F82-A5C3-3C396EDC265B}" type="doc">
      <dgm:prSet loTypeId="urn:microsoft.com/office/officeart/2016/7/layout/VerticalSolidActionList" loCatId="List" qsTypeId="urn:microsoft.com/office/officeart/2005/8/quickstyle/simple4" qsCatId="simple" csTypeId="urn:microsoft.com/office/officeart/2005/8/colors/accent5_2" csCatId="accent5"/>
      <dgm:spPr/>
      <dgm:t>
        <a:bodyPr/>
        <a:lstStyle/>
        <a:p>
          <a:endParaRPr lang="en-US"/>
        </a:p>
      </dgm:t>
    </dgm:pt>
    <dgm:pt modelId="{64A06888-19BA-49FE-9A63-BB8E90E2D93D}">
      <dgm:prSet/>
      <dgm:spPr/>
      <dgm:t>
        <a:bodyPr/>
        <a:lstStyle/>
        <a:p>
          <a:r>
            <a:rPr lang="en-US" dirty="0"/>
            <a:t>Identify</a:t>
          </a:r>
        </a:p>
      </dgm:t>
    </dgm:pt>
    <dgm:pt modelId="{189B010A-582A-40AB-8ECE-65A30369A895}" type="parTrans" cxnId="{F591F28E-AF31-413D-B57C-591388BFA08A}">
      <dgm:prSet/>
      <dgm:spPr/>
      <dgm:t>
        <a:bodyPr/>
        <a:lstStyle/>
        <a:p>
          <a:endParaRPr lang="en-US"/>
        </a:p>
      </dgm:t>
    </dgm:pt>
    <dgm:pt modelId="{F5903F29-9FBF-4E6B-A2C3-0F40010C6911}" type="sibTrans" cxnId="{F591F28E-AF31-413D-B57C-591388BFA08A}">
      <dgm:prSet/>
      <dgm:spPr/>
      <dgm:t>
        <a:bodyPr/>
        <a:lstStyle/>
        <a:p>
          <a:endParaRPr lang="en-US"/>
        </a:p>
      </dgm:t>
    </dgm:pt>
    <dgm:pt modelId="{4393AD64-2E19-4D2E-9BB0-154AF6B1A611}">
      <dgm:prSet/>
      <dgm:spPr/>
      <dgm:t>
        <a:bodyPr/>
        <a:lstStyle/>
        <a:p>
          <a:r>
            <a:rPr lang="en-US" dirty="0"/>
            <a:t>Participants will identify:</a:t>
          </a:r>
        </a:p>
      </dgm:t>
    </dgm:pt>
    <dgm:pt modelId="{0DDACBCC-29D1-4300-B40F-88627AAA4563}" type="parTrans" cxnId="{85877FB4-BAE8-413D-88C0-F52317F12724}">
      <dgm:prSet/>
      <dgm:spPr/>
      <dgm:t>
        <a:bodyPr/>
        <a:lstStyle/>
        <a:p>
          <a:endParaRPr lang="en-US"/>
        </a:p>
      </dgm:t>
    </dgm:pt>
    <dgm:pt modelId="{F6E7B312-FB1F-4B7A-9923-11D9A9EEC221}" type="sibTrans" cxnId="{85877FB4-BAE8-413D-88C0-F52317F12724}">
      <dgm:prSet/>
      <dgm:spPr/>
      <dgm:t>
        <a:bodyPr/>
        <a:lstStyle/>
        <a:p>
          <a:endParaRPr lang="en-US"/>
        </a:p>
      </dgm:t>
    </dgm:pt>
    <dgm:pt modelId="{FBE1FF13-A5C2-4E24-8689-BB7B52FF0891}">
      <dgm:prSet/>
      <dgm:spPr/>
      <dgm:t>
        <a:bodyPr/>
        <a:lstStyle/>
        <a:p>
          <a:r>
            <a:rPr lang="en-US" dirty="0"/>
            <a:t>Distinguish</a:t>
          </a:r>
        </a:p>
      </dgm:t>
    </dgm:pt>
    <dgm:pt modelId="{828CB7BF-7DE4-42E6-A3E6-6F1A97C98FAF}" type="parTrans" cxnId="{0099A264-597C-4313-AF17-6661AA93281D}">
      <dgm:prSet/>
      <dgm:spPr/>
      <dgm:t>
        <a:bodyPr/>
        <a:lstStyle/>
        <a:p>
          <a:endParaRPr lang="en-US"/>
        </a:p>
      </dgm:t>
    </dgm:pt>
    <dgm:pt modelId="{149C3516-BB3A-4E1A-BDBA-F48DF910313A}" type="sibTrans" cxnId="{0099A264-597C-4313-AF17-6661AA93281D}">
      <dgm:prSet/>
      <dgm:spPr/>
      <dgm:t>
        <a:bodyPr/>
        <a:lstStyle/>
        <a:p>
          <a:endParaRPr lang="en-US"/>
        </a:p>
      </dgm:t>
    </dgm:pt>
    <dgm:pt modelId="{1955E8EF-9F0B-4ABC-8FE4-EA9FDED8165A}">
      <dgm:prSet/>
      <dgm:spPr/>
      <dgm:t>
        <a:bodyPr/>
        <a:lstStyle/>
        <a:p>
          <a:r>
            <a:rPr lang="en-US" dirty="0"/>
            <a:t>Distinguish the major elements of a False Claims Act (FCA) allegation</a:t>
          </a:r>
        </a:p>
      </dgm:t>
    </dgm:pt>
    <dgm:pt modelId="{FABA39A5-418B-4A39-AFE0-1255E86C1158}" type="parTrans" cxnId="{7893CEDF-E01E-46EF-8024-2A81F6BE10EF}">
      <dgm:prSet/>
      <dgm:spPr/>
      <dgm:t>
        <a:bodyPr/>
        <a:lstStyle/>
        <a:p>
          <a:endParaRPr lang="en-US"/>
        </a:p>
      </dgm:t>
    </dgm:pt>
    <dgm:pt modelId="{FFBADBF0-2A55-4D05-96E6-8411D27A3073}" type="sibTrans" cxnId="{7893CEDF-E01E-46EF-8024-2A81F6BE10EF}">
      <dgm:prSet/>
      <dgm:spPr/>
      <dgm:t>
        <a:bodyPr/>
        <a:lstStyle/>
        <a:p>
          <a:endParaRPr lang="en-US"/>
        </a:p>
      </dgm:t>
    </dgm:pt>
    <dgm:pt modelId="{9C533A34-5617-4DFE-A9CB-2A4B255E14B7}">
      <dgm:prSet/>
      <dgm:spPr/>
      <dgm:t>
        <a:bodyPr/>
        <a:lstStyle/>
        <a:p>
          <a:r>
            <a:rPr lang="en-US" dirty="0"/>
            <a:t>Understand</a:t>
          </a:r>
        </a:p>
      </dgm:t>
    </dgm:pt>
    <dgm:pt modelId="{55EF4B55-6A48-4237-AE81-E960C26DE164}" type="parTrans" cxnId="{8D494465-F35F-4A78-A57A-5212E88B1889}">
      <dgm:prSet/>
      <dgm:spPr/>
      <dgm:t>
        <a:bodyPr/>
        <a:lstStyle/>
        <a:p>
          <a:endParaRPr lang="en-US"/>
        </a:p>
      </dgm:t>
    </dgm:pt>
    <dgm:pt modelId="{79EC222A-AD70-4E8B-AF99-204E3C97ABBD}" type="sibTrans" cxnId="{8D494465-F35F-4A78-A57A-5212E88B1889}">
      <dgm:prSet/>
      <dgm:spPr/>
      <dgm:t>
        <a:bodyPr/>
        <a:lstStyle/>
        <a:p>
          <a:endParaRPr lang="en-US"/>
        </a:p>
      </dgm:t>
    </dgm:pt>
    <dgm:pt modelId="{40939580-B695-4049-BAEF-AF00DBFE17FE}">
      <dgm:prSet/>
      <dgm:spPr/>
      <dgm:t>
        <a:bodyPr/>
        <a:lstStyle/>
        <a:p>
          <a:r>
            <a:rPr lang="en-US" dirty="0"/>
            <a:t>Understand the process of how an individual brings a qui tam case to the government</a:t>
          </a:r>
        </a:p>
      </dgm:t>
    </dgm:pt>
    <dgm:pt modelId="{B3E85586-685C-4A07-8245-0F95E0550D3D}" type="parTrans" cxnId="{A84C47C3-3332-449F-8113-4EDA5886B949}">
      <dgm:prSet/>
      <dgm:spPr/>
      <dgm:t>
        <a:bodyPr/>
        <a:lstStyle/>
        <a:p>
          <a:endParaRPr lang="en-US"/>
        </a:p>
      </dgm:t>
    </dgm:pt>
    <dgm:pt modelId="{E02C6F11-650F-4ED3-A45E-BD9889ECDFD7}" type="sibTrans" cxnId="{A84C47C3-3332-449F-8113-4EDA5886B949}">
      <dgm:prSet/>
      <dgm:spPr/>
      <dgm:t>
        <a:bodyPr/>
        <a:lstStyle/>
        <a:p>
          <a:endParaRPr lang="en-US"/>
        </a:p>
      </dgm:t>
    </dgm:pt>
    <dgm:pt modelId="{A67C13ED-2506-443B-98C6-D2EDB7B3AB16}">
      <dgm:prSet/>
      <dgm:spPr/>
      <dgm:t>
        <a:bodyPr/>
        <a:lstStyle/>
        <a:p>
          <a:r>
            <a:rPr lang="en-US" dirty="0"/>
            <a:t>Identify</a:t>
          </a:r>
        </a:p>
      </dgm:t>
    </dgm:pt>
    <dgm:pt modelId="{8244B7B7-92E0-49F0-AB1E-BB9467D0043F}" type="parTrans" cxnId="{817F4939-13DA-4C8B-9707-361198EEE8FB}">
      <dgm:prSet/>
      <dgm:spPr/>
      <dgm:t>
        <a:bodyPr/>
        <a:lstStyle/>
        <a:p>
          <a:endParaRPr lang="en-US"/>
        </a:p>
      </dgm:t>
    </dgm:pt>
    <dgm:pt modelId="{56B1F190-3719-4357-BCD4-0BED10AA5FCC}" type="sibTrans" cxnId="{817F4939-13DA-4C8B-9707-361198EEE8FB}">
      <dgm:prSet/>
      <dgm:spPr/>
      <dgm:t>
        <a:bodyPr/>
        <a:lstStyle/>
        <a:p>
          <a:endParaRPr lang="en-US"/>
        </a:p>
      </dgm:t>
    </dgm:pt>
    <dgm:pt modelId="{0B069EC0-36F3-4656-B17F-B89707C4F436}">
      <dgm:prSet/>
      <dgm:spPr/>
      <dgm:t>
        <a:bodyPr/>
        <a:lstStyle/>
        <a:p>
          <a:r>
            <a:rPr lang="en-US" dirty="0"/>
            <a:t>Identify the common elements of FCAs as they impact SNFs and other related providers </a:t>
          </a:r>
        </a:p>
      </dgm:t>
    </dgm:pt>
    <dgm:pt modelId="{57C4581F-7050-4626-93B4-C265FA6BDD1C}" type="parTrans" cxnId="{0F9332C0-E38D-447D-AF15-7B7673C89256}">
      <dgm:prSet/>
      <dgm:spPr/>
      <dgm:t>
        <a:bodyPr/>
        <a:lstStyle/>
        <a:p>
          <a:endParaRPr lang="en-US"/>
        </a:p>
      </dgm:t>
    </dgm:pt>
    <dgm:pt modelId="{CB5A64D9-0606-4E1A-AAF6-7845077550BC}" type="sibTrans" cxnId="{0F9332C0-E38D-447D-AF15-7B7673C89256}">
      <dgm:prSet/>
      <dgm:spPr/>
      <dgm:t>
        <a:bodyPr/>
        <a:lstStyle/>
        <a:p>
          <a:endParaRPr lang="en-US"/>
        </a:p>
      </dgm:t>
    </dgm:pt>
    <dgm:pt modelId="{2A8EFB38-31B0-4766-A936-85410306E9FB}">
      <dgm:prSet/>
      <dgm:spPr/>
      <dgm:t>
        <a:bodyPr/>
        <a:lstStyle/>
        <a:p>
          <a:r>
            <a:rPr lang="en-US" dirty="0"/>
            <a:t>Determine</a:t>
          </a:r>
        </a:p>
      </dgm:t>
    </dgm:pt>
    <dgm:pt modelId="{BD8E05AA-C2AD-4793-855A-42A37A23CC98}" type="parTrans" cxnId="{CC11E0BF-32D4-46AA-9E74-9F3F6FF12029}">
      <dgm:prSet/>
      <dgm:spPr/>
      <dgm:t>
        <a:bodyPr/>
        <a:lstStyle/>
        <a:p>
          <a:endParaRPr lang="en-US"/>
        </a:p>
      </dgm:t>
    </dgm:pt>
    <dgm:pt modelId="{CC3CBE14-73C0-4EB8-BF1E-2A1A2E5A87BE}" type="sibTrans" cxnId="{CC11E0BF-32D4-46AA-9E74-9F3F6FF12029}">
      <dgm:prSet/>
      <dgm:spPr/>
      <dgm:t>
        <a:bodyPr/>
        <a:lstStyle/>
        <a:p>
          <a:endParaRPr lang="en-US"/>
        </a:p>
      </dgm:t>
    </dgm:pt>
    <dgm:pt modelId="{A54D3053-6774-4262-A827-6C430DA4B04D}">
      <dgm:prSet/>
      <dgm:spPr/>
      <dgm:t>
        <a:bodyPr/>
        <a:lstStyle/>
        <a:p>
          <a:r>
            <a:rPr lang="en-US" dirty="0"/>
            <a:t>Determine how SNFs can prevent allegations of Failure to Care and Worthless Services</a:t>
          </a:r>
        </a:p>
      </dgm:t>
    </dgm:pt>
    <dgm:pt modelId="{85B33BF1-8BE1-49FE-A22A-25745D5D126A}" type="parTrans" cxnId="{A8E8C8BD-A510-425C-A4AE-BFD0E19A0E84}">
      <dgm:prSet/>
      <dgm:spPr/>
      <dgm:t>
        <a:bodyPr/>
        <a:lstStyle/>
        <a:p>
          <a:endParaRPr lang="en-US"/>
        </a:p>
      </dgm:t>
    </dgm:pt>
    <dgm:pt modelId="{11998D8E-DC8D-4732-A5E2-7A8CA92D4C16}" type="sibTrans" cxnId="{A8E8C8BD-A510-425C-A4AE-BFD0E19A0E84}">
      <dgm:prSet/>
      <dgm:spPr/>
      <dgm:t>
        <a:bodyPr/>
        <a:lstStyle/>
        <a:p>
          <a:endParaRPr lang="en-US"/>
        </a:p>
      </dgm:t>
    </dgm:pt>
    <dgm:pt modelId="{164C8D40-40A0-C647-9050-3D2CC6354A9D}" type="pres">
      <dgm:prSet presAssocID="{FE0BD5B1-C789-4F82-A5C3-3C396EDC265B}" presName="Name0" presStyleCnt="0">
        <dgm:presLayoutVars>
          <dgm:dir/>
          <dgm:animLvl val="lvl"/>
          <dgm:resizeHandles val="exact"/>
        </dgm:presLayoutVars>
      </dgm:prSet>
      <dgm:spPr/>
    </dgm:pt>
    <dgm:pt modelId="{B08DECD1-99D3-A24F-B20C-FED5336BA9EA}" type="pres">
      <dgm:prSet presAssocID="{64A06888-19BA-49FE-9A63-BB8E90E2D93D}" presName="linNode" presStyleCnt="0"/>
      <dgm:spPr/>
    </dgm:pt>
    <dgm:pt modelId="{9C12EA42-3647-1A4A-9B06-9295986ADD2B}" type="pres">
      <dgm:prSet presAssocID="{64A06888-19BA-49FE-9A63-BB8E90E2D93D}" presName="parentText" presStyleLbl="alignNode1" presStyleIdx="0" presStyleCnt="5">
        <dgm:presLayoutVars>
          <dgm:chMax val="1"/>
          <dgm:bulletEnabled/>
        </dgm:presLayoutVars>
      </dgm:prSet>
      <dgm:spPr/>
    </dgm:pt>
    <dgm:pt modelId="{D5722085-F549-7548-8736-5509D468003C}" type="pres">
      <dgm:prSet presAssocID="{64A06888-19BA-49FE-9A63-BB8E90E2D93D}" presName="descendantText" presStyleLbl="alignAccFollowNode1" presStyleIdx="0" presStyleCnt="5">
        <dgm:presLayoutVars>
          <dgm:bulletEnabled/>
        </dgm:presLayoutVars>
      </dgm:prSet>
      <dgm:spPr/>
    </dgm:pt>
    <dgm:pt modelId="{1BE4A5B8-3971-854B-B150-0BC9AC53CA05}" type="pres">
      <dgm:prSet presAssocID="{F5903F29-9FBF-4E6B-A2C3-0F40010C6911}" presName="sp" presStyleCnt="0"/>
      <dgm:spPr/>
    </dgm:pt>
    <dgm:pt modelId="{BE5389F2-2F1F-534D-8550-E16823F21E09}" type="pres">
      <dgm:prSet presAssocID="{FBE1FF13-A5C2-4E24-8689-BB7B52FF0891}" presName="linNode" presStyleCnt="0"/>
      <dgm:spPr/>
    </dgm:pt>
    <dgm:pt modelId="{B730FA9A-ED13-1244-AD2F-632BADFF2E95}" type="pres">
      <dgm:prSet presAssocID="{FBE1FF13-A5C2-4E24-8689-BB7B52FF0891}" presName="parentText" presStyleLbl="alignNode1" presStyleIdx="1" presStyleCnt="5">
        <dgm:presLayoutVars>
          <dgm:chMax val="1"/>
          <dgm:bulletEnabled/>
        </dgm:presLayoutVars>
      </dgm:prSet>
      <dgm:spPr/>
    </dgm:pt>
    <dgm:pt modelId="{544E135F-1B9C-1948-9CCA-D8A7BB899C59}" type="pres">
      <dgm:prSet presAssocID="{FBE1FF13-A5C2-4E24-8689-BB7B52FF0891}" presName="descendantText" presStyleLbl="alignAccFollowNode1" presStyleIdx="1" presStyleCnt="5">
        <dgm:presLayoutVars>
          <dgm:bulletEnabled/>
        </dgm:presLayoutVars>
      </dgm:prSet>
      <dgm:spPr/>
    </dgm:pt>
    <dgm:pt modelId="{E79D0D83-B9B2-CB4C-B4C6-46A182F79C99}" type="pres">
      <dgm:prSet presAssocID="{149C3516-BB3A-4E1A-BDBA-F48DF910313A}" presName="sp" presStyleCnt="0"/>
      <dgm:spPr/>
    </dgm:pt>
    <dgm:pt modelId="{3F044445-1064-EA45-8F48-3529944A6C93}" type="pres">
      <dgm:prSet presAssocID="{9C533A34-5617-4DFE-A9CB-2A4B255E14B7}" presName="linNode" presStyleCnt="0"/>
      <dgm:spPr/>
    </dgm:pt>
    <dgm:pt modelId="{1847ECB8-40FC-B54D-BA0B-9A271E5ED837}" type="pres">
      <dgm:prSet presAssocID="{9C533A34-5617-4DFE-A9CB-2A4B255E14B7}" presName="parentText" presStyleLbl="alignNode1" presStyleIdx="2" presStyleCnt="5">
        <dgm:presLayoutVars>
          <dgm:chMax val="1"/>
          <dgm:bulletEnabled/>
        </dgm:presLayoutVars>
      </dgm:prSet>
      <dgm:spPr/>
    </dgm:pt>
    <dgm:pt modelId="{19B538CF-B678-F24C-AEFE-3F059F42674B}" type="pres">
      <dgm:prSet presAssocID="{9C533A34-5617-4DFE-A9CB-2A4B255E14B7}" presName="descendantText" presStyleLbl="alignAccFollowNode1" presStyleIdx="2" presStyleCnt="5">
        <dgm:presLayoutVars>
          <dgm:bulletEnabled/>
        </dgm:presLayoutVars>
      </dgm:prSet>
      <dgm:spPr/>
    </dgm:pt>
    <dgm:pt modelId="{F9D21AFF-73B7-8A4D-B4D8-C3479A14BE7C}" type="pres">
      <dgm:prSet presAssocID="{79EC222A-AD70-4E8B-AF99-204E3C97ABBD}" presName="sp" presStyleCnt="0"/>
      <dgm:spPr/>
    </dgm:pt>
    <dgm:pt modelId="{5BC8559C-CF9F-D342-821F-126C9DB9038C}" type="pres">
      <dgm:prSet presAssocID="{A67C13ED-2506-443B-98C6-D2EDB7B3AB16}" presName="linNode" presStyleCnt="0"/>
      <dgm:spPr/>
    </dgm:pt>
    <dgm:pt modelId="{2D402C2F-DD16-8A42-8825-18FC607BB5CD}" type="pres">
      <dgm:prSet presAssocID="{A67C13ED-2506-443B-98C6-D2EDB7B3AB16}" presName="parentText" presStyleLbl="alignNode1" presStyleIdx="3" presStyleCnt="5">
        <dgm:presLayoutVars>
          <dgm:chMax val="1"/>
          <dgm:bulletEnabled/>
        </dgm:presLayoutVars>
      </dgm:prSet>
      <dgm:spPr/>
    </dgm:pt>
    <dgm:pt modelId="{F7BA480B-14B4-7F43-89F0-6584D1A196FA}" type="pres">
      <dgm:prSet presAssocID="{A67C13ED-2506-443B-98C6-D2EDB7B3AB16}" presName="descendantText" presStyleLbl="alignAccFollowNode1" presStyleIdx="3" presStyleCnt="5">
        <dgm:presLayoutVars>
          <dgm:bulletEnabled/>
        </dgm:presLayoutVars>
      </dgm:prSet>
      <dgm:spPr/>
    </dgm:pt>
    <dgm:pt modelId="{9999DD82-98D3-F040-99B0-10EF51741410}" type="pres">
      <dgm:prSet presAssocID="{56B1F190-3719-4357-BCD4-0BED10AA5FCC}" presName="sp" presStyleCnt="0"/>
      <dgm:spPr/>
    </dgm:pt>
    <dgm:pt modelId="{C1A2EB4F-1DDB-CD49-97C0-89BCD7F59A7D}" type="pres">
      <dgm:prSet presAssocID="{2A8EFB38-31B0-4766-A936-85410306E9FB}" presName="linNode" presStyleCnt="0"/>
      <dgm:spPr/>
    </dgm:pt>
    <dgm:pt modelId="{3F967201-150B-174B-B7C9-B9FA76552E59}" type="pres">
      <dgm:prSet presAssocID="{2A8EFB38-31B0-4766-A936-85410306E9FB}" presName="parentText" presStyleLbl="alignNode1" presStyleIdx="4" presStyleCnt="5">
        <dgm:presLayoutVars>
          <dgm:chMax val="1"/>
          <dgm:bulletEnabled/>
        </dgm:presLayoutVars>
      </dgm:prSet>
      <dgm:spPr/>
    </dgm:pt>
    <dgm:pt modelId="{C4C748B9-7C66-5149-87B7-C46DE5CD71BC}" type="pres">
      <dgm:prSet presAssocID="{2A8EFB38-31B0-4766-A936-85410306E9FB}" presName="descendantText" presStyleLbl="alignAccFollowNode1" presStyleIdx="4" presStyleCnt="5">
        <dgm:presLayoutVars>
          <dgm:bulletEnabled/>
        </dgm:presLayoutVars>
      </dgm:prSet>
      <dgm:spPr/>
    </dgm:pt>
  </dgm:ptLst>
  <dgm:cxnLst>
    <dgm:cxn modelId="{8D555407-7CF9-B94E-9378-44FDD844B30A}" type="presOf" srcId="{9C533A34-5617-4DFE-A9CB-2A4B255E14B7}" destId="{1847ECB8-40FC-B54D-BA0B-9A271E5ED837}" srcOrd="0" destOrd="0" presId="urn:microsoft.com/office/officeart/2016/7/layout/VerticalSolidActionList"/>
    <dgm:cxn modelId="{FEEBFA14-E2C4-3F40-9163-87E5E3EFFFEA}" type="presOf" srcId="{0B069EC0-36F3-4656-B17F-B89707C4F436}" destId="{F7BA480B-14B4-7F43-89F0-6584D1A196FA}" srcOrd="0" destOrd="0" presId="urn:microsoft.com/office/officeart/2016/7/layout/VerticalSolidActionList"/>
    <dgm:cxn modelId="{817F4939-13DA-4C8B-9707-361198EEE8FB}" srcId="{FE0BD5B1-C789-4F82-A5C3-3C396EDC265B}" destId="{A67C13ED-2506-443B-98C6-D2EDB7B3AB16}" srcOrd="3" destOrd="0" parTransId="{8244B7B7-92E0-49F0-AB1E-BB9467D0043F}" sibTransId="{56B1F190-3719-4357-BCD4-0BED10AA5FCC}"/>
    <dgm:cxn modelId="{52822D42-910D-6340-A66D-3E2B86941384}" type="presOf" srcId="{64A06888-19BA-49FE-9A63-BB8E90E2D93D}" destId="{9C12EA42-3647-1A4A-9B06-9295986ADD2B}" srcOrd="0" destOrd="0" presId="urn:microsoft.com/office/officeart/2016/7/layout/VerticalSolidActionList"/>
    <dgm:cxn modelId="{F603C648-6C09-4B46-B975-55CF55C240B1}" type="presOf" srcId="{1955E8EF-9F0B-4ABC-8FE4-EA9FDED8165A}" destId="{544E135F-1B9C-1948-9CCA-D8A7BB899C59}" srcOrd="0" destOrd="0" presId="urn:microsoft.com/office/officeart/2016/7/layout/VerticalSolidActionList"/>
    <dgm:cxn modelId="{0099A264-597C-4313-AF17-6661AA93281D}" srcId="{FE0BD5B1-C789-4F82-A5C3-3C396EDC265B}" destId="{FBE1FF13-A5C2-4E24-8689-BB7B52FF0891}" srcOrd="1" destOrd="0" parTransId="{828CB7BF-7DE4-42E6-A3E6-6F1A97C98FAF}" sibTransId="{149C3516-BB3A-4E1A-BDBA-F48DF910313A}"/>
    <dgm:cxn modelId="{8D494465-F35F-4A78-A57A-5212E88B1889}" srcId="{FE0BD5B1-C789-4F82-A5C3-3C396EDC265B}" destId="{9C533A34-5617-4DFE-A9CB-2A4B255E14B7}" srcOrd="2" destOrd="0" parTransId="{55EF4B55-6A48-4237-AE81-E960C26DE164}" sibTransId="{79EC222A-AD70-4E8B-AF99-204E3C97ABBD}"/>
    <dgm:cxn modelId="{7B3F2069-5F40-EA47-AB06-3C2709CB99D1}" type="presOf" srcId="{FE0BD5B1-C789-4F82-A5C3-3C396EDC265B}" destId="{164C8D40-40A0-C647-9050-3D2CC6354A9D}" srcOrd="0" destOrd="0" presId="urn:microsoft.com/office/officeart/2016/7/layout/VerticalSolidActionList"/>
    <dgm:cxn modelId="{F591F28E-AF31-413D-B57C-591388BFA08A}" srcId="{FE0BD5B1-C789-4F82-A5C3-3C396EDC265B}" destId="{64A06888-19BA-49FE-9A63-BB8E90E2D93D}" srcOrd="0" destOrd="0" parTransId="{189B010A-582A-40AB-8ECE-65A30369A895}" sibTransId="{F5903F29-9FBF-4E6B-A2C3-0F40010C6911}"/>
    <dgm:cxn modelId="{26F40A90-3435-A345-AAD0-A4FCD6FD5571}" type="presOf" srcId="{2A8EFB38-31B0-4766-A936-85410306E9FB}" destId="{3F967201-150B-174B-B7C9-B9FA76552E59}" srcOrd="0" destOrd="0" presId="urn:microsoft.com/office/officeart/2016/7/layout/VerticalSolidActionList"/>
    <dgm:cxn modelId="{B61665A9-3BC0-5C4C-A629-4EA3130AAA01}" type="presOf" srcId="{40939580-B695-4049-BAEF-AF00DBFE17FE}" destId="{19B538CF-B678-F24C-AEFE-3F059F42674B}" srcOrd="0" destOrd="0" presId="urn:microsoft.com/office/officeart/2016/7/layout/VerticalSolidActionList"/>
    <dgm:cxn modelId="{06FD50AF-FFE4-A144-8D1B-0D5D3B2E7DB9}" type="presOf" srcId="{FBE1FF13-A5C2-4E24-8689-BB7B52FF0891}" destId="{B730FA9A-ED13-1244-AD2F-632BADFF2E95}" srcOrd="0" destOrd="0" presId="urn:microsoft.com/office/officeart/2016/7/layout/VerticalSolidActionList"/>
    <dgm:cxn modelId="{85877FB4-BAE8-413D-88C0-F52317F12724}" srcId="{64A06888-19BA-49FE-9A63-BB8E90E2D93D}" destId="{4393AD64-2E19-4D2E-9BB0-154AF6B1A611}" srcOrd="0" destOrd="0" parTransId="{0DDACBCC-29D1-4300-B40F-88627AAA4563}" sibTransId="{F6E7B312-FB1F-4B7A-9923-11D9A9EEC221}"/>
    <dgm:cxn modelId="{A53721B9-62C6-2F4C-80A1-CFDE44636B8B}" type="presOf" srcId="{4393AD64-2E19-4D2E-9BB0-154AF6B1A611}" destId="{D5722085-F549-7548-8736-5509D468003C}" srcOrd="0" destOrd="0" presId="urn:microsoft.com/office/officeart/2016/7/layout/VerticalSolidActionList"/>
    <dgm:cxn modelId="{A8E8C8BD-A510-425C-A4AE-BFD0E19A0E84}" srcId="{2A8EFB38-31B0-4766-A936-85410306E9FB}" destId="{A54D3053-6774-4262-A827-6C430DA4B04D}" srcOrd="0" destOrd="0" parTransId="{85B33BF1-8BE1-49FE-A22A-25745D5D126A}" sibTransId="{11998D8E-DC8D-4732-A5E2-7A8CA92D4C16}"/>
    <dgm:cxn modelId="{CC11E0BF-32D4-46AA-9E74-9F3F6FF12029}" srcId="{FE0BD5B1-C789-4F82-A5C3-3C396EDC265B}" destId="{2A8EFB38-31B0-4766-A936-85410306E9FB}" srcOrd="4" destOrd="0" parTransId="{BD8E05AA-C2AD-4793-855A-42A37A23CC98}" sibTransId="{CC3CBE14-73C0-4EB8-BF1E-2A1A2E5A87BE}"/>
    <dgm:cxn modelId="{0F9332C0-E38D-447D-AF15-7B7673C89256}" srcId="{A67C13ED-2506-443B-98C6-D2EDB7B3AB16}" destId="{0B069EC0-36F3-4656-B17F-B89707C4F436}" srcOrd="0" destOrd="0" parTransId="{57C4581F-7050-4626-93B4-C265FA6BDD1C}" sibTransId="{CB5A64D9-0606-4E1A-AAF6-7845077550BC}"/>
    <dgm:cxn modelId="{A84C47C3-3332-449F-8113-4EDA5886B949}" srcId="{9C533A34-5617-4DFE-A9CB-2A4B255E14B7}" destId="{40939580-B695-4049-BAEF-AF00DBFE17FE}" srcOrd="0" destOrd="0" parTransId="{B3E85586-685C-4A07-8245-0F95E0550D3D}" sibTransId="{E02C6F11-650F-4ED3-A45E-BD9889ECDFD7}"/>
    <dgm:cxn modelId="{F73291C6-327C-A243-B48F-B25E2D8B01A9}" type="presOf" srcId="{A67C13ED-2506-443B-98C6-D2EDB7B3AB16}" destId="{2D402C2F-DD16-8A42-8825-18FC607BB5CD}" srcOrd="0" destOrd="0" presId="urn:microsoft.com/office/officeart/2016/7/layout/VerticalSolidActionList"/>
    <dgm:cxn modelId="{7893CEDF-E01E-46EF-8024-2A81F6BE10EF}" srcId="{FBE1FF13-A5C2-4E24-8689-BB7B52FF0891}" destId="{1955E8EF-9F0B-4ABC-8FE4-EA9FDED8165A}" srcOrd="0" destOrd="0" parTransId="{FABA39A5-418B-4A39-AFE0-1255E86C1158}" sibTransId="{FFBADBF0-2A55-4D05-96E6-8411D27A3073}"/>
    <dgm:cxn modelId="{ED7145F0-DF00-6640-BAC9-FA68AF86E378}" type="presOf" srcId="{A54D3053-6774-4262-A827-6C430DA4B04D}" destId="{C4C748B9-7C66-5149-87B7-C46DE5CD71BC}" srcOrd="0" destOrd="0" presId="urn:microsoft.com/office/officeart/2016/7/layout/VerticalSolidActionList"/>
    <dgm:cxn modelId="{03FFEC5B-A29C-E54E-B041-C910DA44C5F7}" type="presParOf" srcId="{164C8D40-40A0-C647-9050-3D2CC6354A9D}" destId="{B08DECD1-99D3-A24F-B20C-FED5336BA9EA}" srcOrd="0" destOrd="0" presId="urn:microsoft.com/office/officeart/2016/7/layout/VerticalSolidActionList"/>
    <dgm:cxn modelId="{FBC31845-32C7-9B4C-BD80-E2D64BC7CFAC}" type="presParOf" srcId="{B08DECD1-99D3-A24F-B20C-FED5336BA9EA}" destId="{9C12EA42-3647-1A4A-9B06-9295986ADD2B}" srcOrd="0" destOrd="0" presId="urn:microsoft.com/office/officeart/2016/7/layout/VerticalSolidActionList"/>
    <dgm:cxn modelId="{B215FAF7-6FF8-E841-A92F-90C4E2A148A9}" type="presParOf" srcId="{B08DECD1-99D3-A24F-B20C-FED5336BA9EA}" destId="{D5722085-F549-7548-8736-5509D468003C}" srcOrd="1" destOrd="0" presId="urn:microsoft.com/office/officeart/2016/7/layout/VerticalSolidActionList"/>
    <dgm:cxn modelId="{55244E0E-F6A1-FB4C-9228-709B7429E74A}" type="presParOf" srcId="{164C8D40-40A0-C647-9050-3D2CC6354A9D}" destId="{1BE4A5B8-3971-854B-B150-0BC9AC53CA05}" srcOrd="1" destOrd="0" presId="urn:microsoft.com/office/officeart/2016/7/layout/VerticalSolidActionList"/>
    <dgm:cxn modelId="{C75F8DD6-D397-1944-9448-78EB6D3D8B88}" type="presParOf" srcId="{164C8D40-40A0-C647-9050-3D2CC6354A9D}" destId="{BE5389F2-2F1F-534D-8550-E16823F21E09}" srcOrd="2" destOrd="0" presId="urn:microsoft.com/office/officeart/2016/7/layout/VerticalSolidActionList"/>
    <dgm:cxn modelId="{A127A6A3-EBC1-7A44-886C-59F0E45C32B2}" type="presParOf" srcId="{BE5389F2-2F1F-534D-8550-E16823F21E09}" destId="{B730FA9A-ED13-1244-AD2F-632BADFF2E95}" srcOrd="0" destOrd="0" presId="urn:microsoft.com/office/officeart/2016/7/layout/VerticalSolidActionList"/>
    <dgm:cxn modelId="{B987D378-BEE5-754C-9D77-08261871C4EB}" type="presParOf" srcId="{BE5389F2-2F1F-534D-8550-E16823F21E09}" destId="{544E135F-1B9C-1948-9CCA-D8A7BB899C59}" srcOrd="1" destOrd="0" presId="urn:microsoft.com/office/officeart/2016/7/layout/VerticalSolidActionList"/>
    <dgm:cxn modelId="{B56DD7F3-D400-3F44-A200-858BC4A8FC91}" type="presParOf" srcId="{164C8D40-40A0-C647-9050-3D2CC6354A9D}" destId="{E79D0D83-B9B2-CB4C-B4C6-46A182F79C99}" srcOrd="3" destOrd="0" presId="urn:microsoft.com/office/officeart/2016/7/layout/VerticalSolidActionList"/>
    <dgm:cxn modelId="{1179FBB1-045C-F04F-A687-244EE8CA38A0}" type="presParOf" srcId="{164C8D40-40A0-C647-9050-3D2CC6354A9D}" destId="{3F044445-1064-EA45-8F48-3529944A6C93}" srcOrd="4" destOrd="0" presId="urn:microsoft.com/office/officeart/2016/7/layout/VerticalSolidActionList"/>
    <dgm:cxn modelId="{654A234B-B014-4847-8B3D-6B5A31D77103}" type="presParOf" srcId="{3F044445-1064-EA45-8F48-3529944A6C93}" destId="{1847ECB8-40FC-B54D-BA0B-9A271E5ED837}" srcOrd="0" destOrd="0" presId="urn:microsoft.com/office/officeart/2016/7/layout/VerticalSolidActionList"/>
    <dgm:cxn modelId="{CC69E134-651A-BE4A-A95D-B88056EE6E33}" type="presParOf" srcId="{3F044445-1064-EA45-8F48-3529944A6C93}" destId="{19B538CF-B678-F24C-AEFE-3F059F42674B}" srcOrd="1" destOrd="0" presId="urn:microsoft.com/office/officeart/2016/7/layout/VerticalSolidActionList"/>
    <dgm:cxn modelId="{4D7949D9-6933-2A4E-9097-41891D74C578}" type="presParOf" srcId="{164C8D40-40A0-C647-9050-3D2CC6354A9D}" destId="{F9D21AFF-73B7-8A4D-B4D8-C3479A14BE7C}" srcOrd="5" destOrd="0" presId="urn:microsoft.com/office/officeart/2016/7/layout/VerticalSolidActionList"/>
    <dgm:cxn modelId="{899C0F9F-FB79-9044-9E50-FF1962FEF13A}" type="presParOf" srcId="{164C8D40-40A0-C647-9050-3D2CC6354A9D}" destId="{5BC8559C-CF9F-D342-821F-126C9DB9038C}" srcOrd="6" destOrd="0" presId="urn:microsoft.com/office/officeart/2016/7/layout/VerticalSolidActionList"/>
    <dgm:cxn modelId="{07A45337-AE25-2740-A33B-0021F3FB0E65}" type="presParOf" srcId="{5BC8559C-CF9F-D342-821F-126C9DB9038C}" destId="{2D402C2F-DD16-8A42-8825-18FC607BB5CD}" srcOrd="0" destOrd="0" presId="urn:microsoft.com/office/officeart/2016/7/layout/VerticalSolidActionList"/>
    <dgm:cxn modelId="{5018EEB5-0F13-E549-9D94-DB7D13C30A0E}" type="presParOf" srcId="{5BC8559C-CF9F-D342-821F-126C9DB9038C}" destId="{F7BA480B-14B4-7F43-89F0-6584D1A196FA}" srcOrd="1" destOrd="0" presId="urn:microsoft.com/office/officeart/2016/7/layout/VerticalSolidActionList"/>
    <dgm:cxn modelId="{5A5AF59D-C81D-4F44-A786-36DA8462F622}" type="presParOf" srcId="{164C8D40-40A0-C647-9050-3D2CC6354A9D}" destId="{9999DD82-98D3-F040-99B0-10EF51741410}" srcOrd="7" destOrd="0" presId="urn:microsoft.com/office/officeart/2016/7/layout/VerticalSolidActionList"/>
    <dgm:cxn modelId="{35F5AF01-83F2-D240-8504-1C4FB3C2CC5A}" type="presParOf" srcId="{164C8D40-40A0-C647-9050-3D2CC6354A9D}" destId="{C1A2EB4F-1DDB-CD49-97C0-89BCD7F59A7D}" srcOrd="8" destOrd="0" presId="urn:microsoft.com/office/officeart/2016/7/layout/VerticalSolidActionList"/>
    <dgm:cxn modelId="{C11ECFBC-6DFB-4642-83C2-9E204D5EA5FA}" type="presParOf" srcId="{C1A2EB4F-1DDB-CD49-97C0-89BCD7F59A7D}" destId="{3F967201-150B-174B-B7C9-B9FA76552E59}" srcOrd="0" destOrd="0" presId="urn:microsoft.com/office/officeart/2016/7/layout/VerticalSolidActionList"/>
    <dgm:cxn modelId="{52594907-7191-4E4F-B798-D6BB24196A80}" type="presParOf" srcId="{C1A2EB4F-1DDB-CD49-97C0-89BCD7F59A7D}" destId="{C4C748B9-7C66-5149-87B7-C46DE5CD71BC}"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EEE28A-3818-4DCE-982F-92553AAE0DA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A13F9CD-7ED7-45E0-BF24-FF603A75B22C}">
      <dgm:prSet/>
      <dgm:spPr/>
      <dgm:t>
        <a:bodyPr/>
        <a:lstStyle/>
        <a:p>
          <a:r>
            <a:rPr lang="en-US"/>
            <a:t>Beginning in 2011, Mark Silver, the former owner of Silver Care Center, alleged that PharMerica violated the anti-kickback statute and the FCA by underpricing some drugs which Medicare paid for in order to secure other more lucrative drug sales</a:t>
          </a:r>
        </a:p>
      </dgm:t>
    </dgm:pt>
    <dgm:pt modelId="{C5CD8616-C630-436C-A9BB-C8B85FFA6B7A}" type="parTrans" cxnId="{1EF1C5AC-1DDD-4DDC-860C-F5F79046A626}">
      <dgm:prSet/>
      <dgm:spPr/>
      <dgm:t>
        <a:bodyPr/>
        <a:lstStyle/>
        <a:p>
          <a:endParaRPr lang="en-US"/>
        </a:p>
      </dgm:t>
    </dgm:pt>
    <dgm:pt modelId="{C01C5FBD-02E5-4ACF-9165-F568E3680E87}" type="sibTrans" cxnId="{1EF1C5AC-1DDD-4DDC-860C-F5F79046A626}">
      <dgm:prSet/>
      <dgm:spPr/>
      <dgm:t>
        <a:bodyPr/>
        <a:lstStyle/>
        <a:p>
          <a:endParaRPr lang="en-US"/>
        </a:p>
      </dgm:t>
    </dgm:pt>
    <dgm:pt modelId="{214BAAE3-9B37-47B2-BBAC-B2787EDB957B}">
      <dgm:prSet/>
      <dgm:spPr/>
      <dgm:t>
        <a:bodyPr/>
        <a:lstStyle/>
        <a:p>
          <a:r>
            <a:rPr lang="en-US"/>
            <a:t>Alleged PharMerica gave SNFs a financial break on drugs they paid for under Medicare A in exchange for the right to supply drugs to the same nursing homes under the larger Medicare D and Medicaid programs</a:t>
          </a:r>
        </a:p>
      </dgm:t>
    </dgm:pt>
    <dgm:pt modelId="{842A43AD-73E0-42D1-9C40-934D1C2DC46B}" type="parTrans" cxnId="{B1841B96-066C-4DA0-8328-4C52BCDA8130}">
      <dgm:prSet/>
      <dgm:spPr/>
      <dgm:t>
        <a:bodyPr/>
        <a:lstStyle/>
        <a:p>
          <a:endParaRPr lang="en-US"/>
        </a:p>
      </dgm:t>
    </dgm:pt>
    <dgm:pt modelId="{74176E13-A4F5-42DF-B4B6-73BE3794D9F5}" type="sibTrans" cxnId="{B1841B96-066C-4DA0-8328-4C52BCDA8130}">
      <dgm:prSet/>
      <dgm:spPr/>
      <dgm:t>
        <a:bodyPr/>
        <a:lstStyle/>
        <a:p>
          <a:endParaRPr lang="en-US"/>
        </a:p>
      </dgm:t>
    </dgm:pt>
    <dgm:pt modelId="{04861E35-E434-430C-86C3-62605BE3599B}">
      <dgm:prSet/>
      <dgm:spPr/>
      <dgm:t>
        <a:bodyPr/>
        <a:lstStyle/>
        <a:p>
          <a:r>
            <a:rPr lang="en-US"/>
            <a:t>$100 million settlement, $70 million of which was returned to the federal government</a:t>
          </a:r>
        </a:p>
      </dgm:t>
    </dgm:pt>
    <dgm:pt modelId="{3A1CEA42-C180-45EC-BE7B-734639680DFC}" type="parTrans" cxnId="{6D37DD08-49D7-4928-A782-5E0862AA76B4}">
      <dgm:prSet/>
      <dgm:spPr/>
      <dgm:t>
        <a:bodyPr/>
        <a:lstStyle/>
        <a:p>
          <a:endParaRPr lang="en-US"/>
        </a:p>
      </dgm:t>
    </dgm:pt>
    <dgm:pt modelId="{4A2FDB15-5984-4974-B83E-8F153116B954}" type="sibTrans" cxnId="{6D37DD08-49D7-4928-A782-5E0862AA76B4}">
      <dgm:prSet/>
      <dgm:spPr/>
      <dgm:t>
        <a:bodyPr/>
        <a:lstStyle/>
        <a:p>
          <a:endParaRPr lang="en-US"/>
        </a:p>
      </dgm:t>
    </dgm:pt>
    <dgm:pt modelId="{CE5177F9-5908-44A8-BE0D-10BE629C651E}" type="pres">
      <dgm:prSet presAssocID="{2CEEE28A-3818-4DCE-982F-92553AAE0DA5}" presName="root" presStyleCnt="0">
        <dgm:presLayoutVars>
          <dgm:dir/>
          <dgm:resizeHandles val="exact"/>
        </dgm:presLayoutVars>
      </dgm:prSet>
      <dgm:spPr/>
    </dgm:pt>
    <dgm:pt modelId="{BBAB52F6-E681-4A8F-932E-B75EB9D3C5FB}" type="pres">
      <dgm:prSet presAssocID="{FA13F9CD-7ED7-45E0-BF24-FF603A75B22C}" presName="compNode" presStyleCnt="0"/>
      <dgm:spPr/>
    </dgm:pt>
    <dgm:pt modelId="{8B720B05-CA3D-47A9-84D3-4A0F8AD352F1}" type="pres">
      <dgm:prSet presAssocID="{FA13F9CD-7ED7-45E0-BF24-FF603A75B22C}" presName="bgRect" presStyleLbl="bgShp" presStyleIdx="0" presStyleCnt="3"/>
      <dgm:spPr/>
    </dgm:pt>
    <dgm:pt modelId="{905D17B2-ADB8-472E-B9C6-1393894FD41F}" type="pres">
      <dgm:prSet presAssocID="{FA13F9CD-7ED7-45E0-BF24-FF603A75B2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D48C2CE5-CC55-41BB-A989-0F4717A1A235}" type="pres">
      <dgm:prSet presAssocID="{FA13F9CD-7ED7-45E0-BF24-FF603A75B22C}" presName="spaceRect" presStyleCnt="0"/>
      <dgm:spPr/>
    </dgm:pt>
    <dgm:pt modelId="{EAD008C5-D874-4E0A-A287-03368618A68A}" type="pres">
      <dgm:prSet presAssocID="{FA13F9CD-7ED7-45E0-BF24-FF603A75B22C}" presName="parTx" presStyleLbl="revTx" presStyleIdx="0" presStyleCnt="3">
        <dgm:presLayoutVars>
          <dgm:chMax val="0"/>
          <dgm:chPref val="0"/>
        </dgm:presLayoutVars>
      </dgm:prSet>
      <dgm:spPr/>
    </dgm:pt>
    <dgm:pt modelId="{BFA87E1E-40F4-410C-BB66-8ED3F5747CBB}" type="pres">
      <dgm:prSet presAssocID="{C01C5FBD-02E5-4ACF-9165-F568E3680E87}" presName="sibTrans" presStyleCnt="0"/>
      <dgm:spPr/>
    </dgm:pt>
    <dgm:pt modelId="{4559ED95-8396-413A-BDB6-B20DCFCF51E9}" type="pres">
      <dgm:prSet presAssocID="{214BAAE3-9B37-47B2-BBAC-B2787EDB957B}" presName="compNode" presStyleCnt="0"/>
      <dgm:spPr/>
    </dgm:pt>
    <dgm:pt modelId="{CAA07A80-44B7-4B1A-B779-318C82C67026}" type="pres">
      <dgm:prSet presAssocID="{214BAAE3-9B37-47B2-BBAC-B2787EDB957B}" presName="bgRect" presStyleLbl="bgShp" presStyleIdx="1" presStyleCnt="3"/>
      <dgm:spPr/>
    </dgm:pt>
    <dgm:pt modelId="{351656C6-6EBD-4CFB-AFD3-53C8E3A8A1E8}" type="pres">
      <dgm:prSet presAssocID="{214BAAE3-9B37-47B2-BBAC-B2787EDB957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E238F9E0-C3BC-4167-BD9D-1E6892D3169D}" type="pres">
      <dgm:prSet presAssocID="{214BAAE3-9B37-47B2-BBAC-B2787EDB957B}" presName="spaceRect" presStyleCnt="0"/>
      <dgm:spPr/>
    </dgm:pt>
    <dgm:pt modelId="{25C04635-52CF-4146-BB41-CABE8E5C34FD}" type="pres">
      <dgm:prSet presAssocID="{214BAAE3-9B37-47B2-BBAC-B2787EDB957B}" presName="parTx" presStyleLbl="revTx" presStyleIdx="1" presStyleCnt="3">
        <dgm:presLayoutVars>
          <dgm:chMax val="0"/>
          <dgm:chPref val="0"/>
        </dgm:presLayoutVars>
      </dgm:prSet>
      <dgm:spPr/>
    </dgm:pt>
    <dgm:pt modelId="{771D28A9-0F9C-4BD0-9194-BA1AFECA92AF}" type="pres">
      <dgm:prSet presAssocID="{74176E13-A4F5-42DF-B4B6-73BE3794D9F5}" presName="sibTrans" presStyleCnt="0"/>
      <dgm:spPr/>
    </dgm:pt>
    <dgm:pt modelId="{F8796765-8451-4E1A-A402-2F83797002E4}" type="pres">
      <dgm:prSet presAssocID="{04861E35-E434-430C-86C3-62605BE3599B}" presName="compNode" presStyleCnt="0"/>
      <dgm:spPr/>
    </dgm:pt>
    <dgm:pt modelId="{0581802E-B78F-400D-A732-06F34AAF2FB7}" type="pres">
      <dgm:prSet presAssocID="{04861E35-E434-430C-86C3-62605BE3599B}" presName="bgRect" presStyleLbl="bgShp" presStyleIdx="2" presStyleCnt="3"/>
      <dgm:spPr/>
    </dgm:pt>
    <dgm:pt modelId="{ED1E8B41-09A9-4059-8F65-E85B83EE5B6D}" type="pres">
      <dgm:prSet presAssocID="{04861E35-E434-430C-86C3-62605BE3599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E8329C2D-2044-46EE-B579-241F48980414}" type="pres">
      <dgm:prSet presAssocID="{04861E35-E434-430C-86C3-62605BE3599B}" presName="spaceRect" presStyleCnt="0"/>
      <dgm:spPr/>
    </dgm:pt>
    <dgm:pt modelId="{F5ED9402-A99B-4397-A8AE-763FF822E97E}" type="pres">
      <dgm:prSet presAssocID="{04861E35-E434-430C-86C3-62605BE3599B}" presName="parTx" presStyleLbl="revTx" presStyleIdx="2" presStyleCnt="3">
        <dgm:presLayoutVars>
          <dgm:chMax val="0"/>
          <dgm:chPref val="0"/>
        </dgm:presLayoutVars>
      </dgm:prSet>
      <dgm:spPr/>
    </dgm:pt>
  </dgm:ptLst>
  <dgm:cxnLst>
    <dgm:cxn modelId="{6D37DD08-49D7-4928-A782-5E0862AA76B4}" srcId="{2CEEE28A-3818-4DCE-982F-92553AAE0DA5}" destId="{04861E35-E434-430C-86C3-62605BE3599B}" srcOrd="2" destOrd="0" parTransId="{3A1CEA42-C180-45EC-BE7B-734639680DFC}" sibTransId="{4A2FDB15-5984-4974-B83E-8F153116B954}"/>
    <dgm:cxn modelId="{27C3FA11-6BE0-4A38-AA27-76AA16745D57}" type="presOf" srcId="{2CEEE28A-3818-4DCE-982F-92553AAE0DA5}" destId="{CE5177F9-5908-44A8-BE0D-10BE629C651E}" srcOrd="0" destOrd="0" presId="urn:microsoft.com/office/officeart/2018/2/layout/IconVerticalSolidList"/>
    <dgm:cxn modelId="{93BB2F73-FAA9-4F90-97B6-D019815CB10F}" type="presOf" srcId="{214BAAE3-9B37-47B2-BBAC-B2787EDB957B}" destId="{25C04635-52CF-4146-BB41-CABE8E5C34FD}" srcOrd="0" destOrd="0" presId="urn:microsoft.com/office/officeart/2018/2/layout/IconVerticalSolidList"/>
    <dgm:cxn modelId="{00E7CC77-FB28-441F-93F3-64A30DB1A72B}" type="presOf" srcId="{FA13F9CD-7ED7-45E0-BF24-FF603A75B22C}" destId="{EAD008C5-D874-4E0A-A287-03368618A68A}" srcOrd="0" destOrd="0" presId="urn:microsoft.com/office/officeart/2018/2/layout/IconVerticalSolidList"/>
    <dgm:cxn modelId="{B1841B96-066C-4DA0-8328-4C52BCDA8130}" srcId="{2CEEE28A-3818-4DCE-982F-92553AAE0DA5}" destId="{214BAAE3-9B37-47B2-BBAC-B2787EDB957B}" srcOrd="1" destOrd="0" parTransId="{842A43AD-73E0-42D1-9C40-934D1C2DC46B}" sibTransId="{74176E13-A4F5-42DF-B4B6-73BE3794D9F5}"/>
    <dgm:cxn modelId="{9EFBC5A4-A755-4DCF-A45C-A284C2E0D2A6}" type="presOf" srcId="{04861E35-E434-430C-86C3-62605BE3599B}" destId="{F5ED9402-A99B-4397-A8AE-763FF822E97E}" srcOrd="0" destOrd="0" presId="urn:microsoft.com/office/officeart/2018/2/layout/IconVerticalSolidList"/>
    <dgm:cxn modelId="{1EF1C5AC-1DDD-4DDC-860C-F5F79046A626}" srcId="{2CEEE28A-3818-4DCE-982F-92553AAE0DA5}" destId="{FA13F9CD-7ED7-45E0-BF24-FF603A75B22C}" srcOrd="0" destOrd="0" parTransId="{C5CD8616-C630-436C-A9BB-C8B85FFA6B7A}" sibTransId="{C01C5FBD-02E5-4ACF-9165-F568E3680E87}"/>
    <dgm:cxn modelId="{31A22EDB-6EA9-415A-BA6D-43E228406DB5}" type="presParOf" srcId="{CE5177F9-5908-44A8-BE0D-10BE629C651E}" destId="{BBAB52F6-E681-4A8F-932E-B75EB9D3C5FB}" srcOrd="0" destOrd="0" presId="urn:microsoft.com/office/officeart/2018/2/layout/IconVerticalSolidList"/>
    <dgm:cxn modelId="{1E34DF35-2869-4B80-9959-94E1DAE734AE}" type="presParOf" srcId="{BBAB52F6-E681-4A8F-932E-B75EB9D3C5FB}" destId="{8B720B05-CA3D-47A9-84D3-4A0F8AD352F1}" srcOrd="0" destOrd="0" presId="urn:microsoft.com/office/officeart/2018/2/layout/IconVerticalSolidList"/>
    <dgm:cxn modelId="{AF2AC9C4-1F48-4CDE-97E8-9EC086E536C3}" type="presParOf" srcId="{BBAB52F6-E681-4A8F-932E-B75EB9D3C5FB}" destId="{905D17B2-ADB8-472E-B9C6-1393894FD41F}" srcOrd="1" destOrd="0" presId="urn:microsoft.com/office/officeart/2018/2/layout/IconVerticalSolidList"/>
    <dgm:cxn modelId="{A1666FD3-FDB4-47B0-9694-458201BD49C0}" type="presParOf" srcId="{BBAB52F6-E681-4A8F-932E-B75EB9D3C5FB}" destId="{D48C2CE5-CC55-41BB-A989-0F4717A1A235}" srcOrd="2" destOrd="0" presId="urn:microsoft.com/office/officeart/2018/2/layout/IconVerticalSolidList"/>
    <dgm:cxn modelId="{EE31A0EE-E433-4A14-AF70-4F6F464AD4CE}" type="presParOf" srcId="{BBAB52F6-E681-4A8F-932E-B75EB9D3C5FB}" destId="{EAD008C5-D874-4E0A-A287-03368618A68A}" srcOrd="3" destOrd="0" presId="urn:microsoft.com/office/officeart/2018/2/layout/IconVerticalSolidList"/>
    <dgm:cxn modelId="{AB7C6759-E5AE-43EE-8E68-270CBC9A0B8D}" type="presParOf" srcId="{CE5177F9-5908-44A8-BE0D-10BE629C651E}" destId="{BFA87E1E-40F4-410C-BB66-8ED3F5747CBB}" srcOrd="1" destOrd="0" presId="urn:microsoft.com/office/officeart/2018/2/layout/IconVerticalSolidList"/>
    <dgm:cxn modelId="{11F1EA7B-784C-4C66-B42A-604BE4BBA467}" type="presParOf" srcId="{CE5177F9-5908-44A8-BE0D-10BE629C651E}" destId="{4559ED95-8396-413A-BDB6-B20DCFCF51E9}" srcOrd="2" destOrd="0" presId="urn:microsoft.com/office/officeart/2018/2/layout/IconVerticalSolidList"/>
    <dgm:cxn modelId="{12BE20EC-D6B0-42A6-B3EA-404E1EB4BB4F}" type="presParOf" srcId="{4559ED95-8396-413A-BDB6-B20DCFCF51E9}" destId="{CAA07A80-44B7-4B1A-B779-318C82C67026}" srcOrd="0" destOrd="0" presId="urn:microsoft.com/office/officeart/2018/2/layout/IconVerticalSolidList"/>
    <dgm:cxn modelId="{9DC5DCF4-852C-434B-8F37-1DD3C4D76B52}" type="presParOf" srcId="{4559ED95-8396-413A-BDB6-B20DCFCF51E9}" destId="{351656C6-6EBD-4CFB-AFD3-53C8E3A8A1E8}" srcOrd="1" destOrd="0" presId="urn:microsoft.com/office/officeart/2018/2/layout/IconVerticalSolidList"/>
    <dgm:cxn modelId="{98B506DD-CEB3-439A-9811-3D83B3AE49BC}" type="presParOf" srcId="{4559ED95-8396-413A-BDB6-B20DCFCF51E9}" destId="{E238F9E0-C3BC-4167-BD9D-1E6892D3169D}" srcOrd="2" destOrd="0" presId="urn:microsoft.com/office/officeart/2018/2/layout/IconVerticalSolidList"/>
    <dgm:cxn modelId="{D097BBB9-C25D-4A2B-85C9-A8CF02E77E3E}" type="presParOf" srcId="{4559ED95-8396-413A-BDB6-B20DCFCF51E9}" destId="{25C04635-52CF-4146-BB41-CABE8E5C34FD}" srcOrd="3" destOrd="0" presId="urn:microsoft.com/office/officeart/2018/2/layout/IconVerticalSolidList"/>
    <dgm:cxn modelId="{7CA79B2C-E6E2-4466-8591-D60DDC670D94}" type="presParOf" srcId="{CE5177F9-5908-44A8-BE0D-10BE629C651E}" destId="{771D28A9-0F9C-4BD0-9194-BA1AFECA92AF}" srcOrd="3" destOrd="0" presId="urn:microsoft.com/office/officeart/2018/2/layout/IconVerticalSolidList"/>
    <dgm:cxn modelId="{D827A119-A16A-4067-AA56-3C8D48D73D3A}" type="presParOf" srcId="{CE5177F9-5908-44A8-BE0D-10BE629C651E}" destId="{F8796765-8451-4E1A-A402-2F83797002E4}" srcOrd="4" destOrd="0" presId="urn:microsoft.com/office/officeart/2018/2/layout/IconVerticalSolidList"/>
    <dgm:cxn modelId="{2C8ACA2D-2B63-4EFA-A838-459DBBE15C21}" type="presParOf" srcId="{F8796765-8451-4E1A-A402-2F83797002E4}" destId="{0581802E-B78F-400D-A732-06F34AAF2FB7}" srcOrd="0" destOrd="0" presId="urn:microsoft.com/office/officeart/2018/2/layout/IconVerticalSolidList"/>
    <dgm:cxn modelId="{DD4378C4-5290-4A74-989E-3B33E385A976}" type="presParOf" srcId="{F8796765-8451-4E1A-A402-2F83797002E4}" destId="{ED1E8B41-09A9-4059-8F65-E85B83EE5B6D}" srcOrd="1" destOrd="0" presId="urn:microsoft.com/office/officeart/2018/2/layout/IconVerticalSolidList"/>
    <dgm:cxn modelId="{DB232384-ADBF-4C62-B80B-B35CB742D198}" type="presParOf" srcId="{F8796765-8451-4E1A-A402-2F83797002E4}" destId="{E8329C2D-2044-46EE-B579-241F48980414}" srcOrd="2" destOrd="0" presId="urn:microsoft.com/office/officeart/2018/2/layout/IconVerticalSolidList"/>
    <dgm:cxn modelId="{5EE625DE-017C-4771-A1F5-E8EC5D1A343F}" type="presParOf" srcId="{F8796765-8451-4E1A-A402-2F83797002E4}" destId="{F5ED9402-A99B-4397-A8AE-763FF822E9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7109C5-CD75-460F-B20D-200694C3BDD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C317975-56A1-4249-8C69-6A901EA12472}">
      <dgm:prSet/>
      <dgm:spPr/>
      <dgm:t>
        <a:bodyPr/>
        <a:lstStyle/>
        <a:p>
          <a:r>
            <a:rPr lang="en-US"/>
            <a:t>The government alleged that PharmaScript violated federal law by dispensing controlled substances without valid prescriptions, primarily opioids</a:t>
          </a:r>
        </a:p>
      </dgm:t>
    </dgm:pt>
    <dgm:pt modelId="{EE87F913-56D3-4B18-AEF0-9890DE34BD2D}" type="parTrans" cxnId="{5D1CBCD1-C7B9-48D9-A5EE-407DC3B76E24}">
      <dgm:prSet/>
      <dgm:spPr/>
      <dgm:t>
        <a:bodyPr/>
        <a:lstStyle/>
        <a:p>
          <a:endParaRPr lang="en-US"/>
        </a:p>
      </dgm:t>
    </dgm:pt>
    <dgm:pt modelId="{6230D657-45AD-45A4-9A72-E37B5FBC9E8C}" type="sibTrans" cxnId="{5D1CBCD1-C7B9-48D9-A5EE-407DC3B76E24}">
      <dgm:prSet/>
      <dgm:spPr/>
      <dgm:t>
        <a:bodyPr/>
        <a:lstStyle/>
        <a:p>
          <a:endParaRPr lang="en-US"/>
        </a:p>
      </dgm:t>
    </dgm:pt>
    <dgm:pt modelId="{6A47CADB-7DE7-4144-ADEE-400CBC13E689}">
      <dgm:prSet/>
      <dgm:spPr/>
      <dgm:t>
        <a:bodyPr/>
        <a:lstStyle/>
        <a:p>
          <a:r>
            <a:rPr lang="en-US"/>
            <a:t>Schedule II controlled substances require a written prescription by a physician-refills are not permitted under the Controlled Substances Act</a:t>
          </a:r>
        </a:p>
      </dgm:t>
    </dgm:pt>
    <dgm:pt modelId="{3C88968B-1B6F-4804-BEF9-6BB4E7AD413B}" type="parTrans" cxnId="{057A7CB8-63DB-4246-B731-CCCE2889E803}">
      <dgm:prSet/>
      <dgm:spPr/>
      <dgm:t>
        <a:bodyPr/>
        <a:lstStyle/>
        <a:p>
          <a:endParaRPr lang="en-US"/>
        </a:p>
      </dgm:t>
    </dgm:pt>
    <dgm:pt modelId="{EB8F9244-2C82-4535-9596-9AC24C18CB93}" type="sibTrans" cxnId="{057A7CB8-63DB-4246-B731-CCCE2889E803}">
      <dgm:prSet/>
      <dgm:spPr/>
      <dgm:t>
        <a:bodyPr/>
        <a:lstStyle/>
        <a:p>
          <a:endParaRPr lang="en-US"/>
        </a:p>
      </dgm:t>
    </dgm:pt>
    <dgm:pt modelId="{A5662435-E412-4313-BF95-EC8AADDD9B5B}">
      <dgm:prSet/>
      <dgm:spPr/>
      <dgm:t>
        <a:bodyPr/>
        <a:lstStyle/>
        <a:p>
          <a:r>
            <a:rPr lang="en-US"/>
            <a:t>Pharmacists are allowed to dispense medications in true emergencies but it must be writing  and signed by a physician within 7 days or it is considered illegal dispensing</a:t>
          </a:r>
        </a:p>
      </dgm:t>
    </dgm:pt>
    <dgm:pt modelId="{00F5E1A3-7270-47C6-BFE5-F5606D10D01C}" type="parTrans" cxnId="{2FDC5AC9-9BE7-4CAB-BA44-B7A6C1E16E64}">
      <dgm:prSet/>
      <dgm:spPr/>
      <dgm:t>
        <a:bodyPr/>
        <a:lstStyle/>
        <a:p>
          <a:endParaRPr lang="en-US"/>
        </a:p>
      </dgm:t>
    </dgm:pt>
    <dgm:pt modelId="{A9617A36-DC35-412A-AE00-DD21921222F5}" type="sibTrans" cxnId="{2FDC5AC9-9BE7-4CAB-BA44-B7A6C1E16E64}">
      <dgm:prSet/>
      <dgm:spPr/>
      <dgm:t>
        <a:bodyPr/>
        <a:lstStyle/>
        <a:p>
          <a:endParaRPr lang="en-US"/>
        </a:p>
      </dgm:t>
    </dgm:pt>
    <dgm:pt modelId="{32004E4F-2BBD-40A3-8951-A64F3057FB2D}">
      <dgm:prSet/>
      <dgm:spPr/>
      <dgm:t>
        <a:bodyPr/>
        <a:lstStyle/>
        <a:p>
          <a:r>
            <a:rPr lang="en-US"/>
            <a:t>Alleged that PharmScript dispensed controlled drugs without a written prescription and without verbal authorization</a:t>
          </a:r>
        </a:p>
      </dgm:t>
    </dgm:pt>
    <dgm:pt modelId="{F6AA2F66-868B-43DE-AB76-F2FBCE6C0443}" type="parTrans" cxnId="{CE146125-C5C6-40F4-8E90-9CC64E260E0F}">
      <dgm:prSet/>
      <dgm:spPr/>
      <dgm:t>
        <a:bodyPr/>
        <a:lstStyle/>
        <a:p>
          <a:endParaRPr lang="en-US"/>
        </a:p>
      </dgm:t>
    </dgm:pt>
    <dgm:pt modelId="{3DAC2F64-3CB5-4C57-8DE7-90CC842C0D79}" type="sibTrans" cxnId="{CE146125-C5C6-40F4-8E90-9CC64E260E0F}">
      <dgm:prSet/>
      <dgm:spPr/>
      <dgm:t>
        <a:bodyPr/>
        <a:lstStyle/>
        <a:p>
          <a:endParaRPr lang="en-US"/>
        </a:p>
      </dgm:t>
    </dgm:pt>
    <dgm:pt modelId="{B4BF10A8-E003-4178-BBDA-24B448336051}">
      <dgm:prSet/>
      <dgm:spPr/>
      <dgm:t>
        <a:bodyPr/>
        <a:lstStyle/>
        <a:p>
          <a:r>
            <a:rPr lang="en-US"/>
            <a:t>Fined $3 million</a:t>
          </a:r>
        </a:p>
      </dgm:t>
    </dgm:pt>
    <dgm:pt modelId="{F37EDB2C-E4BE-4A10-9652-DF84B73AB441}" type="parTrans" cxnId="{567AF300-CEC0-4255-B8DA-914FEF2A1336}">
      <dgm:prSet/>
      <dgm:spPr/>
      <dgm:t>
        <a:bodyPr/>
        <a:lstStyle/>
        <a:p>
          <a:endParaRPr lang="en-US"/>
        </a:p>
      </dgm:t>
    </dgm:pt>
    <dgm:pt modelId="{E12C5E9C-1275-40F5-A774-B61D6BBF5509}" type="sibTrans" cxnId="{567AF300-CEC0-4255-B8DA-914FEF2A1336}">
      <dgm:prSet/>
      <dgm:spPr/>
      <dgm:t>
        <a:bodyPr/>
        <a:lstStyle/>
        <a:p>
          <a:endParaRPr lang="en-US"/>
        </a:p>
      </dgm:t>
    </dgm:pt>
    <dgm:pt modelId="{2F4B1ED3-7E46-C64F-9E1E-AF44269ACB82}" type="pres">
      <dgm:prSet presAssocID="{F87109C5-CD75-460F-B20D-200694C3BDDC}" presName="linear" presStyleCnt="0">
        <dgm:presLayoutVars>
          <dgm:animLvl val="lvl"/>
          <dgm:resizeHandles val="exact"/>
        </dgm:presLayoutVars>
      </dgm:prSet>
      <dgm:spPr/>
    </dgm:pt>
    <dgm:pt modelId="{05834830-2343-A145-9F21-55ABF42668B6}" type="pres">
      <dgm:prSet presAssocID="{EC317975-56A1-4249-8C69-6A901EA12472}" presName="parentText" presStyleLbl="node1" presStyleIdx="0" presStyleCnt="5">
        <dgm:presLayoutVars>
          <dgm:chMax val="0"/>
          <dgm:bulletEnabled val="1"/>
        </dgm:presLayoutVars>
      </dgm:prSet>
      <dgm:spPr/>
    </dgm:pt>
    <dgm:pt modelId="{66F3DD45-6A1A-934D-A33D-78F757795926}" type="pres">
      <dgm:prSet presAssocID="{6230D657-45AD-45A4-9A72-E37B5FBC9E8C}" presName="spacer" presStyleCnt="0"/>
      <dgm:spPr/>
    </dgm:pt>
    <dgm:pt modelId="{A00DA3A8-CB1F-354D-9559-E89CF9BB66E6}" type="pres">
      <dgm:prSet presAssocID="{6A47CADB-7DE7-4144-ADEE-400CBC13E689}" presName="parentText" presStyleLbl="node1" presStyleIdx="1" presStyleCnt="5">
        <dgm:presLayoutVars>
          <dgm:chMax val="0"/>
          <dgm:bulletEnabled val="1"/>
        </dgm:presLayoutVars>
      </dgm:prSet>
      <dgm:spPr/>
    </dgm:pt>
    <dgm:pt modelId="{80A2912E-9AEC-A948-BFE3-9E7C1ED5D4A7}" type="pres">
      <dgm:prSet presAssocID="{EB8F9244-2C82-4535-9596-9AC24C18CB93}" presName="spacer" presStyleCnt="0"/>
      <dgm:spPr/>
    </dgm:pt>
    <dgm:pt modelId="{FBC65EB3-EEE0-9D4D-A57A-120465BD6AA1}" type="pres">
      <dgm:prSet presAssocID="{A5662435-E412-4313-BF95-EC8AADDD9B5B}" presName="parentText" presStyleLbl="node1" presStyleIdx="2" presStyleCnt="5">
        <dgm:presLayoutVars>
          <dgm:chMax val="0"/>
          <dgm:bulletEnabled val="1"/>
        </dgm:presLayoutVars>
      </dgm:prSet>
      <dgm:spPr/>
    </dgm:pt>
    <dgm:pt modelId="{F697ACAA-2F76-E844-B65D-2128E24122A2}" type="pres">
      <dgm:prSet presAssocID="{A9617A36-DC35-412A-AE00-DD21921222F5}" presName="spacer" presStyleCnt="0"/>
      <dgm:spPr/>
    </dgm:pt>
    <dgm:pt modelId="{B2100F10-BE26-364D-B5A3-87869DD8A08D}" type="pres">
      <dgm:prSet presAssocID="{32004E4F-2BBD-40A3-8951-A64F3057FB2D}" presName="parentText" presStyleLbl="node1" presStyleIdx="3" presStyleCnt="5">
        <dgm:presLayoutVars>
          <dgm:chMax val="0"/>
          <dgm:bulletEnabled val="1"/>
        </dgm:presLayoutVars>
      </dgm:prSet>
      <dgm:spPr/>
    </dgm:pt>
    <dgm:pt modelId="{40FE4C73-0382-A647-A61C-4DDA45D36F8C}" type="pres">
      <dgm:prSet presAssocID="{3DAC2F64-3CB5-4C57-8DE7-90CC842C0D79}" presName="spacer" presStyleCnt="0"/>
      <dgm:spPr/>
    </dgm:pt>
    <dgm:pt modelId="{AB72873F-3F0E-FA48-8941-43FAFC7C4A8D}" type="pres">
      <dgm:prSet presAssocID="{B4BF10A8-E003-4178-BBDA-24B448336051}" presName="parentText" presStyleLbl="node1" presStyleIdx="4" presStyleCnt="5">
        <dgm:presLayoutVars>
          <dgm:chMax val="0"/>
          <dgm:bulletEnabled val="1"/>
        </dgm:presLayoutVars>
      </dgm:prSet>
      <dgm:spPr/>
    </dgm:pt>
  </dgm:ptLst>
  <dgm:cxnLst>
    <dgm:cxn modelId="{567AF300-CEC0-4255-B8DA-914FEF2A1336}" srcId="{F87109C5-CD75-460F-B20D-200694C3BDDC}" destId="{B4BF10A8-E003-4178-BBDA-24B448336051}" srcOrd="4" destOrd="0" parTransId="{F37EDB2C-E4BE-4A10-9652-DF84B73AB441}" sibTransId="{E12C5E9C-1275-40F5-A774-B61D6BBF5509}"/>
    <dgm:cxn modelId="{CE146125-C5C6-40F4-8E90-9CC64E260E0F}" srcId="{F87109C5-CD75-460F-B20D-200694C3BDDC}" destId="{32004E4F-2BBD-40A3-8951-A64F3057FB2D}" srcOrd="3" destOrd="0" parTransId="{F6AA2F66-868B-43DE-AB76-F2FBCE6C0443}" sibTransId="{3DAC2F64-3CB5-4C57-8DE7-90CC842C0D79}"/>
    <dgm:cxn modelId="{59D31F4E-635A-0942-BA5E-88547143082F}" type="presOf" srcId="{A5662435-E412-4313-BF95-EC8AADDD9B5B}" destId="{FBC65EB3-EEE0-9D4D-A57A-120465BD6AA1}" srcOrd="0" destOrd="0" presId="urn:microsoft.com/office/officeart/2005/8/layout/vList2"/>
    <dgm:cxn modelId="{DF09DE66-AE01-074F-9454-9E7B5735BE0E}" type="presOf" srcId="{EC317975-56A1-4249-8C69-6A901EA12472}" destId="{05834830-2343-A145-9F21-55ABF42668B6}" srcOrd="0" destOrd="0" presId="urn:microsoft.com/office/officeart/2005/8/layout/vList2"/>
    <dgm:cxn modelId="{99352385-8415-AF44-8FD9-8C3B2742A18C}" type="presOf" srcId="{B4BF10A8-E003-4178-BBDA-24B448336051}" destId="{AB72873F-3F0E-FA48-8941-43FAFC7C4A8D}" srcOrd="0" destOrd="0" presId="urn:microsoft.com/office/officeart/2005/8/layout/vList2"/>
    <dgm:cxn modelId="{2256C8B7-789A-474C-9B72-671A336A32B3}" type="presOf" srcId="{F87109C5-CD75-460F-B20D-200694C3BDDC}" destId="{2F4B1ED3-7E46-C64F-9E1E-AF44269ACB82}" srcOrd="0" destOrd="0" presId="urn:microsoft.com/office/officeart/2005/8/layout/vList2"/>
    <dgm:cxn modelId="{057A7CB8-63DB-4246-B731-CCCE2889E803}" srcId="{F87109C5-CD75-460F-B20D-200694C3BDDC}" destId="{6A47CADB-7DE7-4144-ADEE-400CBC13E689}" srcOrd="1" destOrd="0" parTransId="{3C88968B-1B6F-4804-BEF9-6BB4E7AD413B}" sibTransId="{EB8F9244-2C82-4535-9596-9AC24C18CB93}"/>
    <dgm:cxn modelId="{EAF8C1BF-28FF-C041-BC96-308B509DF12C}" type="presOf" srcId="{6A47CADB-7DE7-4144-ADEE-400CBC13E689}" destId="{A00DA3A8-CB1F-354D-9559-E89CF9BB66E6}" srcOrd="0" destOrd="0" presId="urn:microsoft.com/office/officeart/2005/8/layout/vList2"/>
    <dgm:cxn modelId="{2FDC5AC9-9BE7-4CAB-BA44-B7A6C1E16E64}" srcId="{F87109C5-CD75-460F-B20D-200694C3BDDC}" destId="{A5662435-E412-4313-BF95-EC8AADDD9B5B}" srcOrd="2" destOrd="0" parTransId="{00F5E1A3-7270-47C6-BFE5-F5606D10D01C}" sibTransId="{A9617A36-DC35-412A-AE00-DD21921222F5}"/>
    <dgm:cxn modelId="{5D1CBCD1-C7B9-48D9-A5EE-407DC3B76E24}" srcId="{F87109C5-CD75-460F-B20D-200694C3BDDC}" destId="{EC317975-56A1-4249-8C69-6A901EA12472}" srcOrd="0" destOrd="0" parTransId="{EE87F913-56D3-4B18-AEF0-9890DE34BD2D}" sibTransId="{6230D657-45AD-45A4-9A72-E37B5FBC9E8C}"/>
    <dgm:cxn modelId="{DCAB6DF4-B7B9-7D48-9BCC-84AEBBE4C692}" type="presOf" srcId="{32004E4F-2BBD-40A3-8951-A64F3057FB2D}" destId="{B2100F10-BE26-364D-B5A3-87869DD8A08D}" srcOrd="0" destOrd="0" presId="urn:microsoft.com/office/officeart/2005/8/layout/vList2"/>
    <dgm:cxn modelId="{55E8F00D-BC5B-C748-83E0-F9363FABC8A1}" type="presParOf" srcId="{2F4B1ED3-7E46-C64F-9E1E-AF44269ACB82}" destId="{05834830-2343-A145-9F21-55ABF42668B6}" srcOrd="0" destOrd="0" presId="urn:microsoft.com/office/officeart/2005/8/layout/vList2"/>
    <dgm:cxn modelId="{5A6D35B7-6905-0241-A325-EE75367B2B9A}" type="presParOf" srcId="{2F4B1ED3-7E46-C64F-9E1E-AF44269ACB82}" destId="{66F3DD45-6A1A-934D-A33D-78F757795926}" srcOrd="1" destOrd="0" presId="urn:microsoft.com/office/officeart/2005/8/layout/vList2"/>
    <dgm:cxn modelId="{3B7F822C-0B5F-154B-A705-5C32E34F4224}" type="presParOf" srcId="{2F4B1ED3-7E46-C64F-9E1E-AF44269ACB82}" destId="{A00DA3A8-CB1F-354D-9559-E89CF9BB66E6}" srcOrd="2" destOrd="0" presId="urn:microsoft.com/office/officeart/2005/8/layout/vList2"/>
    <dgm:cxn modelId="{9C380D71-3E85-7647-B15A-CE190A3EA690}" type="presParOf" srcId="{2F4B1ED3-7E46-C64F-9E1E-AF44269ACB82}" destId="{80A2912E-9AEC-A948-BFE3-9E7C1ED5D4A7}" srcOrd="3" destOrd="0" presId="urn:microsoft.com/office/officeart/2005/8/layout/vList2"/>
    <dgm:cxn modelId="{171781AC-3C11-B94B-AEE8-044044BE88A7}" type="presParOf" srcId="{2F4B1ED3-7E46-C64F-9E1E-AF44269ACB82}" destId="{FBC65EB3-EEE0-9D4D-A57A-120465BD6AA1}" srcOrd="4" destOrd="0" presId="urn:microsoft.com/office/officeart/2005/8/layout/vList2"/>
    <dgm:cxn modelId="{23FC78F3-246C-544F-8D69-E619973FAD02}" type="presParOf" srcId="{2F4B1ED3-7E46-C64F-9E1E-AF44269ACB82}" destId="{F697ACAA-2F76-E844-B65D-2128E24122A2}" srcOrd="5" destOrd="0" presId="urn:microsoft.com/office/officeart/2005/8/layout/vList2"/>
    <dgm:cxn modelId="{3A00D8DF-DA10-CC41-8F9F-8D651EBE582A}" type="presParOf" srcId="{2F4B1ED3-7E46-C64F-9E1E-AF44269ACB82}" destId="{B2100F10-BE26-364D-B5A3-87869DD8A08D}" srcOrd="6" destOrd="0" presId="urn:microsoft.com/office/officeart/2005/8/layout/vList2"/>
    <dgm:cxn modelId="{AE140477-D471-1A44-BF9D-7C3446CEE076}" type="presParOf" srcId="{2F4B1ED3-7E46-C64F-9E1E-AF44269ACB82}" destId="{40FE4C73-0382-A647-A61C-4DDA45D36F8C}" srcOrd="7" destOrd="0" presId="urn:microsoft.com/office/officeart/2005/8/layout/vList2"/>
    <dgm:cxn modelId="{2A1D04E3-08DB-EB46-9D47-04ABF866EB69}" type="presParOf" srcId="{2F4B1ED3-7E46-C64F-9E1E-AF44269ACB82}" destId="{AB72873F-3F0E-FA48-8941-43FAFC7C4A8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E22CA24-16F9-4440-ABE1-F58F615BC93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1F4D75A-712E-4E65-9241-DA6CE88D44D6}">
      <dgm:prSet/>
      <dgm:spPr/>
      <dgm:t>
        <a:bodyPr/>
        <a:lstStyle/>
        <a:p>
          <a:r>
            <a:rPr lang="en-US"/>
            <a:t>The government alleged that from August 1, 2013-December 31, 2018, Elderwood knowingly submitted or caused to be submitted false claims for payment to Medicare for PT, OT and SLP which were medically unnecessary resulting in inflated payments from Medicaid</a:t>
          </a:r>
        </a:p>
      </dgm:t>
    </dgm:pt>
    <dgm:pt modelId="{468F42B6-512B-4CE3-B93E-3065E2874A02}" type="parTrans" cxnId="{A6F944C6-5DE7-45ED-8AC1-1E6B2311F84F}">
      <dgm:prSet/>
      <dgm:spPr/>
      <dgm:t>
        <a:bodyPr/>
        <a:lstStyle/>
        <a:p>
          <a:endParaRPr lang="en-US"/>
        </a:p>
      </dgm:t>
    </dgm:pt>
    <dgm:pt modelId="{AC1D329D-DD60-4C92-9719-D85F2878AB34}" type="sibTrans" cxnId="{A6F944C6-5DE7-45ED-8AC1-1E6B2311F84F}">
      <dgm:prSet/>
      <dgm:spPr/>
      <dgm:t>
        <a:bodyPr/>
        <a:lstStyle/>
        <a:p>
          <a:endParaRPr lang="en-US"/>
        </a:p>
      </dgm:t>
    </dgm:pt>
    <dgm:pt modelId="{6C64A149-67E2-44C2-9138-717E69913221}">
      <dgm:prSet/>
      <dgm:spPr/>
      <dgm:t>
        <a:bodyPr/>
        <a:lstStyle/>
        <a:p>
          <a:r>
            <a:rPr lang="en-US"/>
            <a:t>Whistlelblower, Jean Nolan (relator) received a portion of the $950,000 settlement</a:t>
          </a:r>
        </a:p>
      </dgm:t>
    </dgm:pt>
    <dgm:pt modelId="{EFEA46D0-6E34-440F-9F8F-20AE11B05AA0}" type="parTrans" cxnId="{C1B32904-BFF7-4C62-9037-70DF655092A4}">
      <dgm:prSet/>
      <dgm:spPr/>
      <dgm:t>
        <a:bodyPr/>
        <a:lstStyle/>
        <a:p>
          <a:endParaRPr lang="en-US"/>
        </a:p>
      </dgm:t>
    </dgm:pt>
    <dgm:pt modelId="{7A73D808-043F-4981-805A-4A2BD871FFC6}" type="sibTrans" cxnId="{C1B32904-BFF7-4C62-9037-70DF655092A4}">
      <dgm:prSet/>
      <dgm:spPr/>
      <dgm:t>
        <a:bodyPr/>
        <a:lstStyle/>
        <a:p>
          <a:endParaRPr lang="en-US"/>
        </a:p>
      </dgm:t>
    </dgm:pt>
    <dgm:pt modelId="{494379D6-3E05-F448-A79C-19C1B5C284D1}" type="pres">
      <dgm:prSet presAssocID="{7E22CA24-16F9-4440-ABE1-F58F615BC938}" presName="linear" presStyleCnt="0">
        <dgm:presLayoutVars>
          <dgm:animLvl val="lvl"/>
          <dgm:resizeHandles val="exact"/>
        </dgm:presLayoutVars>
      </dgm:prSet>
      <dgm:spPr/>
    </dgm:pt>
    <dgm:pt modelId="{DF95B68B-5594-5747-B9BD-0136EC1D87EF}" type="pres">
      <dgm:prSet presAssocID="{F1F4D75A-712E-4E65-9241-DA6CE88D44D6}" presName="parentText" presStyleLbl="node1" presStyleIdx="0" presStyleCnt="2">
        <dgm:presLayoutVars>
          <dgm:chMax val="0"/>
          <dgm:bulletEnabled val="1"/>
        </dgm:presLayoutVars>
      </dgm:prSet>
      <dgm:spPr/>
    </dgm:pt>
    <dgm:pt modelId="{FB86AE28-A163-2347-9290-C934DF3206D8}" type="pres">
      <dgm:prSet presAssocID="{AC1D329D-DD60-4C92-9719-D85F2878AB34}" presName="spacer" presStyleCnt="0"/>
      <dgm:spPr/>
    </dgm:pt>
    <dgm:pt modelId="{AE6F7F6D-5168-0E44-AE7F-DB4C49380F26}" type="pres">
      <dgm:prSet presAssocID="{6C64A149-67E2-44C2-9138-717E69913221}" presName="parentText" presStyleLbl="node1" presStyleIdx="1" presStyleCnt="2">
        <dgm:presLayoutVars>
          <dgm:chMax val="0"/>
          <dgm:bulletEnabled val="1"/>
        </dgm:presLayoutVars>
      </dgm:prSet>
      <dgm:spPr/>
    </dgm:pt>
  </dgm:ptLst>
  <dgm:cxnLst>
    <dgm:cxn modelId="{C1B32904-BFF7-4C62-9037-70DF655092A4}" srcId="{7E22CA24-16F9-4440-ABE1-F58F615BC938}" destId="{6C64A149-67E2-44C2-9138-717E69913221}" srcOrd="1" destOrd="0" parTransId="{EFEA46D0-6E34-440F-9F8F-20AE11B05AA0}" sibTransId="{7A73D808-043F-4981-805A-4A2BD871FFC6}"/>
    <dgm:cxn modelId="{3C67A34E-506E-374D-AA81-A54F8EF7A29E}" type="presOf" srcId="{7E22CA24-16F9-4440-ABE1-F58F615BC938}" destId="{494379D6-3E05-F448-A79C-19C1B5C284D1}" srcOrd="0" destOrd="0" presId="urn:microsoft.com/office/officeart/2005/8/layout/vList2"/>
    <dgm:cxn modelId="{B3A4D75B-11BA-2749-91E5-15FFBDEBE05F}" type="presOf" srcId="{F1F4D75A-712E-4E65-9241-DA6CE88D44D6}" destId="{DF95B68B-5594-5747-B9BD-0136EC1D87EF}" srcOrd="0" destOrd="0" presId="urn:microsoft.com/office/officeart/2005/8/layout/vList2"/>
    <dgm:cxn modelId="{B1F23074-9A4F-EA44-A781-7C74A55EF67E}" type="presOf" srcId="{6C64A149-67E2-44C2-9138-717E69913221}" destId="{AE6F7F6D-5168-0E44-AE7F-DB4C49380F26}" srcOrd="0" destOrd="0" presId="urn:microsoft.com/office/officeart/2005/8/layout/vList2"/>
    <dgm:cxn modelId="{A6F944C6-5DE7-45ED-8AC1-1E6B2311F84F}" srcId="{7E22CA24-16F9-4440-ABE1-F58F615BC938}" destId="{F1F4D75A-712E-4E65-9241-DA6CE88D44D6}" srcOrd="0" destOrd="0" parTransId="{468F42B6-512B-4CE3-B93E-3065E2874A02}" sibTransId="{AC1D329D-DD60-4C92-9719-D85F2878AB34}"/>
    <dgm:cxn modelId="{4917B15A-7AF7-F449-AD95-7E61D17D5211}" type="presParOf" srcId="{494379D6-3E05-F448-A79C-19C1B5C284D1}" destId="{DF95B68B-5594-5747-B9BD-0136EC1D87EF}" srcOrd="0" destOrd="0" presId="urn:microsoft.com/office/officeart/2005/8/layout/vList2"/>
    <dgm:cxn modelId="{47AB1D22-E137-4741-A821-524EFDD41468}" type="presParOf" srcId="{494379D6-3E05-F448-A79C-19C1B5C284D1}" destId="{FB86AE28-A163-2347-9290-C934DF3206D8}" srcOrd="1" destOrd="0" presId="urn:microsoft.com/office/officeart/2005/8/layout/vList2"/>
    <dgm:cxn modelId="{03AFA741-657B-5644-977C-E51B69D5B0BD}" type="presParOf" srcId="{494379D6-3E05-F448-A79C-19C1B5C284D1}" destId="{AE6F7F6D-5168-0E44-AE7F-DB4C49380F2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8ED6136-426F-44C5-9241-123A085F251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BB4A18E-6FEB-419A-B3F7-E60822D1F3E2}">
      <dgm:prSet/>
      <dgm:spPr/>
      <dgm:t>
        <a:bodyPr/>
        <a:lstStyle/>
        <a:p>
          <a:r>
            <a:rPr lang="en-US"/>
            <a:t>A whistleblower alleged that American Senior Communities submitted false claims for therapy services which were provided to residents who had been placed on hospice when those services should have been covered under the Medicare hospice benefit</a:t>
          </a:r>
        </a:p>
      </dgm:t>
    </dgm:pt>
    <dgm:pt modelId="{F8B33332-626D-4303-AEB5-133F2F1D22C8}" type="parTrans" cxnId="{0F3C1D51-5A37-4230-82AC-1AC9A11B5163}">
      <dgm:prSet/>
      <dgm:spPr/>
      <dgm:t>
        <a:bodyPr/>
        <a:lstStyle/>
        <a:p>
          <a:endParaRPr lang="en-US"/>
        </a:p>
      </dgm:t>
    </dgm:pt>
    <dgm:pt modelId="{1913005B-F7F5-4893-93F4-0A61C319A203}" type="sibTrans" cxnId="{0F3C1D51-5A37-4230-82AC-1AC9A11B5163}">
      <dgm:prSet/>
      <dgm:spPr/>
      <dgm:t>
        <a:bodyPr/>
        <a:lstStyle/>
        <a:p>
          <a:endParaRPr lang="en-US"/>
        </a:p>
      </dgm:t>
    </dgm:pt>
    <dgm:pt modelId="{AC97B9A9-DDBB-4D04-8447-816C58A14160}">
      <dgm:prSet/>
      <dgm:spPr/>
      <dgm:t>
        <a:bodyPr/>
        <a:lstStyle/>
        <a:p>
          <a:r>
            <a:rPr lang="en-US"/>
            <a:t>The estimated loss to the Medicare program was $2.8 million</a:t>
          </a:r>
        </a:p>
      </dgm:t>
    </dgm:pt>
    <dgm:pt modelId="{4B0E9145-D1A7-46D8-A26E-4C28094E6840}" type="parTrans" cxnId="{47021532-B700-43F1-8E4E-A7DE6DBA2E77}">
      <dgm:prSet/>
      <dgm:spPr/>
      <dgm:t>
        <a:bodyPr/>
        <a:lstStyle/>
        <a:p>
          <a:endParaRPr lang="en-US"/>
        </a:p>
      </dgm:t>
    </dgm:pt>
    <dgm:pt modelId="{A50E27CE-9D91-4997-BEE9-7BA1A59E5E06}" type="sibTrans" cxnId="{47021532-B700-43F1-8E4E-A7DE6DBA2E77}">
      <dgm:prSet/>
      <dgm:spPr/>
      <dgm:t>
        <a:bodyPr/>
        <a:lstStyle/>
        <a:p>
          <a:endParaRPr lang="en-US"/>
        </a:p>
      </dgm:t>
    </dgm:pt>
    <dgm:pt modelId="{F0445B5A-97CF-4F29-8368-FCBC4BC66E99}">
      <dgm:prSet/>
      <dgm:spPr/>
      <dgm:t>
        <a:bodyPr/>
        <a:lstStyle/>
        <a:p>
          <a:r>
            <a:rPr lang="en-US"/>
            <a:t>ASC agreed to pay $5.6 million to the government</a:t>
          </a:r>
        </a:p>
      </dgm:t>
    </dgm:pt>
    <dgm:pt modelId="{AC51BD2F-026F-4310-957F-891A7891A11D}" type="parTrans" cxnId="{510BFB0C-111D-4292-9440-7306AC1D9B22}">
      <dgm:prSet/>
      <dgm:spPr/>
      <dgm:t>
        <a:bodyPr/>
        <a:lstStyle/>
        <a:p>
          <a:endParaRPr lang="en-US"/>
        </a:p>
      </dgm:t>
    </dgm:pt>
    <dgm:pt modelId="{EC8C91F9-F0DD-4CC1-A59A-1BCA3F51A984}" type="sibTrans" cxnId="{510BFB0C-111D-4292-9440-7306AC1D9B22}">
      <dgm:prSet/>
      <dgm:spPr/>
      <dgm:t>
        <a:bodyPr/>
        <a:lstStyle/>
        <a:p>
          <a:endParaRPr lang="en-US"/>
        </a:p>
      </dgm:t>
    </dgm:pt>
    <dgm:pt modelId="{F63B4827-A4CE-4260-84DE-6BBF1196E3AF}" type="pres">
      <dgm:prSet presAssocID="{A8ED6136-426F-44C5-9241-123A085F2513}" presName="root" presStyleCnt="0">
        <dgm:presLayoutVars>
          <dgm:dir/>
          <dgm:resizeHandles val="exact"/>
        </dgm:presLayoutVars>
      </dgm:prSet>
      <dgm:spPr/>
    </dgm:pt>
    <dgm:pt modelId="{F20A299C-66CA-4D46-87B5-E3B57F115816}" type="pres">
      <dgm:prSet presAssocID="{6BB4A18E-6FEB-419A-B3F7-E60822D1F3E2}" presName="compNode" presStyleCnt="0"/>
      <dgm:spPr/>
    </dgm:pt>
    <dgm:pt modelId="{88D27264-10DC-459A-9527-E9D8121D7E4F}" type="pres">
      <dgm:prSet presAssocID="{6BB4A18E-6FEB-419A-B3F7-E60822D1F3E2}" presName="bgRect" presStyleLbl="bgShp" presStyleIdx="0" presStyleCnt="3"/>
      <dgm:spPr/>
    </dgm:pt>
    <dgm:pt modelId="{5E362A00-DC13-4972-B72A-5EC754A2B6D0}" type="pres">
      <dgm:prSet presAssocID="{6BB4A18E-6FEB-419A-B3F7-E60822D1F3E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58B8ECD8-7773-4C9D-8120-2B655FD638C6}" type="pres">
      <dgm:prSet presAssocID="{6BB4A18E-6FEB-419A-B3F7-E60822D1F3E2}" presName="spaceRect" presStyleCnt="0"/>
      <dgm:spPr/>
    </dgm:pt>
    <dgm:pt modelId="{59DF4258-095F-4038-811A-A32F7F63EBAD}" type="pres">
      <dgm:prSet presAssocID="{6BB4A18E-6FEB-419A-B3F7-E60822D1F3E2}" presName="parTx" presStyleLbl="revTx" presStyleIdx="0" presStyleCnt="3">
        <dgm:presLayoutVars>
          <dgm:chMax val="0"/>
          <dgm:chPref val="0"/>
        </dgm:presLayoutVars>
      </dgm:prSet>
      <dgm:spPr/>
    </dgm:pt>
    <dgm:pt modelId="{D5E11DD7-F5CA-45E9-91CB-A638E95FBEF0}" type="pres">
      <dgm:prSet presAssocID="{1913005B-F7F5-4893-93F4-0A61C319A203}" presName="sibTrans" presStyleCnt="0"/>
      <dgm:spPr/>
    </dgm:pt>
    <dgm:pt modelId="{82CEFBF3-132B-4DE7-9C26-E7B2A48CFB09}" type="pres">
      <dgm:prSet presAssocID="{AC97B9A9-DDBB-4D04-8447-816C58A14160}" presName="compNode" presStyleCnt="0"/>
      <dgm:spPr/>
    </dgm:pt>
    <dgm:pt modelId="{2780B442-54ED-4CA6-8462-48D1974367EC}" type="pres">
      <dgm:prSet presAssocID="{AC97B9A9-DDBB-4D04-8447-816C58A14160}" presName="bgRect" presStyleLbl="bgShp" presStyleIdx="1" presStyleCnt="3"/>
      <dgm:spPr/>
    </dgm:pt>
    <dgm:pt modelId="{A078E983-5ADB-4480-A2A5-2BF9481F80AA}" type="pres">
      <dgm:prSet presAssocID="{AC97B9A9-DDBB-4D04-8447-816C58A141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9529B23F-42E7-4CC2-8CEB-C629F7B343B1}" type="pres">
      <dgm:prSet presAssocID="{AC97B9A9-DDBB-4D04-8447-816C58A14160}" presName="spaceRect" presStyleCnt="0"/>
      <dgm:spPr/>
    </dgm:pt>
    <dgm:pt modelId="{810BC8CC-0EDC-440B-9246-AFB8E91BC046}" type="pres">
      <dgm:prSet presAssocID="{AC97B9A9-DDBB-4D04-8447-816C58A14160}" presName="parTx" presStyleLbl="revTx" presStyleIdx="1" presStyleCnt="3">
        <dgm:presLayoutVars>
          <dgm:chMax val="0"/>
          <dgm:chPref val="0"/>
        </dgm:presLayoutVars>
      </dgm:prSet>
      <dgm:spPr/>
    </dgm:pt>
    <dgm:pt modelId="{2BEEE7B0-9E8D-42E4-9829-22357B91601D}" type="pres">
      <dgm:prSet presAssocID="{A50E27CE-9D91-4997-BEE9-7BA1A59E5E06}" presName="sibTrans" presStyleCnt="0"/>
      <dgm:spPr/>
    </dgm:pt>
    <dgm:pt modelId="{5442F1C3-467D-4954-A86D-9EFEF74AEA7C}" type="pres">
      <dgm:prSet presAssocID="{F0445B5A-97CF-4F29-8368-FCBC4BC66E99}" presName="compNode" presStyleCnt="0"/>
      <dgm:spPr/>
    </dgm:pt>
    <dgm:pt modelId="{AAED4352-A07A-4B0A-8395-576B5002A07E}" type="pres">
      <dgm:prSet presAssocID="{F0445B5A-97CF-4F29-8368-FCBC4BC66E99}" presName="bgRect" presStyleLbl="bgShp" presStyleIdx="2" presStyleCnt="3"/>
      <dgm:spPr/>
    </dgm:pt>
    <dgm:pt modelId="{3333F7CF-9313-49DA-B837-1DF81C114013}" type="pres">
      <dgm:prSet presAssocID="{F0445B5A-97CF-4F29-8368-FCBC4BC66E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D2AAA51C-C056-4E0A-92AC-07DAA2D75B63}" type="pres">
      <dgm:prSet presAssocID="{F0445B5A-97CF-4F29-8368-FCBC4BC66E99}" presName="spaceRect" presStyleCnt="0"/>
      <dgm:spPr/>
    </dgm:pt>
    <dgm:pt modelId="{A99D26FC-A004-4FD0-84C6-AC370C77FE46}" type="pres">
      <dgm:prSet presAssocID="{F0445B5A-97CF-4F29-8368-FCBC4BC66E99}" presName="parTx" presStyleLbl="revTx" presStyleIdx="2" presStyleCnt="3">
        <dgm:presLayoutVars>
          <dgm:chMax val="0"/>
          <dgm:chPref val="0"/>
        </dgm:presLayoutVars>
      </dgm:prSet>
      <dgm:spPr/>
    </dgm:pt>
  </dgm:ptLst>
  <dgm:cxnLst>
    <dgm:cxn modelId="{510BFB0C-111D-4292-9440-7306AC1D9B22}" srcId="{A8ED6136-426F-44C5-9241-123A085F2513}" destId="{F0445B5A-97CF-4F29-8368-FCBC4BC66E99}" srcOrd="2" destOrd="0" parTransId="{AC51BD2F-026F-4310-957F-891A7891A11D}" sibTransId="{EC8C91F9-F0DD-4CC1-A59A-1BCA3F51A984}"/>
    <dgm:cxn modelId="{47021532-B700-43F1-8E4E-A7DE6DBA2E77}" srcId="{A8ED6136-426F-44C5-9241-123A085F2513}" destId="{AC97B9A9-DDBB-4D04-8447-816C58A14160}" srcOrd="1" destOrd="0" parTransId="{4B0E9145-D1A7-46D8-A26E-4C28094E6840}" sibTransId="{A50E27CE-9D91-4997-BEE9-7BA1A59E5E06}"/>
    <dgm:cxn modelId="{0F3C1D51-5A37-4230-82AC-1AC9A11B5163}" srcId="{A8ED6136-426F-44C5-9241-123A085F2513}" destId="{6BB4A18E-6FEB-419A-B3F7-E60822D1F3E2}" srcOrd="0" destOrd="0" parTransId="{F8B33332-626D-4303-AEB5-133F2F1D22C8}" sibTransId="{1913005B-F7F5-4893-93F4-0A61C319A203}"/>
    <dgm:cxn modelId="{2F8DCF79-D71F-4A2C-8AB3-E730336BA9CB}" type="presOf" srcId="{A8ED6136-426F-44C5-9241-123A085F2513}" destId="{F63B4827-A4CE-4260-84DE-6BBF1196E3AF}" srcOrd="0" destOrd="0" presId="urn:microsoft.com/office/officeart/2018/2/layout/IconVerticalSolidList"/>
    <dgm:cxn modelId="{3C3D5C99-EB3B-4DA9-B849-22309D1C778E}" type="presOf" srcId="{AC97B9A9-DDBB-4D04-8447-816C58A14160}" destId="{810BC8CC-0EDC-440B-9246-AFB8E91BC046}" srcOrd="0" destOrd="0" presId="urn:microsoft.com/office/officeart/2018/2/layout/IconVerticalSolidList"/>
    <dgm:cxn modelId="{A4CA31CC-0F17-41D9-AF24-BA472A02C081}" type="presOf" srcId="{6BB4A18E-6FEB-419A-B3F7-E60822D1F3E2}" destId="{59DF4258-095F-4038-811A-A32F7F63EBAD}" srcOrd="0" destOrd="0" presId="urn:microsoft.com/office/officeart/2018/2/layout/IconVerticalSolidList"/>
    <dgm:cxn modelId="{762196FD-0777-40AC-9CDF-ECFA04F56C78}" type="presOf" srcId="{F0445B5A-97CF-4F29-8368-FCBC4BC66E99}" destId="{A99D26FC-A004-4FD0-84C6-AC370C77FE46}" srcOrd="0" destOrd="0" presId="urn:microsoft.com/office/officeart/2018/2/layout/IconVerticalSolidList"/>
    <dgm:cxn modelId="{A4DEC88A-DB28-488C-A8A4-453D4F078290}" type="presParOf" srcId="{F63B4827-A4CE-4260-84DE-6BBF1196E3AF}" destId="{F20A299C-66CA-4D46-87B5-E3B57F115816}" srcOrd="0" destOrd="0" presId="urn:microsoft.com/office/officeart/2018/2/layout/IconVerticalSolidList"/>
    <dgm:cxn modelId="{1D2A8C33-9EAB-4644-B764-9EEDA66A1281}" type="presParOf" srcId="{F20A299C-66CA-4D46-87B5-E3B57F115816}" destId="{88D27264-10DC-459A-9527-E9D8121D7E4F}" srcOrd="0" destOrd="0" presId="urn:microsoft.com/office/officeart/2018/2/layout/IconVerticalSolidList"/>
    <dgm:cxn modelId="{AA359BB9-3BAF-45F4-900E-FC3ECB852429}" type="presParOf" srcId="{F20A299C-66CA-4D46-87B5-E3B57F115816}" destId="{5E362A00-DC13-4972-B72A-5EC754A2B6D0}" srcOrd="1" destOrd="0" presId="urn:microsoft.com/office/officeart/2018/2/layout/IconVerticalSolidList"/>
    <dgm:cxn modelId="{66CC5284-224D-4052-903F-C1E2A57E69E9}" type="presParOf" srcId="{F20A299C-66CA-4D46-87B5-E3B57F115816}" destId="{58B8ECD8-7773-4C9D-8120-2B655FD638C6}" srcOrd="2" destOrd="0" presId="urn:microsoft.com/office/officeart/2018/2/layout/IconVerticalSolidList"/>
    <dgm:cxn modelId="{AAAF339D-43A0-4E39-9F1B-173051323ABD}" type="presParOf" srcId="{F20A299C-66CA-4D46-87B5-E3B57F115816}" destId="{59DF4258-095F-4038-811A-A32F7F63EBAD}" srcOrd="3" destOrd="0" presId="urn:microsoft.com/office/officeart/2018/2/layout/IconVerticalSolidList"/>
    <dgm:cxn modelId="{E760732B-0D3E-4BFB-B15C-B1C81A106866}" type="presParOf" srcId="{F63B4827-A4CE-4260-84DE-6BBF1196E3AF}" destId="{D5E11DD7-F5CA-45E9-91CB-A638E95FBEF0}" srcOrd="1" destOrd="0" presId="urn:microsoft.com/office/officeart/2018/2/layout/IconVerticalSolidList"/>
    <dgm:cxn modelId="{9472C4D1-75D7-4722-B311-23CAC901AE6C}" type="presParOf" srcId="{F63B4827-A4CE-4260-84DE-6BBF1196E3AF}" destId="{82CEFBF3-132B-4DE7-9C26-E7B2A48CFB09}" srcOrd="2" destOrd="0" presId="urn:microsoft.com/office/officeart/2018/2/layout/IconVerticalSolidList"/>
    <dgm:cxn modelId="{7CB3A157-0029-49A8-A128-00E80D1AABA6}" type="presParOf" srcId="{82CEFBF3-132B-4DE7-9C26-E7B2A48CFB09}" destId="{2780B442-54ED-4CA6-8462-48D1974367EC}" srcOrd="0" destOrd="0" presId="urn:microsoft.com/office/officeart/2018/2/layout/IconVerticalSolidList"/>
    <dgm:cxn modelId="{6D39DC7F-EB53-481F-B12C-14724AB221E6}" type="presParOf" srcId="{82CEFBF3-132B-4DE7-9C26-E7B2A48CFB09}" destId="{A078E983-5ADB-4480-A2A5-2BF9481F80AA}" srcOrd="1" destOrd="0" presId="urn:microsoft.com/office/officeart/2018/2/layout/IconVerticalSolidList"/>
    <dgm:cxn modelId="{12A28D4C-72A1-471D-80D0-A4F7E906976A}" type="presParOf" srcId="{82CEFBF3-132B-4DE7-9C26-E7B2A48CFB09}" destId="{9529B23F-42E7-4CC2-8CEB-C629F7B343B1}" srcOrd="2" destOrd="0" presId="urn:microsoft.com/office/officeart/2018/2/layout/IconVerticalSolidList"/>
    <dgm:cxn modelId="{79ABA9D7-8E31-449D-9E2B-F6E175C38D79}" type="presParOf" srcId="{82CEFBF3-132B-4DE7-9C26-E7B2A48CFB09}" destId="{810BC8CC-0EDC-440B-9246-AFB8E91BC046}" srcOrd="3" destOrd="0" presId="urn:microsoft.com/office/officeart/2018/2/layout/IconVerticalSolidList"/>
    <dgm:cxn modelId="{86DF6A1C-AE35-42DA-A72E-CDC5D65A4264}" type="presParOf" srcId="{F63B4827-A4CE-4260-84DE-6BBF1196E3AF}" destId="{2BEEE7B0-9E8D-42E4-9829-22357B91601D}" srcOrd="3" destOrd="0" presId="urn:microsoft.com/office/officeart/2018/2/layout/IconVerticalSolidList"/>
    <dgm:cxn modelId="{1DC3036B-C259-4909-8631-9475B5C90789}" type="presParOf" srcId="{F63B4827-A4CE-4260-84DE-6BBF1196E3AF}" destId="{5442F1C3-467D-4954-A86D-9EFEF74AEA7C}" srcOrd="4" destOrd="0" presId="urn:microsoft.com/office/officeart/2018/2/layout/IconVerticalSolidList"/>
    <dgm:cxn modelId="{8446350F-968D-4F48-B972-3260DF2C2A68}" type="presParOf" srcId="{5442F1C3-467D-4954-A86D-9EFEF74AEA7C}" destId="{AAED4352-A07A-4B0A-8395-576B5002A07E}" srcOrd="0" destOrd="0" presId="urn:microsoft.com/office/officeart/2018/2/layout/IconVerticalSolidList"/>
    <dgm:cxn modelId="{A9CF285D-6F3D-42B6-90B9-AFC17640C6EB}" type="presParOf" srcId="{5442F1C3-467D-4954-A86D-9EFEF74AEA7C}" destId="{3333F7CF-9313-49DA-B837-1DF81C114013}" srcOrd="1" destOrd="0" presId="urn:microsoft.com/office/officeart/2018/2/layout/IconVerticalSolidList"/>
    <dgm:cxn modelId="{EE3DE0CC-0040-411B-913F-AFB01E0880A2}" type="presParOf" srcId="{5442F1C3-467D-4954-A86D-9EFEF74AEA7C}" destId="{D2AAA51C-C056-4E0A-92AC-07DAA2D75B63}" srcOrd="2" destOrd="0" presId="urn:microsoft.com/office/officeart/2018/2/layout/IconVerticalSolidList"/>
    <dgm:cxn modelId="{B2C930D9-A103-4034-9E0B-912CCF9D99C5}" type="presParOf" srcId="{5442F1C3-467D-4954-A86D-9EFEF74AEA7C}" destId="{A99D26FC-A004-4FD0-84C6-AC370C77FE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94CD93B-A1E7-4250-AD86-BF8EB23DBF01}"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67173A85-5AB3-435C-A068-6EBA9EFA4477}">
      <dgm:prSet custT="1"/>
      <dgm:spPr/>
      <dgm:t>
        <a:bodyPr/>
        <a:lstStyle/>
        <a:p>
          <a:r>
            <a:rPr lang="en-US" sz="2000" dirty="0"/>
            <a:t>Alleged that the SNF billed for unnecessary rehab services, billed for services not provide, billed for unreasonable/unnecessary or harmful therapy and allowed the therapy provider to manipulate clinical services to maximize billing</a:t>
          </a:r>
        </a:p>
      </dgm:t>
    </dgm:pt>
    <dgm:pt modelId="{B3BF1440-922E-4D83-9496-2B230BC8E5FA}" type="parTrans" cxnId="{1B4B4896-155F-432C-9120-151AB790BBA2}">
      <dgm:prSet/>
      <dgm:spPr/>
      <dgm:t>
        <a:bodyPr/>
        <a:lstStyle/>
        <a:p>
          <a:endParaRPr lang="en-US"/>
        </a:p>
      </dgm:t>
    </dgm:pt>
    <dgm:pt modelId="{E04625AE-E116-4A7C-A53A-7534D5A76B1C}" type="sibTrans" cxnId="{1B4B4896-155F-432C-9120-151AB790BBA2}">
      <dgm:prSet/>
      <dgm:spPr/>
      <dgm:t>
        <a:bodyPr/>
        <a:lstStyle/>
        <a:p>
          <a:endParaRPr lang="en-US"/>
        </a:p>
      </dgm:t>
    </dgm:pt>
    <dgm:pt modelId="{56CAB42D-5628-4ABB-B00B-F34C1F594694}">
      <dgm:prSet/>
      <dgm:spPr/>
      <dgm:t>
        <a:bodyPr/>
        <a:lstStyle/>
        <a:p>
          <a:r>
            <a:rPr lang="en-US" dirty="0"/>
            <a:t>Medicare A services were provided at a daily rate based on the RUGS (Resource Utilization Group) which is intended to reflect the anticipated costs of nursing and rehab services. </a:t>
          </a:r>
        </a:p>
      </dgm:t>
    </dgm:pt>
    <dgm:pt modelId="{6DF66B84-EE6C-4341-B841-873484618FD4}" type="parTrans" cxnId="{B68FBF08-3B17-4642-8C18-C4C8FCD834A4}">
      <dgm:prSet/>
      <dgm:spPr/>
      <dgm:t>
        <a:bodyPr/>
        <a:lstStyle/>
        <a:p>
          <a:endParaRPr lang="en-US"/>
        </a:p>
      </dgm:t>
    </dgm:pt>
    <dgm:pt modelId="{21E489FC-60CC-4B2B-8B91-A3C5DE174ACD}" type="sibTrans" cxnId="{B68FBF08-3B17-4642-8C18-C4C8FCD834A4}">
      <dgm:prSet/>
      <dgm:spPr/>
      <dgm:t>
        <a:bodyPr/>
        <a:lstStyle/>
        <a:p>
          <a:endParaRPr lang="en-US"/>
        </a:p>
      </dgm:t>
    </dgm:pt>
    <dgm:pt modelId="{A4EDAFA6-3542-4E5B-8383-9DE53F6BF2F7}">
      <dgm:prSet/>
      <dgm:spPr/>
      <dgm:t>
        <a:bodyPr/>
        <a:lstStyle/>
        <a:p>
          <a:r>
            <a:rPr lang="en-US"/>
            <a:t>The highest RUG category, UltraHigh was billed despite evidence that it was not reasonable or necessary</a:t>
          </a:r>
        </a:p>
      </dgm:t>
    </dgm:pt>
    <dgm:pt modelId="{708DB933-403E-4D54-9817-4D05BE09A971}" type="parTrans" cxnId="{77F876F7-2F05-4AEE-8842-A86FAEF5A92C}">
      <dgm:prSet/>
      <dgm:spPr/>
      <dgm:t>
        <a:bodyPr/>
        <a:lstStyle/>
        <a:p>
          <a:endParaRPr lang="en-US"/>
        </a:p>
      </dgm:t>
    </dgm:pt>
    <dgm:pt modelId="{FF78378F-7E0B-4DA1-81EE-6CBA4E1CB4BC}" type="sibTrans" cxnId="{77F876F7-2F05-4AEE-8842-A86FAEF5A92C}">
      <dgm:prSet/>
      <dgm:spPr/>
      <dgm:t>
        <a:bodyPr/>
        <a:lstStyle/>
        <a:p>
          <a:endParaRPr lang="en-US"/>
        </a:p>
      </dgm:t>
    </dgm:pt>
    <dgm:pt modelId="{3576D418-495B-486D-ACEA-783F85F331AD}">
      <dgm:prSet/>
      <dgm:spPr/>
      <dgm:t>
        <a:bodyPr/>
        <a:lstStyle/>
        <a:p>
          <a:r>
            <a:rPr lang="en-US"/>
            <a:t>Fined $819,000</a:t>
          </a:r>
        </a:p>
      </dgm:t>
    </dgm:pt>
    <dgm:pt modelId="{9563C8AD-12AB-4A88-90FE-563D3F99C97D}" type="parTrans" cxnId="{DC2318B2-71BD-46B2-9D15-F50891F2AA2C}">
      <dgm:prSet/>
      <dgm:spPr/>
      <dgm:t>
        <a:bodyPr/>
        <a:lstStyle/>
        <a:p>
          <a:endParaRPr lang="en-US"/>
        </a:p>
      </dgm:t>
    </dgm:pt>
    <dgm:pt modelId="{9A35C87A-6CA4-47B6-A97C-562E3BAA6E87}" type="sibTrans" cxnId="{DC2318B2-71BD-46B2-9D15-F50891F2AA2C}">
      <dgm:prSet/>
      <dgm:spPr/>
      <dgm:t>
        <a:bodyPr/>
        <a:lstStyle/>
        <a:p>
          <a:endParaRPr lang="en-US"/>
        </a:p>
      </dgm:t>
    </dgm:pt>
    <dgm:pt modelId="{A17C273A-93AC-504A-92B5-53F274282006}" type="pres">
      <dgm:prSet presAssocID="{E94CD93B-A1E7-4250-AD86-BF8EB23DBF01}" presName="vert0" presStyleCnt="0">
        <dgm:presLayoutVars>
          <dgm:dir/>
          <dgm:animOne val="branch"/>
          <dgm:animLvl val="lvl"/>
        </dgm:presLayoutVars>
      </dgm:prSet>
      <dgm:spPr/>
    </dgm:pt>
    <dgm:pt modelId="{67C48401-58E5-3240-ABDF-23F9B716CD02}" type="pres">
      <dgm:prSet presAssocID="{67173A85-5AB3-435C-A068-6EBA9EFA4477}" presName="thickLine" presStyleLbl="alignNode1" presStyleIdx="0" presStyleCnt="4"/>
      <dgm:spPr/>
    </dgm:pt>
    <dgm:pt modelId="{833F42B6-0A03-4E4C-A1BB-F7294229F143}" type="pres">
      <dgm:prSet presAssocID="{67173A85-5AB3-435C-A068-6EBA9EFA4477}" presName="horz1" presStyleCnt="0"/>
      <dgm:spPr/>
    </dgm:pt>
    <dgm:pt modelId="{0555D7F7-916B-7E4D-B711-C8F6BE19CE41}" type="pres">
      <dgm:prSet presAssocID="{67173A85-5AB3-435C-A068-6EBA9EFA4477}" presName="tx1" presStyleLbl="revTx" presStyleIdx="0" presStyleCnt="4" custScaleY="162754"/>
      <dgm:spPr/>
    </dgm:pt>
    <dgm:pt modelId="{39865FBE-9E3B-7C40-A431-46749A8D9AA8}" type="pres">
      <dgm:prSet presAssocID="{67173A85-5AB3-435C-A068-6EBA9EFA4477}" presName="vert1" presStyleCnt="0"/>
      <dgm:spPr/>
    </dgm:pt>
    <dgm:pt modelId="{B620C281-05E6-D648-B6DD-3FFF0B2666E1}" type="pres">
      <dgm:prSet presAssocID="{56CAB42D-5628-4ABB-B00B-F34C1F594694}" presName="thickLine" presStyleLbl="alignNode1" presStyleIdx="1" presStyleCnt="4"/>
      <dgm:spPr/>
    </dgm:pt>
    <dgm:pt modelId="{9CBEC19B-D4FA-4248-8DFD-1FB0339C5364}" type="pres">
      <dgm:prSet presAssocID="{56CAB42D-5628-4ABB-B00B-F34C1F594694}" presName="horz1" presStyleCnt="0"/>
      <dgm:spPr/>
    </dgm:pt>
    <dgm:pt modelId="{A8C505A4-BF1A-5B44-9E50-AA93E5D75B4F}" type="pres">
      <dgm:prSet presAssocID="{56CAB42D-5628-4ABB-B00B-F34C1F594694}" presName="tx1" presStyleLbl="revTx" presStyleIdx="1" presStyleCnt="4"/>
      <dgm:spPr/>
    </dgm:pt>
    <dgm:pt modelId="{5241AFED-391B-DF48-BBCF-8FA8C8D43C02}" type="pres">
      <dgm:prSet presAssocID="{56CAB42D-5628-4ABB-B00B-F34C1F594694}" presName="vert1" presStyleCnt="0"/>
      <dgm:spPr/>
    </dgm:pt>
    <dgm:pt modelId="{B26492B6-68FD-B24F-AA70-CEFD85822EF8}" type="pres">
      <dgm:prSet presAssocID="{A4EDAFA6-3542-4E5B-8383-9DE53F6BF2F7}" presName="thickLine" presStyleLbl="alignNode1" presStyleIdx="2" presStyleCnt="4"/>
      <dgm:spPr/>
    </dgm:pt>
    <dgm:pt modelId="{F568BE74-F372-DD4C-8B39-0D64516C32D4}" type="pres">
      <dgm:prSet presAssocID="{A4EDAFA6-3542-4E5B-8383-9DE53F6BF2F7}" presName="horz1" presStyleCnt="0"/>
      <dgm:spPr/>
    </dgm:pt>
    <dgm:pt modelId="{866A936D-0084-F34D-9350-ECF5629E0F01}" type="pres">
      <dgm:prSet presAssocID="{A4EDAFA6-3542-4E5B-8383-9DE53F6BF2F7}" presName="tx1" presStyleLbl="revTx" presStyleIdx="2" presStyleCnt="4"/>
      <dgm:spPr/>
    </dgm:pt>
    <dgm:pt modelId="{AE43C383-7809-AF40-AABE-4B5CC6BC6707}" type="pres">
      <dgm:prSet presAssocID="{A4EDAFA6-3542-4E5B-8383-9DE53F6BF2F7}" presName="vert1" presStyleCnt="0"/>
      <dgm:spPr/>
    </dgm:pt>
    <dgm:pt modelId="{34CE11F7-2DA2-AC4D-B812-F3DCE3BE6644}" type="pres">
      <dgm:prSet presAssocID="{3576D418-495B-486D-ACEA-783F85F331AD}" presName="thickLine" presStyleLbl="alignNode1" presStyleIdx="3" presStyleCnt="4"/>
      <dgm:spPr/>
    </dgm:pt>
    <dgm:pt modelId="{61252CB3-8505-AD45-8CC3-8898358996CC}" type="pres">
      <dgm:prSet presAssocID="{3576D418-495B-486D-ACEA-783F85F331AD}" presName="horz1" presStyleCnt="0"/>
      <dgm:spPr/>
    </dgm:pt>
    <dgm:pt modelId="{F5414A31-D998-904B-BA8E-0E83B8B78B6D}" type="pres">
      <dgm:prSet presAssocID="{3576D418-495B-486D-ACEA-783F85F331AD}" presName="tx1" presStyleLbl="revTx" presStyleIdx="3" presStyleCnt="4"/>
      <dgm:spPr/>
    </dgm:pt>
    <dgm:pt modelId="{BE6BBD85-C9A6-8C4E-8DF1-B6B2E9FD8E3D}" type="pres">
      <dgm:prSet presAssocID="{3576D418-495B-486D-ACEA-783F85F331AD}" presName="vert1" presStyleCnt="0"/>
      <dgm:spPr/>
    </dgm:pt>
  </dgm:ptLst>
  <dgm:cxnLst>
    <dgm:cxn modelId="{B68FBF08-3B17-4642-8C18-C4C8FCD834A4}" srcId="{E94CD93B-A1E7-4250-AD86-BF8EB23DBF01}" destId="{56CAB42D-5628-4ABB-B00B-F34C1F594694}" srcOrd="1" destOrd="0" parTransId="{6DF66B84-EE6C-4341-B841-873484618FD4}" sibTransId="{21E489FC-60CC-4B2B-8B91-A3C5DE174ACD}"/>
    <dgm:cxn modelId="{4DF15F77-DD90-564B-8170-C31996890353}" type="presOf" srcId="{A4EDAFA6-3542-4E5B-8383-9DE53F6BF2F7}" destId="{866A936D-0084-F34D-9350-ECF5629E0F01}" srcOrd="0" destOrd="0" presId="urn:microsoft.com/office/officeart/2008/layout/LinedList"/>
    <dgm:cxn modelId="{391DA483-D5D2-2E48-AE65-21CD8A4F3EEA}" type="presOf" srcId="{3576D418-495B-486D-ACEA-783F85F331AD}" destId="{F5414A31-D998-904B-BA8E-0E83B8B78B6D}" srcOrd="0" destOrd="0" presId="urn:microsoft.com/office/officeart/2008/layout/LinedList"/>
    <dgm:cxn modelId="{1B4B4896-155F-432C-9120-151AB790BBA2}" srcId="{E94CD93B-A1E7-4250-AD86-BF8EB23DBF01}" destId="{67173A85-5AB3-435C-A068-6EBA9EFA4477}" srcOrd="0" destOrd="0" parTransId="{B3BF1440-922E-4D83-9496-2B230BC8E5FA}" sibTransId="{E04625AE-E116-4A7C-A53A-7534D5A76B1C}"/>
    <dgm:cxn modelId="{D3D7B59F-C9EB-F448-95E1-1F03D52A46A3}" type="presOf" srcId="{56CAB42D-5628-4ABB-B00B-F34C1F594694}" destId="{A8C505A4-BF1A-5B44-9E50-AA93E5D75B4F}" srcOrd="0" destOrd="0" presId="urn:microsoft.com/office/officeart/2008/layout/LinedList"/>
    <dgm:cxn modelId="{DC2318B2-71BD-46B2-9D15-F50891F2AA2C}" srcId="{E94CD93B-A1E7-4250-AD86-BF8EB23DBF01}" destId="{3576D418-495B-486D-ACEA-783F85F331AD}" srcOrd="3" destOrd="0" parTransId="{9563C8AD-12AB-4A88-90FE-563D3F99C97D}" sibTransId="{9A35C87A-6CA4-47B6-A97C-562E3BAA6E87}"/>
    <dgm:cxn modelId="{AC3B47D1-DCAB-F74E-B463-BF01F7F4B61F}" type="presOf" srcId="{67173A85-5AB3-435C-A068-6EBA9EFA4477}" destId="{0555D7F7-916B-7E4D-B711-C8F6BE19CE41}" srcOrd="0" destOrd="0" presId="urn:microsoft.com/office/officeart/2008/layout/LinedList"/>
    <dgm:cxn modelId="{3C04C1E7-52C8-AC41-A8C0-758381E52B15}" type="presOf" srcId="{E94CD93B-A1E7-4250-AD86-BF8EB23DBF01}" destId="{A17C273A-93AC-504A-92B5-53F274282006}" srcOrd="0" destOrd="0" presId="urn:microsoft.com/office/officeart/2008/layout/LinedList"/>
    <dgm:cxn modelId="{77F876F7-2F05-4AEE-8842-A86FAEF5A92C}" srcId="{E94CD93B-A1E7-4250-AD86-BF8EB23DBF01}" destId="{A4EDAFA6-3542-4E5B-8383-9DE53F6BF2F7}" srcOrd="2" destOrd="0" parTransId="{708DB933-403E-4D54-9817-4D05BE09A971}" sibTransId="{FF78378F-7E0B-4DA1-81EE-6CBA4E1CB4BC}"/>
    <dgm:cxn modelId="{ABD156DB-E43D-E045-8DA9-F9EB93915A91}" type="presParOf" srcId="{A17C273A-93AC-504A-92B5-53F274282006}" destId="{67C48401-58E5-3240-ABDF-23F9B716CD02}" srcOrd="0" destOrd="0" presId="urn:microsoft.com/office/officeart/2008/layout/LinedList"/>
    <dgm:cxn modelId="{88A71DBF-DB72-884C-80D1-0DB60198B9CF}" type="presParOf" srcId="{A17C273A-93AC-504A-92B5-53F274282006}" destId="{833F42B6-0A03-4E4C-A1BB-F7294229F143}" srcOrd="1" destOrd="0" presId="urn:microsoft.com/office/officeart/2008/layout/LinedList"/>
    <dgm:cxn modelId="{9C0D4956-B548-304D-B44E-36B51B2BE0C5}" type="presParOf" srcId="{833F42B6-0A03-4E4C-A1BB-F7294229F143}" destId="{0555D7F7-916B-7E4D-B711-C8F6BE19CE41}" srcOrd="0" destOrd="0" presId="urn:microsoft.com/office/officeart/2008/layout/LinedList"/>
    <dgm:cxn modelId="{8274A881-3081-1040-ABB3-41F4D6755EB3}" type="presParOf" srcId="{833F42B6-0A03-4E4C-A1BB-F7294229F143}" destId="{39865FBE-9E3B-7C40-A431-46749A8D9AA8}" srcOrd="1" destOrd="0" presId="urn:microsoft.com/office/officeart/2008/layout/LinedList"/>
    <dgm:cxn modelId="{76126407-AC50-8743-A970-C9B79FFEB720}" type="presParOf" srcId="{A17C273A-93AC-504A-92B5-53F274282006}" destId="{B620C281-05E6-D648-B6DD-3FFF0B2666E1}" srcOrd="2" destOrd="0" presId="urn:microsoft.com/office/officeart/2008/layout/LinedList"/>
    <dgm:cxn modelId="{DE247279-C6DC-2642-8075-179776514B11}" type="presParOf" srcId="{A17C273A-93AC-504A-92B5-53F274282006}" destId="{9CBEC19B-D4FA-4248-8DFD-1FB0339C5364}" srcOrd="3" destOrd="0" presId="urn:microsoft.com/office/officeart/2008/layout/LinedList"/>
    <dgm:cxn modelId="{91E5DAC2-D359-5245-857B-21FFBC5ADFB3}" type="presParOf" srcId="{9CBEC19B-D4FA-4248-8DFD-1FB0339C5364}" destId="{A8C505A4-BF1A-5B44-9E50-AA93E5D75B4F}" srcOrd="0" destOrd="0" presId="urn:microsoft.com/office/officeart/2008/layout/LinedList"/>
    <dgm:cxn modelId="{E9C26460-5BA2-7546-AA50-31D8DCFFE5D0}" type="presParOf" srcId="{9CBEC19B-D4FA-4248-8DFD-1FB0339C5364}" destId="{5241AFED-391B-DF48-BBCF-8FA8C8D43C02}" srcOrd="1" destOrd="0" presId="urn:microsoft.com/office/officeart/2008/layout/LinedList"/>
    <dgm:cxn modelId="{BB7E7844-AC0B-684D-853C-3F558F7F45C9}" type="presParOf" srcId="{A17C273A-93AC-504A-92B5-53F274282006}" destId="{B26492B6-68FD-B24F-AA70-CEFD85822EF8}" srcOrd="4" destOrd="0" presId="urn:microsoft.com/office/officeart/2008/layout/LinedList"/>
    <dgm:cxn modelId="{1647F818-095D-5844-9123-8104EB122A62}" type="presParOf" srcId="{A17C273A-93AC-504A-92B5-53F274282006}" destId="{F568BE74-F372-DD4C-8B39-0D64516C32D4}" srcOrd="5" destOrd="0" presId="urn:microsoft.com/office/officeart/2008/layout/LinedList"/>
    <dgm:cxn modelId="{ED779FF5-E2F8-5040-AF98-589350A34413}" type="presParOf" srcId="{F568BE74-F372-DD4C-8B39-0D64516C32D4}" destId="{866A936D-0084-F34D-9350-ECF5629E0F01}" srcOrd="0" destOrd="0" presId="urn:microsoft.com/office/officeart/2008/layout/LinedList"/>
    <dgm:cxn modelId="{F1501EC7-F39A-984A-A98D-5C2185E8237E}" type="presParOf" srcId="{F568BE74-F372-DD4C-8B39-0D64516C32D4}" destId="{AE43C383-7809-AF40-AABE-4B5CC6BC6707}" srcOrd="1" destOrd="0" presId="urn:microsoft.com/office/officeart/2008/layout/LinedList"/>
    <dgm:cxn modelId="{EE81C2D0-9E47-7846-9EAF-F12C92D8E2B1}" type="presParOf" srcId="{A17C273A-93AC-504A-92B5-53F274282006}" destId="{34CE11F7-2DA2-AC4D-B812-F3DCE3BE6644}" srcOrd="6" destOrd="0" presId="urn:microsoft.com/office/officeart/2008/layout/LinedList"/>
    <dgm:cxn modelId="{919B97A8-5F91-F849-AB7F-69BAE1D77527}" type="presParOf" srcId="{A17C273A-93AC-504A-92B5-53F274282006}" destId="{61252CB3-8505-AD45-8CC3-8898358996CC}" srcOrd="7" destOrd="0" presId="urn:microsoft.com/office/officeart/2008/layout/LinedList"/>
    <dgm:cxn modelId="{557CB396-21E0-ED49-8772-ADE9C7D08CE6}" type="presParOf" srcId="{61252CB3-8505-AD45-8CC3-8898358996CC}" destId="{F5414A31-D998-904B-BA8E-0E83B8B78B6D}" srcOrd="0" destOrd="0" presId="urn:microsoft.com/office/officeart/2008/layout/LinedList"/>
    <dgm:cxn modelId="{4C416A6A-D8BB-2B47-8391-959802AC740B}" type="presParOf" srcId="{61252CB3-8505-AD45-8CC3-8898358996CC}" destId="{BE6BBD85-C9A6-8C4E-8DF1-B6B2E9FD8E3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CB15524-966F-4C9A-ACE4-BAABA14C4AB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2D407D1C-C0F2-4EE0-AE21-EF5635433B67}">
      <dgm:prSet/>
      <dgm:spPr/>
      <dgm:t>
        <a:bodyPr/>
        <a:lstStyle/>
        <a:p>
          <a:r>
            <a:rPr lang="en-US"/>
            <a:t>Alleged Morris Park engaged in 2 fraudulent and illegal schemes which violated the FCA and Anti-Kickback Statute</a:t>
          </a:r>
        </a:p>
      </dgm:t>
    </dgm:pt>
    <dgm:pt modelId="{A029AEE9-F77F-4F47-8D47-EA07E9EDB25C}" type="parTrans" cxnId="{36FC3C13-8359-4ADF-9A8F-E4D6FAB6D249}">
      <dgm:prSet/>
      <dgm:spPr/>
      <dgm:t>
        <a:bodyPr/>
        <a:lstStyle/>
        <a:p>
          <a:endParaRPr lang="en-US"/>
        </a:p>
      </dgm:t>
    </dgm:pt>
    <dgm:pt modelId="{7F3738A2-43D3-4893-88BE-4ADD18B8E6FD}" type="sibTrans" cxnId="{36FC3C13-8359-4ADF-9A8F-E4D6FAB6D249}">
      <dgm:prSet/>
      <dgm:spPr/>
      <dgm:t>
        <a:bodyPr/>
        <a:lstStyle/>
        <a:p>
          <a:endParaRPr lang="en-US"/>
        </a:p>
      </dgm:t>
    </dgm:pt>
    <dgm:pt modelId="{2A9377DC-3CDC-4023-BB7A-6CCFB5DE7466}">
      <dgm:prSet/>
      <dgm:spPr/>
      <dgm:t>
        <a:bodyPr/>
        <a:lstStyle/>
        <a:p>
          <a:r>
            <a:rPr lang="en-US"/>
            <a:t>Provided cash payments made to a supervisor at Jacobi Hospital for patient referrals to fill empty beds</a:t>
          </a:r>
        </a:p>
      </dgm:t>
    </dgm:pt>
    <dgm:pt modelId="{18599A92-5206-4228-AF19-1AC90405506A}" type="parTrans" cxnId="{41CFFF72-5BAC-493A-9F1E-B5DF91497865}">
      <dgm:prSet/>
      <dgm:spPr/>
      <dgm:t>
        <a:bodyPr/>
        <a:lstStyle/>
        <a:p>
          <a:endParaRPr lang="en-US"/>
        </a:p>
      </dgm:t>
    </dgm:pt>
    <dgm:pt modelId="{C3A4221E-D255-4A6B-9449-BCC9E66ACF62}" type="sibTrans" cxnId="{41CFFF72-5BAC-493A-9F1E-B5DF91497865}">
      <dgm:prSet/>
      <dgm:spPr/>
      <dgm:t>
        <a:bodyPr/>
        <a:lstStyle/>
        <a:p>
          <a:endParaRPr lang="en-US"/>
        </a:p>
      </dgm:t>
    </dgm:pt>
    <dgm:pt modelId="{1D18FF3F-F6C7-4814-B344-52CDDAFAF3B8}">
      <dgm:prSet/>
      <dgm:spPr/>
      <dgm:t>
        <a:bodyPr/>
        <a:lstStyle/>
        <a:p>
          <a:r>
            <a:rPr lang="en-US"/>
            <a:t>Under Traditional Medicare, CMS directly reimburses health care providers by fee for service, but recipients enrolled in Medicare C advantage plans are capitated monthly</a:t>
          </a:r>
        </a:p>
      </dgm:t>
    </dgm:pt>
    <dgm:pt modelId="{C18C4F77-88A3-478C-8716-410946CB561B}" type="parTrans" cxnId="{8DD4F9AF-4020-443A-A7C9-3E2390290F23}">
      <dgm:prSet/>
      <dgm:spPr/>
      <dgm:t>
        <a:bodyPr/>
        <a:lstStyle/>
        <a:p>
          <a:endParaRPr lang="en-US"/>
        </a:p>
      </dgm:t>
    </dgm:pt>
    <dgm:pt modelId="{6F6E61BC-0FA9-4174-9E61-328B92A40773}" type="sibTrans" cxnId="{8DD4F9AF-4020-443A-A7C9-3E2390290F23}">
      <dgm:prSet/>
      <dgm:spPr/>
      <dgm:t>
        <a:bodyPr/>
        <a:lstStyle/>
        <a:p>
          <a:endParaRPr lang="en-US"/>
        </a:p>
      </dgm:t>
    </dgm:pt>
    <dgm:pt modelId="{56E5D873-F91B-4303-8DD2-0AF927F3661E}">
      <dgm:prSet/>
      <dgm:spPr/>
      <dgm:t>
        <a:bodyPr/>
        <a:lstStyle/>
        <a:p>
          <a:r>
            <a:rPr lang="en-US"/>
            <a:t>The facility switched Medicare coverage without their consent to increase Medicare payments as Medicare A reimburses SNFs more than Medicare C </a:t>
          </a:r>
        </a:p>
      </dgm:t>
    </dgm:pt>
    <dgm:pt modelId="{8A07C607-5729-4BAC-A5F2-C4B435BFCFE0}" type="parTrans" cxnId="{B65A6610-3A18-482B-82AE-A7F3BDA66630}">
      <dgm:prSet/>
      <dgm:spPr/>
      <dgm:t>
        <a:bodyPr/>
        <a:lstStyle/>
        <a:p>
          <a:endParaRPr lang="en-US"/>
        </a:p>
      </dgm:t>
    </dgm:pt>
    <dgm:pt modelId="{F408FB70-72EC-4B07-A35B-3A73364BF6A1}" type="sibTrans" cxnId="{B65A6610-3A18-482B-82AE-A7F3BDA66630}">
      <dgm:prSet/>
      <dgm:spPr/>
      <dgm:t>
        <a:bodyPr/>
        <a:lstStyle/>
        <a:p>
          <a:endParaRPr lang="en-US"/>
        </a:p>
      </dgm:t>
    </dgm:pt>
    <dgm:pt modelId="{B23B6FB3-1DE1-4186-BA84-34F89D6BAD8F}">
      <dgm:prSet/>
      <dgm:spPr/>
      <dgm:t>
        <a:bodyPr/>
        <a:lstStyle/>
        <a:p>
          <a:r>
            <a:rPr lang="en-US"/>
            <a:t>Fined $3.46 million</a:t>
          </a:r>
        </a:p>
      </dgm:t>
    </dgm:pt>
    <dgm:pt modelId="{0844216D-0DE1-48FE-9552-878323901B18}" type="parTrans" cxnId="{ACBB720B-6EB5-4A31-8805-9BED2F8BE367}">
      <dgm:prSet/>
      <dgm:spPr/>
      <dgm:t>
        <a:bodyPr/>
        <a:lstStyle/>
        <a:p>
          <a:endParaRPr lang="en-US"/>
        </a:p>
      </dgm:t>
    </dgm:pt>
    <dgm:pt modelId="{5E7E494C-1892-4A68-BCE4-CE54D283B5E9}" type="sibTrans" cxnId="{ACBB720B-6EB5-4A31-8805-9BED2F8BE367}">
      <dgm:prSet/>
      <dgm:spPr/>
      <dgm:t>
        <a:bodyPr/>
        <a:lstStyle/>
        <a:p>
          <a:endParaRPr lang="en-US"/>
        </a:p>
      </dgm:t>
    </dgm:pt>
    <dgm:pt modelId="{560ADBBA-4B28-3845-BE22-C10375634283}" type="pres">
      <dgm:prSet presAssocID="{FCB15524-966F-4C9A-ACE4-BAABA14C4AB7}" presName="linear" presStyleCnt="0">
        <dgm:presLayoutVars>
          <dgm:animLvl val="lvl"/>
          <dgm:resizeHandles val="exact"/>
        </dgm:presLayoutVars>
      </dgm:prSet>
      <dgm:spPr/>
    </dgm:pt>
    <dgm:pt modelId="{6D2A7996-891D-964F-B891-4F3316E816AE}" type="pres">
      <dgm:prSet presAssocID="{2D407D1C-C0F2-4EE0-AE21-EF5635433B67}" presName="parentText" presStyleLbl="node1" presStyleIdx="0" presStyleCnt="5">
        <dgm:presLayoutVars>
          <dgm:chMax val="0"/>
          <dgm:bulletEnabled val="1"/>
        </dgm:presLayoutVars>
      </dgm:prSet>
      <dgm:spPr/>
    </dgm:pt>
    <dgm:pt modelId="{F76B0360-2A72-2E48-A9F0-3655E5E6EC9F}" type="pres">
      <dgm:prSet presAssocID="{7F3738A2-43D3-4893-88BE-4ADD18B8E6FD}" presName="spacer" presStyleCnt="0"/>
      <dgm:spPr/>
    </dgm:pt>
    <dgm:pt modelId="{E142913C-961A-FD4A-B8C9-BD32C4965344}" type="pres">
      <dgm:prSet presAssocID="{2A9377DC-3CDC-4023-BB7A-6CCFB5DE7466}" presName="parentText" presStyleLbl="node1" presStyleIdx="1" presStyleCnt="5">
        <dgm:presLayoutVars>
          <dgm:chMax val="0"/>
          <dgm:bulletEnabled val="1"/>
        </dgm:presLayoutVars>
      </dgm:prSet>
      <dgm:spPr/>
    </dgm:pt>
    <dgm:pt modelId="{B9E2900C-043E-9343-9C88-AE0767EC0D09}" type="pres">
      <dgm:prSet presAssocID="{C3A4221E-D255-4A6B-9449-BCC9E66ACF62}" presName="spacer" presStyleCnt="0"/>
      <dgm:spPr/>
    </dgm:pt>
    <dgm:pt modelId="{39A49FE5-748B-3944-9C8B-192ABF93C76B}" type="pres">
      <dgm:prSet presAssocID="{1D18FF3F-F6C7-4814-B344-52CDDAFAF3B8}" presName="parentText" presStyleLbl="node1" presStyleIdx="2" presStyleCnt="5">
        <dgm:presLayoutVars>
          <dgm:chMax val="0"/>
          <dgm:bulletEnabled val="1"/>
        </dgm:presLayoutVars>
      </dgm:prSet>
      <dgm:spPr/>
    </dgm:pt>
    <dgm:pt modelId="{FDAD8473-ECDB-0D46-BD71-981651810FDA}" type="pres">
      <dgm:prSet presAssocID="{6F6E61BC-0FA9-4174-9E61-328B92A40773}" presName="spacer" presStyleCnt="0"/>
      <dgm:spPr/>
    </dgm:pt>
    <dgm:pt modelId="{CAE8E4A9-2563-1547-AECA-57358B4A7AD3}" type="pres">
      <dgm:prSet presAssocID="{56E5D873-F91B-4303-8DD2-0AF927F3661E}" presName="parentText" presStyleLbl="node1" presStyleIdx="3" presStyleCnt="5">
        <dgm:presLayoutVars>
          <dgm:chMax val="0"/>
          <dgm:bulletEnabled val="1"/>
        </dgm:presLayoutVars>
      </dgm:prSet>
      <dgm:spPr/>
    </dgm:pt>
    <dgm:pt modelId="{4BD8A1DA-D9A3-F143-9E08-3B21EEF69D99}" type="pres">
      <dgm:prSet presAssocID="{F408FB70-72EC-4B07-A35B-3A73364BF6A1}" presName="spacer" presStyleCnt="0"/>
      <dgm:spPr/>
    </dgm:pt>
    <dgm:pt modelId="{577C5AF0-5A68-AB4B-B4A1-C1252B03FF88}" type="pres">
      <dgm:prSet presAssocID="{B23B6FB3-1DE1-4186-BA84-34F89D6BAD8F}" presName="parentText" presStyleLbl="node1" presStyleIdx="4" presStyleCnt="5">
        <dgm:presLayoutVars>
          <dgm:chMax val="0"/>
          <dgm:bulletEnabled val="1"/>
        </dgm:presLayoutVars>
      </dgm:prSet>
      <dgm:spPr/>
    </dgm:pt>
  </dgm:ptLst>
  <dgm:cxnLst>
    <dgm:cxn modelId="{ACBB720B-6EB5-4A31-8805-9BED2F8BE367}" srcId="{FCB15524-966F-4C9A-ACE4-BAABA14C4AB7}" destId="{B23B6FB3-1DE1-4186-BA84-34F89D6BAD8F}" srcOrd="4" destOrd="0" parTransId="{0844216D-0DE1-48FE-9552-878323901B18}" sibTransId="{5E7E494C-1892-4A68-BCE4-CE54D283B5E9}"/>
    <dgm:cxn modelId="{B65A6610-3A18-482B-82AE-A7F3BDA66630}" srcId="{FCB15524-966F-4C9A-ACE4-BAABA14C4AB7}" destId="{56E5D873-F91B-4303-8DD2-0AF927F3661E}" srcOrd="3" destOrd="0" parTransId="{8A07C607-5729-4BAC-A5F2-C4B435BFCFE0}" sibTransId="{F408FB70-72EC-4B07-A35B-3A73364BF6A1}"/>
    <dgm:cxn modelId="{36FC3C13-8359-4ADF-9A8F-E4D6FAB6D249}" srcId="{FCB15524-966F-4C9A-ACE4-BAABA14C4AB7}" destId="{2D407D1C-C0F2-4EE0-AE21-EF5635433B67}" srcOrd="0" destOrd="0" parTransId="{A029AEE9-F77F-4F47-8D47-EA07E9EDB25C}" sibTransId="{7F3738A2-43D3-4893-88BE-4ADD18B8E6FD}"/>
    <dgm:cxn modelId="{CAE20A22-B7F0-0247-B420-6F4A77C1B4AF}" type="presOf" srcId="{56E5D873-F91B-4303-8DD2-0AF927F3661E}" destId="{CAE8E4A9-2563-1547-AECA-57358B4A7AD3}" srcOrd="0" destOrd="0" presId="urn:microsoft.com/office/officeart/2005/8/layout/vList2"/>
    <dgm:cxn modelId="{98868E30-F057-254C-AA40-4B2095CF65B5}" type="presOf" srcId="{1D18FF3F-F6C7-4814-B344-52CDDAFAF3B8}" destId="{39A49FE5-748B-3944-9C8B-192ABF93C76B}" srcOrd="0" destOrd="0" presId="urn:microsoft.com/office/officeart/2005/8/layout/vList2"/>
    <dgm:cxn modelId="{41CFFF72-5BAC-493A-9F1E-B5DF91497865}" srcId="{FCB15524-966F-4C9A-ACE4-BAABA14C4AB7}" destId="{2A9377DC-3CDC-4023-BB7A-6CCFB5DE7466}" srcOrd="1" destOrd="0" parTransId="{18599A92-5206-4228-AF19-1AC90405506A}" sibTransId="{C3A4221E-D255-4A6B-9449-BCC9E66ACF62}"/>
    <dgm:cxn modelId="{8DD4F9AF-4020-443A-A7C9-3E2390290F23}" srcId="{FCB15524-966F-4C9A-ACE4-BAABA14C4AB7}" destId="{1D18FF3F-F6C7-4814-B344-52CDDAFAF3B8}" srcOrd="2" destOrd="0" parTransId="{C18C4F77-88A3-478C-8716-410946CB561B}" sibTransId="{6F6E61BC-0FA9-4174-9E61-328B92A40773}"/>
    <dgm:cxn modelId="{0FA44EC9-6993-CA48-8CCE-B0E0D1408A48}" type="presOf" srcId="{B23B6FB3-1DE1-4186-BA84-34F89D6BAD8F}" destId="{577C5AF0-5A68-AB4B-B4A1-C1252B03FF88}" srcOrd="0" destOrd="0" presId="urn:microsoft.com/office/officeart/2005/8/layout/vList2"/>
    <dgm:cxn modelId="{BED1B4D1-C56C-B242-AFFB-12E208B7D45A}" type="presOf" srcId="{2D407D1C-C0F2-4EE0-AE21-EF5635433B67}" destId="{6D2A7996-891D-964F-B891-4F3316E816AE}" srcOrd="0" destOrd="0" presId="urn:microsoft.com/office/officeart/2005/8/layout/vList2"/>
    <dgm:cxn modelId="{D87EEADB-11D8-B743-A8D7-DDBCA60D5470}" type="presOf" srcId="{FCB15524-966F-4C9A-ACE4-BAABA14C4AB7}" destId="{560ADBBA-4B28-3845-BE22-C10375634283}" srcOrd="0" destOrd="0" presId="urn:microsoft.com/office/officeart/2005/8/layout/vList2"/>
    <dgm:cxn modelId="{D502CEF0-5A92-3441-A8C3-5341E6AB6226}" type="presOf" srcId="{2A9377DC-3CDC-4023-BB7A-6CCFB5DE7466}" destId="{E142913C-961A-FD4A-B8C9-BD32C4965344}" srcOrd="0" destOrd="0" presId="urn:microsoft.com/office/officeart/2005/8/layout/vList2"/>
    <dgm:cxn modelId="{15B1DDF2-4D97-2B44-AF8C-0D914223D00A}" type="presParOf" srcId="{560ADBBA-4B28-3845-BE22-C10375634283}" destId="{6D2A7996-891D-964F-B891-4F3316E816AE}" srcOrd="0" destOrd="0" presId="urn:microsoft.com/office/officeart/2005/8/layout/vList2"/>
    <dgm:cxn modelId="{8199A33C-BD21-8941-A140-5665C2D1977B}" type="presParOf" srcId="{560ADBBA-4B28-3845-BE22-C10375634283}" destId="{F76B0360-2A72-2E48-A9F0-3655E5E6EC9F}" srcOrd="1" destOrd="0" presId="urn:microsoft.com/office/officeart/2005/8/layout/vList2"/>
    <dgm:cxn modelId="{FD222269-4F7C-2D4C-BAA8-E05EAAD4DE90}" type="presParOf" srcId="{560ADBBA-4B28-3845-BE22-C10375634283}" destId="{E142913C-961A-FD4A-B8C9-BD32C4965344}" srcOrd="2" destOrd="0" presId="urn:microsoft.com/office/officeart/2005/8/layout/vList2"/>
    <dgm:cxn modelId="{32BD5AA2-5FDA-1E4F-9270-7BD15970CAD2}" type="presParOf" srcId="{560ADBBA-4B28-3845-BE22-C10375634283}" destId="{B9E2900C-043E-9343-9C88-AE0767EC0D09}" srcOrd="3" destOrd="0" presId="urn:microsoft.com/office/officeart/2005/8/layout/vList2"/>
    <dgm:cxn modelId="{AB720BA3-823B-F742-B7ED-25011E5A1942}" type="presParOf" srcId="{560ADBBA-4B28-3845-BE22-C10375634283}" destId="{39A49FE5-748B-3944-9C8B-192ABF93C76B}" srcOrd="4" destOrd="0" presId="urn:microsoft.com/office/officeart/2005/8/layout/vList2"/>
    <dgm:cxn modelId="{6EA9EAA4-FE66-044D-BE94-A26F2F6A4BD7}" type="presParOf" srcId="{560ADBBA-4B28-3845-BE22-C10375634283}" destId="{FDAD8473-ECDB-0D46-BD71-981651810FDA}" srcOrd="5" destOrd="0" presId="urn:microsoft.com/office/officeart/2005/8/layout/vList2"/>
    <dgm:cxn modelId="{4DC2109B-6830-1348-88E0-9CE613525F41}" type="presParOf" srcId="{560ADBBA-4B28-3845-BE22-C10375634283}" destId="{CAE8E4A9-2563-1547-AECA-57358B4A7AD3}" srcOrd="6" destOrd="0" presId="urn:microsoft.com/office/officeart/2005/8/layout/vList2"/>
    <dgm:cxn modelId="{E08B4366-AB42-494A-992E-CBE55F228024}" type="presParOf" srcId="{560ADBBA-4B28-3845-BE22-C10375634283}" destId="{4BD8A1DA-D9A3-F143-9E08-3B21EEF69D99}" srcOrd="7" destOrd="0" presId="urn:microsoft.com/office/officeart/2005/8/layout/vList2"/>
    <dgm:cxn modelId="{F3992DF1-89FA-2846-8B91-F693F3E65432}" type="presParOf" srcId="{560ADBBA-4B28-3845-BE22-C10375634283}" destId="{577C5AF0-5A68-AB4B-B4A1-C1252B03FF8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C2861B0-968D-48C8-A04A-A7958CE166A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D131186-F08E-4BD7-8E3E-A9E3CEE9A349}">
      <dgm:prSet/>
      <dgm:spPr/>
      <dgm:t>
        <a:bodyPr/>
        <a:lstStyle/>
        <a:p>
          <a:r>
            <a:rPr lang="en-US" dirty="0"/>
            <a:t>Alleged that from 2009-2019, Alta Vista SNF under the control of Rockport, a management company, provided gifts, dinners, rips, massages, tablets and gift cards to physicians monthly stipends of $2500-$4000 for services as medical directors in order to induce physicians to refer patients to Alta Vista SNF</a:t>
          </a:r>
        </a:p>
      </dgm:t>
    </dgm:pt>
    <dgm:pt modelId="{55B513D4-3C9A-401F-853F-6A3A092D3E4A}" type="parTrans" cxnId="{9DDB732A-02F2-4FFD-9F1B-5F96E7D9A1D0}">
      <dgm:prSet/>
      <dgm:spPr/>
      <dgm:t>
        <a:bodyPr/>
        <a:lstStyle/>
        <a:p>
          <a:endParaRPr lang="en-US"/>
        </a:p>
      </dgm:t>
    </dgm:pt>
    <dgm:pt modelId="{490D9E4A-41A2-4C6A-873F-922189CB3D48}" type="sibTrans" cxnId="{9DDB732A-02F2-4FFD-9F1B-5F96E7D9A1D0}">
      <dgm:prSet/>
      <dgm:spPr/>
      <dgm:t>
        <a:bodyPr/>
        <a:lstStyle/>
        <a:p>
          <a:endParaRPr lang="en-US"/>
        </a:p>
      </dgm:t>
    </dgm:pt>
    <dgm:pt modelId="{E1A14BF8-78C6-4163-8686-D672CAFBDF00}">
      <dgm:prSet/>
      <dgm:spPr/>
      <dgm:t>
        <a:bodyPr/>
        <a:lstStyle/>
        <a:p>
          <a:r>
            <a:rPr lang="en-US" dirty="0"/>
            <a:t>The government stated that medical decisions should be made solely on the basis of the patient’s best interest.  This is violated through illegal schemes and inducements</a:t>
          </a:r>
        </a:p>
      </dgm:t>
    </dgm:pt>
    <dgm:pt modelId="{5F5D785D-6F41-4C2D-A1EF-F1E770FA92EF}" type="parTrans" cxnId="{F7BF49EF-4CE5-4B8C-B3A0-DAAAB707F300}">
      <dgm:prSet/>
      <dgm:spPr/>
      <dgm:t>
        <a:bodyPr/>
        <a:lstStyle/>
        <a:p>
          <a:endParaRPr lang="en-US"/>
        </a:p>
      </dgm:t>
    </dgm:pt>
    <dgm:pt modelId="{DB69EDC2-B6B6-4C85-A224-AFFA029499B8}" type="sibTrans" cxnId="{F7BF49EF-4CE5-4B8C-B3A0-DAAAB707F300}">
      <dgm:prSet/>
      <dgm:spPr/>
      <dgm:t>
        <a:bodyPr/>
        <a:lstStyle/>
        <a:p>
          <a:endParaRPr lang="en-US"/>
        </a:p>
      </dgm:t>
    </dgm:pt>
    <dgm:pt modelId="{4FB63775-AD47-491D-AF5E-DD8AF1E5F3BC}">
      <dgm:prSet/>
      <dgm:spPr/>
      <dgm:t>
        <a:bodyPr/>
        <a:lstStyle/>
        <a:p>
          <a:r>
            <a:rPr lang="en-US"/>
            <a:t>The settlement totaled $3,228,300 to the US, $596,700 to California and $581,000 to Neyirys Ocozco, an employee in the accounting department</a:t>
          </a:r>
        </a:p>
      </dgm:t>
    </dgm:pt>
    <dgm:pt modelId="{728CFB13-354D-4DB7-B071-A149810ADAD1}" type="parTrans" cxnId="{A0A4D719-0C6D-4341-88DC-9EF39AAAFF7D}">
      <dgm:prSet/>
      <dgm:spPr/>
      <dgm:t>
        <a:bodyPr/>
        <a:lstStyle/>
        <a:p>
          <a:endParaRPr lang="en-US"/>
        </a:p>
      </dgm:t>
    </dgm:pt>
    <dgm:pt modelId="{A03C867D-BA92-4447-9750-734E42545D7C}" type="sibTrans" cxnId="{A0A4D719-0C6D-4341-88DC-9EF39AAAFF7D}">
      <dgm:prSet/>
      <dgm:spPr/>
      <dgm:t>
        <a:bodyPr/>
        <a:lstStyle/>
        <a:p>
          <a:endParaRPr lang="en-US"/>
        </a:p>
      </dgm:t>
    </dgm:pt>
    <dgm:pt modelId="{C93B5746-037C-3B47-BB8F-30D0A3B0AD0B}" type="pres">
      <dgm:prSet presAssocID="{4C2861B0-968D-48C8-A04A-A7958CE166A2}" presName="linear" presStyleCnt="0">
        <dgm:presLayoutVars>
          <dgm:animLvl val="lvl"/>
          <dgm:resizeHandles val="exact"/>
        </dgm:presLayoutVars>
      </dgm:prSet>
      <dgm:spPr/>
    </dgm:pt>
    <dgm:pt modelId="{805E1499-CAE3-7C49-9416-80CB1B905A2F}" type="pres">
      <dgm:prSet presAssocID="{FD131186-F08E-4BD7-8E3E-A9E3CEE9A349}" presName="parentText" presStyleLbl="node1" presStyleIdx="0" presStyleCnt="3" custScaleY="166327">
        <dgm:presLayoutVars>
          <dgm:chMax val="0"/>
          <dgm:bulletEnabled val="1"/>
        </dgm:presLayoutVars>
      </dgm:prSet>
      <dgm:spPr/>
    </dgm:pt>
    <dgm:pt modelId="{D9F741C3-8F5E-354A-B16A-57986F3826AD}" type="pres">
      <dgm:prSet presAssocID="{490D9E4A-41A2-4C6A-873F-922189CB3D48}" presName="spacer" presStyleCnt="0"/>
      <dgm:spPr/>
    </dgm:pt>
    <dgm:pt modelId="{534696A6-DD80-8040-812C-011A76708B6E}" type="pres">
      <dgm:prSet presAssocID="{E1A14BF8-78C6-4163-8686-D672CAFBDF00}" presName="parentText" presStyleLbl="node1" presStyleIdx="1" presStyleCnt="3">
        <dgm:presLayoutVars>
          <dgm:chMax val="0"/>
          <dgm:bulletEnabled val="1"/>
        </dgm:presLayoutVars>
      </dgm:prSet>
      <dgm:spPr/>
    </dgm:pt>
    <dgm:pt modelId="{A07479CE-9E5B-E54F-ADA4-8989F6EBFDA9}" type="pres">
      <dgm:prSet presAssocID="{DB69EDC2-B6B6-4C85-A224-AFFA029499B8}" presName="spacer" presStyleCnt="0"/>
      <dgm:spPr/>
    </dgm:pt>
    <dgm:pt modelId="{EEB4BBEF-A822-2B40-A824-41EE36B74BEB}" type="pres">
      <dgm:prSet presAssocID="{4FB63775-AD47-491D-AF5E-DD8AF1E5F3BC}" presName="parentText" presStyleLbl="node1" presStyleIdx="2" presStyleCnt="3">
        <dgm:presLayoutVars>
          <dgm:chMax val="0"/>
          <dgm:bulletEnabled val="1"/>
        </dgm:presLayoutVars>
      </dgm:prSet>
      <dgm:spPr/>
    </dgm:pt>
  </dgm:ptLst>
  <dgm:cxnLst>
    <dgm:cxn modelId="{5D162509-4205-6141-BBC4-A9456F125C79}" type="presOf" srcId="{FD131186-F08E-4BD7-8E3E-A9E3CEE9A349}" destId="{805E1499-CAE3-7C49-9416-80CB1B905A2F}" srcOrd="0" destOrd="0" presId="urn:microsoft.com/office/officeart/2005/8/layout/vList2"/>
    <dgm:cxn modelId="{A0A4D719-0C6D-4341-88DC-9EF39AAAFF7D}" srcId="{4C2861B0-968D-48C8-A04A-A7958CE166A2}" destId="{4FB63775-AD47-491D-AF5E-DD8AF1E5F3BC}" srcOrd="2" destOrd="0" parTransId="{728CFB13-354D-4DB7-B071-A149810ADAD1}" sibTransId="{A03C867D-BA92-4447-9750-734E42545D7C}"/>
    <dgm:cxn modelId="{9DDB732A-02F2-4FFD-9F1B-5F96E7D9A1D0}" srcId="{4C2861B0-968D-48C8-A04A-A7958CE166A2}" destId="{FD131186-F08E-4BD7-8E3E-A9E3CEE9A349}" srcOrd="0" destOrd="0" parTransId="{55B513D4-3C9A-401F-853F-6A3A092D3E4A}" sibTransId="{490D9E4A-41A2-4C6A-873F-922189CB3D48}"/>
    <dgm:cxn modelId="{532C433A-C52B-A747-B8B6-1DB48DC5819C}" type="presOf" srcId="{E1A14BF8-78C6-4163-8686-D672CAFBDF00}" destId="{534696A6-DD80-8040-812C-011A76708B6E}" srcOrd="0" destOrd="0" presId="urn:microsoft.com/office/officeart/2005/8/layout/vList2"/>
    <dgm:cxn modelId="{5B4C15C0-2F50-3E4A-A305-153E4711561C}" type="presOf" srcId="{4C2861B0-968D-48C8-A04A-A7958CE166A2}" destId="{C93B5746-037C-3B47-BB8F-30D0A3B0AD0B}" srcOrd="0" destOrd="0" presId="urn:microsoft.com/office/officeart/2005/8/layout/vList2"/>
    <dgm:cxn modelId="{4B5A89ED-54F4-C549-A0B4-6EDC33298813}" type="presOf" srcId="{4FB63775-AD47-491D-AF5E-DD8AF1E5F3BC}" destId="{EEB4BBEF-A822-2B40-A824-41EE36B74BEB}" srcOrd="0" destOrd="0" presId="urn:microsoft.com/office/officeart/2005/8/layout/vList2"/>
    <dgm:cxn modelId="{F7BF49EF-4CE5-4B8C-B3A0-DAAAB707F300}" srcId="{4C2861B0-968D-48C8-A04A-A7958CE166A2}" destId="{E1A14BF8-78C6-4163-8686-D672CAFBDF00}" srcOrd="1" destOrd="0" parTransId="{5F5D785D-6F41-4C2D-A1EF-F1E770FA92EF}" sibTransId="{DB69EDC2-B6B6-4C85-A224-AFFA029499B8}"/>
    <dgm:cxn modelId="{6A62C80F-BC41-BA49-AC46-3E31577FA2D8}" type="presParOf" srcId="{C93B5746-037C-3B47-BB8F-30D0A3B0AD0B}" destId="{805E1499-CAE3-7C49-9416-80CB1B905A2F}" srcOrd="0" destOrd="0" presId="urn:microsoft.com/office/officeart/2005/8/layout/vList2"/>
    <dgm:cxn modelId="{14EFCE3F-580C-D24B-A749-293E3577580C}" type="presParOf" srcId="{C93B5746-037C-3B47-BB8F-30D0A3B0AD0B}" destId="{D9F741C3-8F5E-354A-B16A-57986F3826AD}" srcOrd="1" destOrd="0" presId="urn:microsoft.com/office/officeart/2005/8/layout/vList2"/>
    <dgm:cxn modelId="{58000170-AEB0-4D47-AA95-F42F4880A1F6}" type="presParOf" srcId="{C93B5746-037C-3B47-BB8F-30D0A3B0AD0B}" destId="{534696A6-DD80-8040-812C-011A76708B6E}" srcOrd="2" destOrd="0" presId="urn:microsoft.com/office/officeart/2005/8/layout/vList2"/>
    <dgm:cxn modelId="{8E68A4C4-DD42-3E41-B3EC-E0E51E71629E}" type="presParOf" srcId="{C93B5746-037C-3B47-BB8F-30D0A3B0AD0B}" destId="{A07479CE-9E5B-E54F-ADA4-8989F6EBFDA9}" srcOrd="3" destOrd="0" presId="urn:microsoft.com/office/officeart/2005/8/layout/vList2"/>
    <dgm:cxn modelId="{C6507963-BA6B-AE46-8491-560E519DD304}" type="presParOf" srcId="{C93B5746-037C-3B47-BB8F-30D0A3B0AD0B}" destId="{EEB4BBEF-A822-2B40-A824-41EE36B74BE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8FDB6FC-AD2E-45B2-9D3F-60F471BB81A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52165F2-F21F-44E3-BA41-AE96C44F47ED}">
      <dgm:prSet/>
      <dgm:spPr/>
      <dgm:t>
        <a:bodyPr/>
        <a:lstStyle/>
        <a:p>
          <a:r>
            <a:rPr lang="en-US"/>
            <a:t>The government alleged that Watermark solicited and received kickbacks from a home health agency, Bayada in order to facilitate referrals to the Watermark Retirement facilities from January 1, 2014-October 31, 2020</a:t>
          </a:r>
        </a:p>
      </dgm:t>
    </dgm:pt>
    <dgm:pt modelId="{4BBB1059-1FAD-4F8C-AC5F-8954847DD722}" type="parTrans" cxnId="{ADEF8C0E-D981-41DA-9CAE-705EC6C9A60E}">
      <dgm:prSet/>
      <dgm:spPr/>
      <dgm:t>
        <a:bodyPr/>
        <a:lstStyle/>
        <a:p>
          <a:endParaRPr lang="en-US"/>
        </a:p>
      </dgm:t>
    </dgm:pt>
    <dgm:pt modelId="{6AF4D921-4BBD-4449-AE96-D16B48456770}" type="sibTrans" cxnId="{ADEF8C0E-D981-41DA-9CAE-705EC6C9A60E}">
      <dgm:prSet/>
      <dgm:spPr/>
      <dgm:t>
        <a:bodyPr/>
        <a:lstStyle/>
        <a:p>
          <a:endParaRPr lang="en-US"/>
        </a:p>
      </dgm:t>
    </dgm:pt>
    <dgm:pt modelId="{F0D543B6-9D2A-417C-A8C8-9CE77DB69098}">
      <dgm:prSet/>
      <dgm:spPr/>
      <dgm:t>
        <a:bodyPr/>
        <a:lstStyle/>
        <a:p>
          <a:r>
            <a:rPr lang="en-US"/>
            <a:t>The whistleblower, David Freedman was the former director of strategic growth for the home care agency who received $765,000 </a:t>
          </a:r>
        </a:p>
      </dgm:t>
    </dgm:pt>
    <dgm:pt modelId="{54DD1BB3-4F03-4B5C-B9AF-383393324F39}" type="parTrans" cxnId="{A92855D0-87C7-40C1-96DC-5135227CEB4B}">
      <dgm:prSet/>
      <dgm:spPr/>
      <dgm:t>
        <a:bodyPr/>
        <a:lstStyle/>
        <a:p>
          <a:endParaRPr lang="en-US"/>
        </a:p>
      </dgm:t>
    </dgm:pt>
    <dgm:pt modelId="{2B4D20B0-BB6E-4741-9DE7-25B1B90F469A}" type="sibTrans" cxnId="{A92855D0-87C7-40C1-96DC-5135227CEB4B}">
      <dgm:prSet/>
      <dgm:spPr/>
      <dgm:t>
        <a:bodyPr/>
        <a:lstStyle/>
        <a:p>
          <a:endParaRPr lang="en-US"/>
        </a:p>
      </dgm:t>
    </dgm:pt>
    <dgm:pt modelId="{E58D96E8-4E43-478B-8114-BD8B27635E4C}">
      <dgm:prSet/>
      <dgm:spPr/>
      <dgm:t>
        <a:bodyPr/>
        <a:lstStyle/>
        <a:p>
          <a:r>
            <a:rPr lang="en-US"/>
            <a:t>Watermark was fined $17 million</a:t>
          </a:r>
        </a:p>
      </dgm:t>
    </dgm:pt>
    <dgm:pt modelId="{F646CC92-EB4D-4D7F-BE28-8AE21B080989}" type="parTrans" cxnId="{7A8BD6CB-EE35-4854-BD43-33B0B6E49CA7}">
      <dgm:prSet/>
      <dgm:spPr/>
      <dgm:t>
        <a:bodyPr/>
        <a:lstStyle/>
        <a:p>
          <a:endParaRPr lang="en-US"/>
        </a:p>
      </dgm:t>
    </dgm:pt>
    <dgm:pt modelId="{11514881-FDE5-4D2D-B805-B7627583C5C8}" type="sibTrans" cxnId="{7A8BD6CB-EE35-4854-BD43-33B0B6E49CA7}">
      <dgm:prSet/>
      <dgm:spPr/>
      <dgm:t>
        <a:bodyPr/>
        <a:lstStyle/>
        <a:p>
          <a:endParaRPr lang="en-US"/>
        </a:p>
      </dgm:t>
    </dgm:pt>
    <dgm:pt modelId="{5D25D50A-4C23-024A-9F67-2071A40DA080}" type="pres">
      <dgm:prSet presAssocID="{78FDB6FC-AD2E-45B2-9D3F-60F471BB81A2}" presName="linear" presStyleCnt="0">
        <dgm:presLayoutVars>
          <dgm:animLvl val="lvl"/>
          <dgm:resizeHandles val="exact"/>
        </dgm:presLayoutVars>
      </dgm:prSet>
      <dgm:spPr/>
    </dgm:pt>
    <dgm:pt modelId="{2063071A-2DA6-654A-B307-3E5BF0A00788}" type="pres">
      <dgm:prSet presAssocID="{C52165F2-F21F-44E3-BA41-AE96C44F47ED}" presName="parentText" presStyleLbl="node1" presStyleIdx="0" presStyleCnt="3">
        <dgm:presLayoutVars>
          <dgm:chMax val="0"/>
          <dgm:bulletEnabled val="1"/>
        </dgm:presLayoutVars>
      </dgm:prSet>
      <dgm:spPr/>
    </dgm:pt>
    <dgm:pt modelId="{7817762A-DEBB-6445-9F05-05EB0B2E6529}" type="pres">
      <dgm:prSet presAssocID="{6AF4D921-4BBD-4449-AE96-D16B48456770}" presName="spacer" presStyleCnt="0"/>
      <dgm:spPr/>
    </dgm:pt>
    <dgm:pt modelId="{3F436BDC-6737-E645-BF60-24A0942FDB5E}" type="pres">
      <dgm:prSet presAssocID="{F0D543B6-9D2A-417C-A8C8-9CE77DB69098}" presName="parentText" presStyleLbl="node1" presStyleIdx="1" presStyleCnt="3">
        <dgm:presLayoutVars>
          <dgm:chMax val="0"/>
          <dgm:bulletEnabled val="1"/>
        </dgm:presLayoutVars>
      </dgm:prSet>
      <dgm:spPr/>
    </dgm:pt>
    <dgm:pt modelId="{0793F184-B162-AC4C-889B-38DA4C752951}" type="pres">
      <dgm:prSet presAssocID="{2B4D20B0-BB6E-4741-9DE7-25B1B90F469A}" presName="spacer" presStyleCnt="0"/>
      <dgm:spPr/>
    </dgm:pt>
    <dgm:pt modelId="{0C95B2A2-7B45-CD4D-98A8-1141812CF086}" type="pres">
      <dgm:prSet presAssocID="{E58D96E8-4E43-478B-8114-BD8B27635E4C}" presName="parentText" presStyleLbl="node1" presStyleIdx="2" presStyleCnt="3">
        <dgm:presLayoutVars>
          <dgm:chMax val="0"/>
          <dgm:bulletEnabled val="1"/>
        </dgm:presLayoutVars>
      </dgm:prSet>
      <dgm:spPr/>
    </dgm:pt>
  </dgm:ptLst>
  <dgm:cxnLst>
    <dgm:cxn modelId="{ADEF8C0E-D981-41DA-9CAE-705EC6C9A60E}" srcId="{78FDB6FC-AD2E-45B2-9D3F-60F471BB81A2}" destId="{C52165F2-F21F-44E3-BA41-AE96C44F47ED}" srcOrd="0" destOrd="0" parTransId="{4BBB1059-1FAD-4F8C-AC5F-8954847DD722}" sibTransId="{6AF4D921-4BBD-4449-AE96-D16B48456770}"/>
    <dgm:cxn modelId="{15A60441-B0A9-B34F-B11C-9ED7AC6C3BED}" type="presOf" srcId="{F0D543B6-9D2A-417C-A8C8-9CE77DB69098}" destId="{3F436BDC-6737-E645-BF60-24A0942FDB5E}" srcOrd="0" destOrd="0" presId="urn:microsoft.com/office/officeart/2005/8/layout/vList2"/>
    <dgm:cxn modelId="{7F32BE93-66E7-E34F-AD40-5427DA788185}" type="presOf" srcId="{78FDB6FC-AD2E-45B2-9D3F-60F471BB81A2}" destId="{5D25D50A-4C23-024A-9F67-2071A40DA080}" srcOrd="0" destOrd="0" presId="urn:microsoft.com/office/officeart/2005/8/layout/vList2"/>
    <dgm:cxn modelId="{8DDA56AB-924E-6A47-834B-E44704085C0A}" type="presOf" srcId="{E58D96E8-4E43-478B-8114-BD8B27635E4C}" destId="{0C95B2A2-7B45-CD4D-98A8-1141812CF086}" srcOrd="0" destOrd="0" presId="urn:microsoft.com/office/officeart/2005/8/layout/vList2"/>
    <dgm:cxn modelId="{7A8BD6CB-EE35-4854-BD43-33B0B6E49CA7}" srcId="{78FDB6FC-AD2E-45B2-9D3F-60F471BB81A2}" destId="{E58D96E8-4E43-478B-8114-BD8B27635E4C}" srcOrd="2" destOrd="0" parTransId="{F646CC92-EB4D-4D7F-BE28-8AE21B080989}" sibTransId="{11514881-FDE5-4D2D-B805-B7627583C5C8}"/>
    <dgm:cxn modelId="{03B1C3CF-0F84-3742-80DD-5979A56AB033}" type="presOf" srcId="{C52165F2-F21F-44E3-BA41-AE96C44F47ED}" destId="{2063071A-2DA6-654A-B307-3E5BF0A00788}" srcOrd="0" destOrd="0" presId="urn:microsoft.com/office/officeart/2005/8/layout/vList2"/>
    <dgm:cxn modelId="{A92855D0-87C7-40C1-96DC-5135227CEB4B}" srcId="{78FDB6FC-AD2E-45B2-9D3F-60F471BB81A2}" destId="{F0D543B6-9D2A-417C-A8C8-9CE77DB69098}" srcOrd="1" destOrd="0" parTransId="{54DD1BB3-4F03-4B5C-B9AF-383393324F39}" sibTransId="{2B4D20B0-BB6E-4741-9DE7-25B1B90F469A}"/>
    <dgm:cxn modelId="{5975FD6E-6ABB-AA4C-9FA7-2BC62D2DF5E4}" type="presParOf" srcId="{5D25D50A-4C23-024A-9F67-2071A40DA080}" destId="{2063071A-2DA6-654A-B307-3E5BF0A00788}" srcOrd="0" destOrd="0" presId="urn:microsoft.com/office/officeart/2005/8/layout/vList2"/>
    <dgm:cxn modelId="{F010ECAD-8087-954A-AD2F-63F10B61A8D8}" type="presParOf" srcId="{5D25D50A-4C23-024A-9F67-2071A40DA080}" destId="{7817762A-DEBB-6445-9F05-05EB0B2E6529}" srcOrd="1" destOrd="0" presId="urn:microsoft.com/office/officeart/2005/8/layout/vList2"/>
    <dgm:cxn modelId="{EA4D63F8-9DF7-8C47-A653-7C447133E4AE}" type="presParOf" srcId="{5D25D50A-4C23-024A-9F67-2071A40DA080}" destId="{3F436BDC-6737-E645-BF60-24A0942FDB5E}" srcOrd="2" destOrd="0" presId="urn:microsoft.com/office/officeart/2005/8/layout/vList2"/>
    <dgm:cxn modelId="{0B74B350-66B0-AA4E-9800-31B104CEA9BD}" type="presParOf" srcId="{5D25D50A-4C23-024A-9F67-2071A40DA080}" destId="{0793F184-B162-AC4C-889B-38DA4C752951}" srcOrd="3" destOrd="0" presId="urn:microsoft.com/office/officeart/2005/8/layout/vList2"/>
    <dgm:cxn modelId="{390D33CA-ED31-B348-A706-BF5E0C3F124B}" type="presParOf" srcId="{5D25D50A-4C23-024A-9F67-2071A40DA080}" destId="{0C95B2A2-7B45-CD4D-98A8-1141812CF08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032EC67-C345-47A5-8442-42BC15F07EEF}"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E9CC605-AC6A-4D5E-A35F-20AD7BFCEE9A}">
      <dgm:prSet/>
      <dgm:spPr/>
      <dgm:t>
        <a:bodyPr/>
        <a:lstStyle/>
        <a:p>
          <a:r>
            <a:rPr lang="en-US"/>
            <a:t>Prema Thekkek and her management company, Paksn, the owner of 6 SNFs were accused of submitting false claims to Medicare and paying kickbacks to physicians to induce patient referrals by systematically entering into medical directorship agreements</a:t>
          </a:r>
        </a:p>
      </dgm:t>
    </dgm:pt>
    <dgm:pt modelId="{B8FADED4-4870-4A53-8F32-7BEBD98C9738}" type="parTrans" cxnId="{5A11481E-7218-45E3-AD5D-3393801524C9}">
      <dgm:prSet/>
      <dgm:spPr/>
      <dgm:t>
        <a:bodyPr/>
        <a:lstStyle/>
        <a:p>
          <a:endParaRPr lang="en-US"/>
        </a:p>
      </dgm:t>
    </dgm:pt>
    <dgm:pt modelId="{D95C6048-95CC-4911-B10D-A35EBA8F5B20}" type="sibTrans" cxnId="{5A11481E-7218-45E3-AD5D-3393801524C9}">
      <dgm:prSet/>
      <dgm:spPr/>
      <dgm:t>
        <a:bodyPr/>
        <a:lstStyle/>
        <a:p>
          <a:endParaRPr lang="en-US"/>
        </a:p>
      </dgm:t>
    </dgm:pt>
    <dgm:pt modelId="{91DF6585-2500-464B-91A5-B2347589063F}">
      <dgm:prSet/>
      <dgm:spPr/>
      <dgm:t>
        <a:bodyPr/>
        <a:lstStyle/>
        <a:p>
          <a:r>
            <a:rPr lang="en-US"/>
            <a:t>The agreements were to compensate the physicians for their work but were actually inducements </a:t>
          </a:r>
        </a:p>
      </dgm:t>
    </dgm:pt>
    <dgm:pt modelId="{44C5E615-47A3-4B7F-AE34-3F512592A0EF}" type="parTrans" cxnId="{5FA72BAE-99AB-48F2-A969-780A8B72E705}">
      <dgm:prSet/>
      <dgm:spPr/>
      <dgm:t>
        <a:bodyPr/>
        <a:lstStyle/>
        <a:p>
          <a:endParaRPr lang="en-US"/>
        </a:p>
      </dgm:t>
    </dgm:pt>
    <dgm:pt modelId="{4C3DEF53-E4B3-44ED-9347-72E39846C528}" type="sibTrans" cxnId="{5FA72BAE-99AB-48F2-A969-780A8B72E705}">
      <dgm:prSet/>
      <dgm:spPr/>
      <dgm:t>
        <a:bodyPr/>
        <a:lstStyle/>
        <a:p>
          <a:endParaRPr lang="en-US"/>
        </a:p>
      </dgm:t>
    </dgm:pt>
    <dgm:pt modelId="{8B839EC3-2FAA-4D27-8F98-1FF6746C14E4}">
      <dgm:prSet/>
      <dgm:spPr/>
      <dgm:t>
        <a:bodyPr/>
        <a:lstStyle/>
        <a:p>
          <a:r>
            <a:rPr lang="en-US" dirty="0"/>
            <a:t>The physicians were terminated if they failed to refer sufficient numbers of patients for admission</a:t>
          </a:r>
        </a:p>
      </dgm:t>
    </dgm:pt>
    <dgm:pt modelId="{5044153A-5848-432C-BC07-B6D2BA40F63B}" type="parTrans" cxnId="{847EC7CC-E304-431F-994F-54B0239A00AC}">
      <dgm:prSet/>
      <dgm:spPr/>
      <dgm:t>
        <a:bodyPr/>
        <a:lstStyle/>
        <a:p>
          <a:endParaRPr lang="en-US"/>
        </a:p>
      </dgm:t>
    </dgm:pt>
    <dgm:pt modelId="{BBE10406-D6F6-4F78-8EB2-379686F8124F}" type="sibTrans" cxnId="{847EC7CC-E304-431F-994F-54B0239A00AC}">
      <dgm:prSet/>
      <dgm:spPr/>
      <dgm:t>
        <a:bodyPr/>
        <a:lstStyle/>
        <a:p>
          <a:endParaRPr lang="en-US"/>
        </a:p>
      </dgm:t>
    </dgm:pt>
    <dgm:pt modelId="{CA13455D-8E7F-4D63-B2AB-A5CA0C72AA22}">
      <dgm:prSet/>
      <dgm:spPr/>
      <dgm:t>
        <a:bodyPr/>
        <a:lstStyle/>
        <a:p>
          <a:r>
            <a:rPr lang="en-US"/>
            <a:t>Physicians were paid at least $2000/month for 10 referrals</a:t>
          </a:r>
        </a:p>
      </dgm:t>
    </dgm:pt>
    <dgm:pt modelId="{AD066E01-BBCC-4882-ABC0-6068F6EED862}" type="parTrans" cxnId="{89261056-6CA4-49B5-8113-630601DC42D9}">
      <dgm:prSet/>
      <dgm:spPr/>
      <dgm:t>
        <a:bodyPr/>
        <a:lstStyle/>
        <a:p>
          <a:endParaRPr lang="en-US"/>
        </a:p>
      </dgm:t>
    </dgm:pt>
    <dgm:pt modelId="{5D1BA6B8-4662-479E-8799-8CDA3D396CCC}" type="sibTrans" cxnId="{89261056-6CA4-49B5-8113-630601DC42D9}">
      <dgm:prSet/>
      <dgm:spPr/>
      <dgm:t>
        <a:bodyPr/>
        <a:lstStyle/>
        <a:p>
          <a:endParaRPr lang="en-US"/>
        </a:p>
      </dgm:t>
    </dgm:pt>
    <dgm:pt modelId="{6B2EEC27-EF26-4224-9307-6EA9F48F3229}">
      <dgm:prSet/>
      <dgm:spPr/>
      <dgm:t>
        <a:bodyPr/>
        <a:lstStyle/>
        <a:p>
          <a:r>
            <a:rPr lang="en-US"/>
            <a:t>Consent agreement: $45.6 million</a:t>
          </a:r>
        </a:p>
      </dgm:t>
    </dgm:pt>
    <dgm:pt modelId="{756B2B02-DEE9-4475-9F18-8977D0C27EFA}" type="parTrans" cxnId="{D650F87F-9D3C-49CB-81C6-9DC77A1F7107}">
      <dgm:prSet/>
      <dgm:spPr/>
      <dgm:t>
        <a:bodyPr/>
        <a:lstStyle/>
        <a:p>
          <a:endParaRPr lang="en-US"/>
        </a:p>
      </dgm:t>
    </dgm:pt>
    <dgm:pt modelId="{C29F789B-FE61-4748-B728-71FBEDCEB870}" type="sibTrans" cxnId="{D650F87F-9D3C-49CB-81C6-9DC77A1F7107}">
      <dgm:prSet/>
      <dgm:spPr/>
      <dgm:t>
        <a:bodyPr/>
        <a:lstStyle/>
        <a:p>
          <a:endParaRPr lang="en-US"/>
        </a:p>
      </dgm:t>
    </dgm:pt>
    <dgm:pt modelId="{ED234F40-94F3-F54B-90E3-C4A02C672CC0}" type="pres">
      <dgm:prSet presAssocID="{5032EC67-C345-47A5-8442-42BC15F07EEF}" presName="linear" presStyleCnt="0">
        <dgm:presLayoutVars>
          <dgm:animLvl val="lvl"/>
          <dgm:resizeHandles val="exact"/>
        </dgm:presLayoutVars>
      </dgm:prSet>
      <dgm:spPr/>
    </dgm:pt>
    <dgm:pt modelId="{E4A5C3EF-87C0-A94A-8333-41217D92E39E}" type="pres">
      <dgm:prSet presAssocID="{0E9CC605-AC6A-4D5E-A35F-20AD7BFCEE9A}" presName="parentText" presStyleLbl="node1" presStyleIdx="0" presStyleCnt="5">
        <dgm:presLayoutVars>
          <dgm:chMax val="0"/>
          <dgm:bulletEnabled val="1"/>
        </dgm:presLayoutVars>
      </dgm:prSet>
      <dgm:spPr/>
    </dgm:pt>
    <dgm:pt modelId="{51788ED0-8FEA-5547-96D6-B467BA558D1D}" type="pres">
      <dgm:prSet presAssocID="{D95C6048-95CC-4911-B10D-A35EBA8F5B20}" presName="spacer" presStyleCnt="0"/>
      <dgm:spPr/>
    </dgm:pt>
    <dgm:pt modelId="{1DDE51D0-BA86-CE43-8E61-DDDE9C04D033}" type="pres">
      <dgm:prSet presAssocID="{91DF6585-2500-464B-91A5-B2347589063F}" presName="parentText" presStyleLbl="node1" presStyleIdx="1" presStyleCnt="5">
        <dgm:presLayoutVars>
          <dgm:chMax val="0"/>
          <dgm:bulletEnabled val="1"/>
        </dgm:presLayoutVars>
      </dgm:prSet>
      <dgm:spPr/>
    </dgm:pt>
    <dgm:pt modelId="{BBD207F9-94A4-8C44-8EF5-2382F870008A}" type="pres">
      <dgm:prSet presAssocID="{4C3DEF53-E4B3-44ED-9347-72E39846C528}" presName="spacer" presStyleCnt="0"/>
      <dgm:spPr/>
    </dgm:pt>
    <dgm:pt modelId="{856907FA-B666-924A-8001-AE078AC94786}" type="pres">
      <dgm:prSet presAssocID="{8B839EC3-2FAA-4D27-8F98-1FF6746C14E4}" presName="parentText" presStyleLbl="node1" presStyleIdx="2" presStyleCnt="5">
        <dgm:presLayoutVars>
          <dgm:chMax val="0"/>
          <dgm:bulletEnabled val="1"/>
        </dgm:presLayoutVars>
      </dgm:prSet>
      <dgm:spPr/>
    </dgm:pt>
    <dgm:pt modelId="{9121FD71-82C4-F948-9201-F2CEC9DC6E36}" type="pres">
      <dgm:prSet presAssocID="{BBE10406-D6F6-4F78-8EB2-379686F8124F}" presName="spacer" presStyleCnt="0"/>
      <dgm:spPr/>
    </dgm:pt>
    <dgm:pt modelId="{ED485076-6E7A-2C4F-AE8D-B608A6AF42AB}" type="pres">
      <dgm:prSet presAssocID="{CA13455D-8E7F-4D63-B2AB-A5CA0C72AA22}" presName="parentText" presStyleLbl="node1" presStyleIdx="3" presStyleCnt="5">
        <dgm:presLayoutVars>
          <dgm:chMax val="0"/>
          <dgm:bulletEnabled val="1"/>
        </dgm:presLayoutVars>
      </dgm:prSet>
      <dgm:spPr/>
    </dgm:pt>
    <dgm:pt modelId="{D023B627-D157-D34C-8A05-3C73E5006AD5}" type="pres">
      <dgm:prSet presAssocID="{5D1BA6B8-4662-479E-8799-8CDA3D396CCC}" presName="spacer" presStyleCnt="0"/>
      <dgm:spPr/>
    </dgm:pt>
    <dgm:pt modelId="{37A6913B-1290-DB40-9C31-87E4BBFB82F9}" type="pres">
      <dgm:prSet presAssocID="{6B2EEC27-EF26-4224-9307-6EA9F48F3229}" presName="parentText" presStyleLbl="node1" presStyleIdx="4" presStyleCnt="5">
        <dgm:presLayoutVars>
          <dgm:chMax val="0"/>
          <dgm:bulletEnabled val="1"/>
        </dgm:presLayoutVars>
      </dgm:prSet>
      <dgm:spPr/>
    </dgm:pt>
  </dgm:ptLst>
  <dgm:cxnLst>
    <dgm:cxn modelId="{C48B2E08-3DBD-2B49-9C5E-0DBB75FF9443}" type="presOf" srcId="{8B839EC3-2FAA-4D27-8F98-1FF6746C14E4}" destId="{856907FA-B666-924A-8001-AE078AC94786}" srcOrd="0" destOrd="0" presId="urn:microsoft.com/office/officeart/2005/8/layout/vList2"/>
    <dgm:cxn modelId="{5A11481E-7218-45E3-AD5D-3393801524C9}" srcId="{5032EC67-C345-47A5-8442-42BC15F07EEF}" destId="{0E9CC605-AC6A-4D5E-A35F-20AD7BFCEE9A}" srcOrd="0" destOrd="0" parTransId="{B8FADED4-4870-4A53-8F32-7BEBD98C9738}" sibTransId="{D95C6048-95CC-4911-B10D-A35EBA8F5B20}"/>
    <dgm:cxn modelId="{D40B4A2C-A9F7-A04B-92DE-25F6C9DB222B}" type="presOf" srcId="{CA13455D-8E7F-4D63-B2AB-A5CA0C72AA22}" destId="{ED485076-6E7A-2C4F-AE8D-B608A6AF42AB}" srcOrd="0" destOrd="0" presId="urn:microsoft.com/office/officeart/2005/8/layout/vList2"/>
    <dgm:cxn modelId="{E33F0049-ACC8-404F-9C2B-858E6F60F122}" type="presOf" srcId="{91DF6585-2500-464B-91A5-B2347589063F}" destId="{1DDE51D0-BA86-CE43-8E61-DDDE9C04D033}" srcOrd="0" destOrd="0" presId="urn:microsoft.com/office/officeart/2005/8/layout/vList2"/>
    <dgm:cxn modelId="{89261056-6CA4-49B5-8113-630601DC42D9}" srcId="{5032EC67-C345-47A5-8442-42BC15F07EEF}" destId="{CA13455D-8E7F-4D63-B2AB-A5CA0C72AA22}" srcOrd="3" destOrd="0" parTransId="{AD066E01-BBCC-4882-ABC0-6068F6EED862}" sibTransId="{5D1BA6B8-4662-479E-8799-8CDA3D396CCC}"/>
    <dgm:cxn modelId="{D650F87F-9D3C-49CB-81C6-9DC77A1F7107}" srcId="{5032EC67-C345-47A5-8442-42BC15F07EEF}" destId="{6B2EEC27-EF26-4224-9307-6EA9F48F3229}" srcOrd="4" destOrd="0" parTransId="{756B2B02-DEE9-4475-9F18-8977D0C27EFA}" sibTransId="{C29F789B-FE61-4748-B728-71FBEDCEB870}"/>
    <dgm:cxn modelId="{14F3A395-DA50-2B4B-89E6-67DD1978ACA9}" type="presOf" srcId="{0E9CC605-AC6A-4D5E-A35F-20AD7BFCEE9A}" destId="{E4A5C3EF-87C0-A94A-8333-41217D92E39E}" srcOrd="0" destOrd="0" presId="urn:microsoft.com/office/officeart/2005/8/layout/vList2"/>
    <dgm:cxn modelId="{5FA72BAE-99AB-48F2-A969-780A8B72E705}" srcId="{5032EC67-C345-47A5-8442-42BC15F07EEF}" destId="{91DF6585-2500-464B-91A5-B2347589063F}" srcOrd="1" destOrd="0" parTransId="{44C5E615-47A3-4B7F-AE34-3F512592A0EF}" sibTransId="{4C3DEF53-E4B3-44ED-9347-72E39846C528}"/>
    <dgm:cxn modelId="{690FC5C0-9748-F84F-9713-04D51E23A0F9}" type="presOf" srcId="{6B2EEC27-EF26-4224-9307-6EA9F48F3229}" destId="{37A6913B-1290-DB40-9C31-87E4BBFB82F9}" srcOrd="0" destOrd="0" presId="urn:microsoft.com/office/officeart/2005/8/layout/vList2"/>
    <dgm:cxn modelId="{047E53CC-A0B9-B74A-85AF-97AF7F3B138F}" type="presOf" srcId="{5032EC67-C345-47A5-8442-42BC15F07EEF}" destId="{ED234F40-94F3-F54B-90E3-C4A02C672CC0}" srcOrd="0" destOrd="0" presId="urn:microsoft.com/office/officeart/2005/8/layout/vList2"/>
    <dgm:cxn modelId="{847EC7CC-E304-431F-994F-54B0239A00AC}" srcId="{5032EC67-C345-47A5-8442-42BC15F07EEF}" destId="{8B839EC3-2FAA-4D27-8F98-1FF6746C14E4}" srcOrd="2" destOrd="0" parTransId="{5044153A-5848-432C-BC07-B6D2BA40F63B}" sibTransId="{BBE10406-D6F6-4F78-8EB2-379686F8124F}"/>
    <dgm:cxn modelId="{24BAF3F3-7E0C-9845-95F5-E87960A3562A}" type="presParOf" srcId="{ED234F40-94F3-F54B-90E3-C4A02C672CC0}" destId="{E4A5C3EF-87C0-A94A-8333-41217D92E39E}" srcOrd="0" destOrd="0" presId="urn:microsoft.com/office/officeart/2005/8/layout/vList2"/>
    <dgm:cxn modelId="{3A94E7BE-DA83-244D-AFB3-E7E15E0152F5}" type="presParOf" srcId="{ED234F40-94F3-F54B-90E3-C4A02C672CC0}" destId="{51788ED0-8FEA-5547-96D6-B467BA558D1D}" srcOrd="1" destOrd="0" presId="urn:microsoft.com/office/officeart/2005/8/layout/vList2"/>
    <dgm:cxn modelId="{F749C1DB-8A5B-FB46-902F-2DE73DFCA6FC}" type="presParOf" srcId="{ED234F40-94F3-F54B-90E3-C4A02C672CC0}" destId="{1DDE51D0-BA86-CE43-8E61-DDDE9C04D033}" srcOrd="2" destOrd="0" presId="urn:microsoft.com/office/officeart/2005/8/layout/vList2"/>
    <dgm:cxn modelId="{0DDE37CE-0407-B646-98EB-31CD70F2D62E}" type="presParOf" srcId="{ED234F40-94F3-F54B-90E3-C4A02C672CC0}" destId="{BBD207F9-94A4-8C44-8EF5-2382F870008A}" srcOrd="3" destOrd="0" presId="urn:microsoft.com/office/officeart/2005/8/layout/vList2"/>
    <dgm:cxn modelId="{C4A8510E-C6D6-FE4C-8B2B-325765276064}" type="presParOf" srcId="{ED234F40-94F3-F54B-90E3-C4A02C672CC0}" destId="{856907FA-B666-924A-8001-AE078AC94786}" srcOrd="4" destOrd="0" presId="urn:microsoft.com/office/officeart/2005/8/layout/vList2"/>
    <dgm:cxn modelId="{E3363232-D724-0940-84D3-90EF6FBE7002}" type="presParOf" srcId="{ED234F40-94F3-F54B-90E3-C4A02C672CC0}" destId="{9121FD71-82C4-F948-9201-F2CEC9DC6E36}" srcOrd="5" destOrd="0" presId="urn:microsoft.com/office/officeart/2005/8/layout/vList2"/>
    <dgm:cxn modelId="{E6DA27B6-07D4-7745-84FE-867201572F5A}" type="presParOf" srcId="{ED234F40-94F3-F54B-90E3-C4A02C672CC0}" destId="{ED485076-6E7A-2C4F-AE8D-B608A6AF42AB}" srcOrd="6" destOrd="0" presId="urn:microsoft.com/office/officeart/2005/8/layout/vList2"/>
    <dgm:cxn modelId="{7D023892-49A2-444A-A5DA-7AA17B6EA43B}" type="presParOf" srcId="{ED234F40-94F3-F54B-90E3-C4A02C672CC0}" destId="{D023B627-D157-D34C-8A05-3C73E5006AD5}" srcOrd="7" destOrd="0" presId="urn:microsoft.com/office/officeart/2005/8/layout/vList2"/>
    <dgm:cxn modelId="{02D87ECF-BE0C-144B-9A1A-AA7792C54624}" type="presParOf" srcId="{ED234F40-94F3-F54B-90E3-C4A02C672CC0}" destId="{37A6913B-1290-DB40-9C31-87E4BBFB82F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32D075D-3F20-40D5-A779-75BFF7DA024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8C25046-4205-48E8-B4BE-A597F75422F6}">
      <dgm:prSet/>
      <dgm:spPr/>
      <dgm:t>
        <a:bodyPr/>
        <a:lstStyle/>
        <a:p>
          <a:r>
            <a:rPr lang="en-US"/>
            <a:t>Accused Chaim (Mutty) Scheinbaum of providing worthless services at the Saratoga Center</a:t>
          </a:r>
        </a:p>
      </dgm:t>
    </dgm:pt>
    <dgm:pt modelId="{61CAA95E-5747-426A-8481-9C557364A041}" type="parTrans" cxnId="{4B997F91-8AA8-446F-A0E0-F2CFBBA9B4F2}">
      <dgm:prSet/>
      <dgm:spPr/>
      <dgm:t>
        <a:bodyPr/>
        <a:lstStyle/>
        <a:p>
          <a:endParaRPr lang="en-US"/>
        </a:p>
      </dgm:t>
    </dgm:pt>
    <dgm:pt modelId="{04C81D3B-822E-40D0-962A-857AA60B6B0E}" type="sibTrans" cxnId="{4B997F91-8AA8-446F-A0E0-F2CFBBA9B4F2}">
      <dgm:prSet/>
      <dgm:spPr/>
      <dgm:t>
        <a:bodyPr/>
        <a:lstStyle/>
        <a:p>
          <a:endParaRPr lang="en-US"/>
        </a:p>
      </dgm:t>
    </dgm:pt>
    <dgm:pt modelId="{5CE7BDC7-076C-4498-B1D1-C0FDB863B5CE}">
      <dgm:prSet/>
      <dgm:spPr/>
      <dgm:t>
        <a:bodyPr/>
        <a:lstStyle/>
        <a:p>
          <a:r>
            <a:rPr lang="en-US"/>
            <a:t>Alleged that he failed to pay vendors, failed to provided residents with hot water, failed to maintain the fire alarm system, provide a kitchen that was able to produce hot foods, have sufficient linen, have garbage collected, effective pest control and repair water leaks</a:t>
          </a:r>
        </a:p>
      </dgm:t>
    </dgm:pt>
    <dgm:pt modelId="{060199B7-84B4-4304-9EBF-A0FF417C3A77}" type="parTrans" cxnId="{9CD3246D-05C2-4CC1-9603-44F58204413C}">
      <dgm:prSet/>
      <dgm:spPr/>
      <dgm:t>
        <a:bodyPr/>
        <a:lstStyle/>
        <a:p>
          <a:endParaRPr lang="en-US"/>
        </a:p>
      </dgm:t>
    </dgm:pt>
    <dgm:pt modelId="{6D902583-DD20-4778-B456-362418C936D3}" type="sibTrans" cxnId="{9CD3246D-05C2-4CC1-9603-44F58204413C}">
      <dgm:prSet/>
      <dgm:spPr/>
      <dgm:t>
        <a:bodyPr/>
        <a:lstStyle/>
        <a:p>
          <a:endParaRPr lang="en-US"/>
        </a:p>
      </dgm:t>
    </dgm:pt>
    <dgm:pt modelId="{1EEDAF7F-09A6-4D64-B0CB-95E1AA7C16F6}">
      <dgm:prSet/>
      <dgm:spPr/>
      <dgm:t>
        <a:bodyPr/>
        <a:lstStyle/>
        <a:p>
          <a:r>
            <a:rPr lang="en-US"/>
            <a:t>Although the regulations regarding hiring and firing as well as paying vendors were the responsibility of the NHA, Scheinbaum was making these decisions instead</a:t>
          </a:r>
        </a:p>
      </dgm:t>
    </dgm:pt>
    <dgm:pt modelId="{DE0B0712-EF0A-4A68-A6C6-8340BF4CB905}" type="parTrans" cxnId="{7E4E52CA-10A8-428E-BA3F-CF81A812FC90}">
      <dgm:prSet/>
      <dgm:spPr/>
      <dgm:t>
        <a:bodyPr/>
        <a:lstStyle/>
        <a:p>
          <a:endParaRPr lang="en-US"/>
        </a:p>
      </dgm:t>
    </dgm:pt>
    <dgm:pt modelId="{850849F0-2D43-4D01-A319-5056CDD46D1D}" type="sibTrans" cxnId="{7E4E52CA-10A8-428E-BA3F-CF81A812FC90}">
      <dgm:prSet/>
      <dgm:spPr/>
      <dgm:t>
        <a:bodyPr/>
        <a:lstStyle/>
        <a:p>
          <a:endParaRPr lang="en-US"/>
        </a:p>
      </dgm:t>
    </dgm:pt>
    <dgm:pt modelId="{B0F15F70-77BE-4D75-B512-2144B9B60B87}">
      <dgm:prSet/>
      <dgm:spPr/>
      <dgm:t>
        <a:bodyPr/>
        <a:lstStyle/>
        <a:p>
          <a:r>
            <a:rPr lang="en-US"/>
            <a:t>Fined $7 million</a:t>
          </a:r>
        </a:p>
      </dgm:t>
    </dgm:pt>
    <dgm:pt modelId="{0FEA3459-8CD4-4531-A55E-CF89DA810F78}" type="parTrans" cxnId="{C8993CC3-9781-48FE-9453-424674985B0C}">
      <dgm:prSet/>
      <dgm:spPr/>
      <dgm:t>
        <a:bodyPr/>
        <a:lstStyle/>
        <a:p>
          <a:endParaRPr lang="en-US"/>
        </a:p>
      </dgm:t>
    </dgm:pt>
    <dgm:pt modelId="{C2FFBD98-797D-409E-9DBC-4CB05110A9F7}" type="sibTrans" cxnId="{C8993CC3-9781-48FE-9453-424674985B0C}">
      <dgm:prSet/>
      <dgm:spPr/>
      <dgm:t>
        <a:bodyPr/>
        <a:lstStyle/>
        <a:p>
          <a:endParaRPr lang="en-US"/>
        </a:p>
      </dgm:t>
    </dgm:pt>
    <dgm:pt modelId="{EEDEA874-B2A0-4FAD-9009-5127F1D9F47D}" type="pres">
      <dgm:prSet presAssocID="{932D075D-3F20-40D5-A779-75BFF7DA024B}" presName="root" presStyleCnt="0">
        <dgm:presLayoutVars>
          <dgm:dir/>
          <dgm:resizeHandles val="exact"/>
        </dgm:presLayoutVars>
      </dgm:prSet>
      <dgm:spPr/>
    </dgm:pt>
    <dgm:pt modelId="{B2918327-8367-49FF-AC64-47799B8606BC}" type="pres">
      <dgm:prSet presAssocID="{48C25046-4205-48E8-B4BE-A597F75422F6}" presName="compNode" presStyleCnt="0"/>
      <dgm:spPr/>
    </dgm:pt>
    <dgm:pt modelId="{5C6D1BC0-4DEC-4F25-9180-E369DD709A7E}" type="pres">
      <dgm:prSet presAssocID="{48C25046-4205-48E8-B4BE-A597F75422F6}" presName="bgRect" presStyleLbl="bgShp" presStyleIdx="0" presStyleCnt="4"/>
      <dgm:spPr/>
    </dgm:pt>
    <dgm:pt modelId="{7F7BD497-900C-494A-B3BD-0C76C9BE3ECA}" type="pres">
      <dgm:prSet presAssocID="{48C25046-4205-48E8-B4BE-A597F75422F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stle scene"/>
        </a:ext>
      </dgm:extLst>
    </dgm:pt>
    <dgm:pt modelId="{43A3589D-D5EE-412D-B1AB-672BC5066257}" type="pres">
      <dgm:prSet presAssocID="{48C25046-4205-48E8-B4BE-A597F75422F6}" presName="spaceRect" presStyleCnt="0"/>
      <dgm:spPr/>
    </dgm:pt>
    <dgm:pt modelId="{81CE44C4-6182-4733-8349-A468CA784547}" type="pres">
      <dgm:prSet presAssocID="{48C25046-4205-48E8-B4BE-A597F75422F6}" presName="parTx" presStyleLbl="revTx" presStyleIdx="0" presStyleCnt="4">
        <dgm:presLayoutVars>
          <dgm:chMax val="0"/>
          <dgm:chPref val="0"/>
        </dgm:presLayoutVars>
      </dgm:prSet>
      <dgm:spPr/>
    </dgm:pt>
    <dgm:pt modelId="{C6AD8D3D-05E3-4068-A999-02E7CB2B881D}" type="pres">
      <dgm:prSet presAssocID="{04C81D3B-822E-40D0-962A-857AA60B6B0E}" presName="sibTrans" presStyleCnt="0"/>
      <dgm:spPr/>
    </dgm:pt>
    <dgm:pt modelId="{0F295764-9CE6-442B-BF8E-0DD084F2C65D}" type="pres">
      <dgm:prSet presAssocID="{5CE7BDC7-076C-4498-B1D1-C0FDB863B5CE}" presName="compNode" presStyleCnt="0"/>
      <dgm:spPr/>
    </dgm:pt>
    <dgm:pt modelId="{72A92E08-C280-4A72-90B0-F649B5984310}" type="pres">
      <dgm:prSet presAssocID="{5CE7BDC7-076C-4498-B1D1-C0FDB863B5CE}" presName="bgRect" presStyleLbl="bgShp" presStyleIdx="1" presStyleCnt="4"/>
      <dgm:spPr/>
    </dgm:pt>
    <dgm:pt modelId="{614F7466-1ABF-4F6C-A4F4-8E77DEF93577}" type="pres">
      <dgm:prSet presAssocID="{5CE7BDC7-076C-4498-B1D1-C0FDB863B5C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fighter"/>
        </a:ext>
      </dgm:extLst>
    </dgm:pt>
    <dgm:pt modelId="{D0CEE35A-8281-4F7A-9FC9-47DCA413C014}" type="pres">
      <dgm:prSet presAssocID="{5CE7BDC7-076C-4498-B1D1-C0FDB863B5CE}" presName="spaceRect" presStyleCnt="0"/>
      <dgm:spPr/>
    </dgm:pt>
    <dgm:pt modelId="{8824D49A-8781-4C8C-B756-156D49F2CD4D}" type="pres">
      <dgm:prSet presAssocID="{5CE7BDC7-076C-4498-B1D1-C0FDB863B5CE}" presName="parTx" presStyleLbl="revTx" presStyleIdx="1" presStyleCnt="4">
        <dgm:presLayoutVars>
          <dgm:chMax val="0"/>
          <dgm:chPref val="0"/>
        </dgm:presLayoutVars>
      </dgm:prSet>
      <dgm:spPr/>
    </dgm:pt>
    <dgm:pt modelId="{FEF7676A-09EA-4FB3-BC94-397513D5B49C}" type="pres">
      <dgm:prSet presAssocID="{6D902583-DD20-4778-B456-362418C936D3}" presName="sibTrans" presStyleCnt="0"/>
      <dgm:spPr/>
    </dgm:pt>
    <dgm:pt modelId="{DE02336F-A4E6-47ED-AB9B-A5C92E15E30E}" type="pres">
      <dgm:prSet presAssocID="{1EEDAF7F-09A6-4D64-B0CB-95E1AA7C16F6}" presName="compNode" presStyleCnt="0"/>
      <dgm:spPr/>
    </dgm:pt>
    <dgm:pt modelId="{D5829D4A-646B-4E10-9B64-B0D05BF66CF2}" type="pres">
      <dgm:prSet presAssocID="{1EEDAF7F-09A6-4D64-B0CB-95E1AA7C16F6}" presName="bgRect" presStyleLbl="bgShp" presStyleIdx="2" presStyleCnt="4"/>
      <dgm:spPr/>
    </dgm:pt>
    <dgm:pt modelId="{2616EC72-C46B-4D18-BD0E-A76D4610528E}" type="pres">
      <dgm:prSet presAssocID="{1EEDAF7F-09A6-4D64-B0CB-95E1AA7C16F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6D48278D-A6DB-491C-95D3-5106D59C8346}" type="pres">
      <dgm:prSet presAssocID="{1EEDAF7F-09A6-4D64-B0CB-95E1AA7C16F6}" presName="spaceRect" presStyleCnt="0"/>
      <dgm:spPr/>
    </dgm:pt>
    <dgm:pt modelId="{C485A329-2040-4C9E-9085-F0B4A0D58C9B}" type="pres">
      <dgm:prSet presAssocID="{1EEDAF7F-09A6-4D64-B0CB-95E1AA7C16F6}" presName="parTx" presStyleLbl="revTx" presStyleIdx="2" presStyleCnt="4">
        <dgm:presLayoutVars>
          <dgm:chMax val="0"/>
          <dgm:chPref val="0"/>
        </dgm:presLayoutVars>
      </dgm:prSet>
      <dgm:spPr/>
    </dgm:pt>
    <dgm:pt modelId="{BF221E92-5A67-41A2-905D-E28452D56DC0}" type="pres">
      <dgm:prSet presAssocID="{850849F0-2D43-4D01-A319-5056CDD46D1D}" presName="sibTrans" presStyleCnt="0"/>
      <dgm:spPr/>
    </dgm:pt>
    <dgm:pt modelId="{D4ABE781-B7EB-46B7-A426-E9B9ABBEAD5A}" type="pres">
      <dgm:prSet presAssocID="{B0F15F70-77BE-4D75-B512-2144B9B60B87}" presName="compNode" presStyleCnt="0"/>
      <dgm:spPr/>
    </dgm:pt>
    <dgm:pt modelId="{9B08161D-EA8E-48EE-A671-1404F0891EAB}" type="pres">
      <dgm:prSet presAssocID="{B0F15F70-77BE-4D75-B512-2144B9B60B87}" presName="bgRect" presStyleLbl="bgShp" presStyleIdx="3" presStyleCnt="4"/>
      <dgm:spPr/>
    </dgm:pt>
    <dgm:pt modelId="{C6F092B4-6E76-449F-9B39-7F8D2C30037B}" type="pres">
      <dgm:prSet presAssocID="{B0F15F70-77BE-4D75-B512-2144B9B60B8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D0EEF15E-6BF3-4F03-B151-F7A71C657EA3}" type="pres">
      <dgm:prSet presAssocID="{B0F15F70-77BE-4D75-B512-2144B9B60B87}" presName="spaceRect" presStyleCnt="0"/>
      <dgm:spPr/>
    </dgm:pt>
    <dgm:pt modelId="{CB423AA7-15AB-4D9A-BF15-5B23AD4B70ED}" type="pres">
      <dgm:prSet presAssocID="{B0F15F70-77BE-4D75-B512-2144B9B60B87}" presName="parTx" presStyleLbl="revTx" presStyleIdx="3" presStyleCnt="4">
        <dgm:presLayoutVars>
          <dgm:chMax val="0"/>
          <dgm:chPref val="0"/>
        </dgm:presLayoutVars>
      </dgm:prSet>
      <dgm:spPr/>
    </dgm:pt>
  </dgm:ptLst>
  <dgm:cxnLst>
    <dgm:cxn modelId="{9CD3246D-05C2-4CC1-9603-44F58204413C}" srcId="{932D075D-3F20-40D5-A779-75BFF7DA024B}" destId="{5CE7BDC7-076C-4498-B1D1-C0FDB863B5CE}" srcOrd="1" destOrd="0" parTransId="{060199B7-84B4-4304-9EBF-A0FF417C3A77}" sibTransId="{6D902583-DD20-4778-B456-362418C936D3}"/>
    <dgm:cxn modelId="{B511436E-48F2-4695-8CE2-8900659116F9}" type="presOf" srcId="{932D075D-3F20-40D5-A779-75BFF7DA024B}" destId="{EEDEA874-B2A0-4FAD-9009-5127F1D9F47D}" srcOrd="0" destOrd="0" presId="urn:microsoft.com/office/officeart/2018/2/layout/IconVerticalSolidList"/>
    <dgm:cxn modelId="{8788448F-B5AB-4760-A567-35C97D8859D2}" type="presOf" srcId="{B0F15F70-77BE-4D75-B512-2144B9B60B87}" destId="{CB423AA7-15AB-4D9A-BF15-5B23AD4B70ED}" srcOrd="0" destOrd="0" presId="urn:microsoft.com/office/officeart/2018/2/layout/IconVerticalSolidList"/>
    <dgm:cxn modelId="{4B997F91-8AA8-446F-A0E0-F2CFBBA9B4F2}" srcId="{932D075D-3F20-40D5-A779-75BFF7DA024B}" destId="{48C25046-4205-48E8-B4BE-A597F75422F6}" srcOrd="0" destOrd="0" parTransId="{61CAA95E-5747-426A-8481-9C557364A041}" sibTransId="{04C81D3B-822E-40D0-962A-857AA60B6B0E}"/>
    <dgm:cxn modelId="{4D3C5795-B4A9-4E71-B8F0-7CA79AEEAD13}" type="presOf" srcId="{48C25046-4205-48E8-B4BE-A597F75422F6}" destId="{81CE44C4-6182-4733-8349-A468CA784547}" srcOrd="0" destOrd="0" presId="urn:microsoft.com/office/officeart/2018/2/layout/IconVerticalSolidList"/>
    <dgm:cxn modelId="{5FD31096-4667-4861-ACCB-3EE98BFC4B61}" type="presOf" srcId="{5CE7BDC7-076C-4498-B1D1-C0FDB863B5CE}" destId="{8824D49A-8781-4C8C-B756-156D49F2CD4D}" srcOrd="0" destOrd="0" presId="urn:microsoft.com/office/officeart/2018/2/layout/IconVerticalSolidList"/>
    <dgm:cxn modelId="{C8993CC3-9781-48FE-9453-424674985B0C}" srcId="{932D075D-3F20-40D5-A779-75BFF7DA024B}" destId="{B0F15F70-77BE-4D75-B512-2144B9B60B87}" srcOrd="3" destOrd="0" parTransId="{0FEA3459-8CD4-4531-A55E-CF89DA810F78}" sibTransId="{C2FFBD98-797D-409E-9DBC-4CB05110A9F7}"/>
    <dgm:cxn modelId="{7E4E52CA-10A8-428E-BA3F-CF81A812FC90}" srcId="{932D075D-3F20-40D5-A779-75BFF7DA024B}" destId="{1EEDAF7F-09A6-4D64-B0CB-95E1AA7C16F6}" srcOrd="2" destOrd="0" parTransId="{DE0B0712-EF0A-4A68-A6C6-8340BF4CB905}" sibTransId="{850849F0-2D43-4D01-A319-5056CDD46D1D}"/>
    <dgm:cxn modelId="{9D16EDF6-37D9-42CA-8BC9-0668FEB2831E}" type="presOf" srcId="{1EEDAF7F-09A6-4D64-B0CB-95E1AA7C16F6}" destId="{C485A329-2040-4C9E-9085-F0B4A0D58C9B}" srcOrd="0" destOrd="0" presId="urn:microsoft.com/office/officeart/2018/2/layout/IconVerticalSolidList"/>
    <dgm:cxn modelId="{915AEFCD-AB54-469A-B813-25FC667BA32F}" type="presParOf" srcId="{EEDEA874-B2A0-4FAD-9009-5127F1D9F47D}" destId="{B2918327-8367-49FF-AC64-47799B8606BC}" srcOrd="0" destOrd="0" presId="urn:microsoft.com/office/officeart/2018/2/layout/IconVerticalSolidList"/>
    <dgm:cxn modelId="{0D42FE45-EEA3-4DFB-9E0F-12584783C304}" type="presParOf" srcId="{B2918327-8367-49FF-AC64-47799B8606BC}" destId="{5C6D1BC0-4DEC-4F25-9180-E369DD709A7E}" srcOrd="0" destOrd="0" presId="urn:microsoft.com/office/officeart/2018/2/layout/IconVerticalSolidList"/>
    <dgm:cxn modelId="{8C576F5F-D740-455F-BBF0-CC278803B242}" type="presParOf" srcId="{B2918327-8367-49FF-AC64-47799B8606BC}" destId="{7F7BD497-900C-494A-B3BD-0C76C9BE3ECA}" srcOrd="1" destOrd="0" presId="urn:microsoft.com/office/officeart/2018/2/layout/IconVerticalSolidList"/>
    <dgm:cxn modelId="{648B671F-7107-4CDE-9366-7DCB079D6284}" type="presParOf" srcId="{B2918327-8367-49FF-AC64-47799B8606BC}" destId="{43A3589D-D5EE-412D-B1AB-672BC5066257}" srcOrd="2" destOrd="0" presId="urn:microsoft.com/office/officeart/2018/2/layout/IconVerticalSolidList"/>
    <dgm:cxn modelId="{6236A109-38A2-4076-B2E3-49257256A93D}" type="presParOf" srcId="{B2918327-8367-49FF-AC64-47799B8606BC}" destId="{81CE44C4-6182-4733-8349-A468CA784547}" srcOrd="3" destOrd="0" presId="urn:microsoft.com/office/officeart/2018/2/layout/IconVerticalSolidList"/>
    <dgm:cxn modelId="{56EDC6AC-842E-4832-954B-93CD65FA55B9}" type="presParOf" srcId="{EEDEA874-B2A0-4FAD-9009-5127F1D9F47D}" destId="{C6AD8D3D-05E3-4068-A999-02E7CB2B881D}" srcOrd="1" destOrd="0" presId="urn:microsoft.com/office/officeart/2018/2/layout/IconVerticalSolidList"/>
    <dgm:cxn modelId="{EC8F695F-8FDC-4908-8C57-9FFD8BBB8D00}" type="presParOf" srcId="{EEDEA874-B2A0-4FAD-9009-5127F1D9F47D}" destId="{0F295764-9CE6-442B-BF8E-0DD084F2C65D}" srcOrd="2" destOrd="0" presId="urn:microsoft.com/office/officeart/2018/2/layout/IconVerticalSolidList"/>
    <dgm:cxn modelId="{77D6AAC0-05E6-42D5-AEDF-EB1348994F96}" type="presParOf" srcId="{0F295764-9CE6-442B-BF8E-0DD084F2C65D}" destId="{72A92E08-C280-4A72-90B0-F649B5984310}" srcOrd="0" destOrd="0" presId="urn:microsoft.com/office/officeart/2018/2/layout/IconVerticalSolidList"/>
    <dgm:cxn modelId="{EB030B21-DDCD-4844-9786-DDF513893456}" type="presParOf" srcId="{0F295764-9CE6-442B-BF8E-0DD084F2C65D}" destId="{614F7466-1ABF-4F6C-A4F4-8E77DEF93577}" srcOrd="1" destOrd="0" presId="urn:microsoft.com/office/officeart/2018/2/layout/IconVerticalSolidList"/>
    <dgm:cxn modelId="{E3BA6DA8-935E-4015-BB9D-D1F02AF75187}" type="presParOf" srcId="{0F295764-9CE6-442B-BF8E-0DD084F2C65D}" destId="{D0CEE35A-8281-4F7A-9FC9-47DCA413C014}" srcOrd="2" destOrd="0" presId="urn:microsoft.com/office/officeart/2018/2/layout/IconVerticalSolidList"/>
    <dgm:cxn modelId="{35AF9F86-0926-474E-A1CB-35F6FB255D69}" type="presParOf" srcId="{0F295764-9CE6-442B-BF8E-0DD084F2C65D}" destId="{8824D49A-8781-4C8C-B756-156D49F2CD4D}" srcOrd="3" destOrd="0" presId="urn:microsoft.com/office/officeart/2018/2/layout/IconVerticalSolidList"/>
    <dgm:cxn modelId="{38B0C400-DDA0-4DC6-8E50-D4A22EEEC76B}" type="presParOf" srcId="{EEDEA874-B2A0-4FAD-9009-5127F1D9F47D}" destId="{FEF7676A-09EA-4FB3-BC94-397513D5B49C}" srcOrd="3" destOrd="0" presId="urn:microsoft.com/office/officeart/2018/2/layout/IconVerticalSolidList"/>
    <dgm:cxn modelId="{CF764521-9E31-41D1-9927-EB935EA0D72A}" type="presParOf" srcId="{EEDEA874-B2A0-4FAD-9009-5127F1D9F47D}" destId="{DE02336F-A4E6-47ED-AB9B-A5C92E15E30E}" srcOrd="4" destOrd="0" presId="urn:microsoft.com/office/officeart/2018/2/layout/IconVerticalSolidList"/>
    <dgm:cxn modelId="{D444B062-B313-4F24-813C-496FB8A76CFE}" type="presParOf" srcId="{DE02336F-A4E6-47ED-AB9B-A5C92E15E30E}" destId="{D5829D4A-646B-4E10-9B64-B0D05BF66CF2}" srcOrd="0" destOrd="0" presId="urn:microsoft.com/office/officeart/2018/2/layout/IconVerticalSolidList"/>
    <dgm:cxn modelId="{9B008B0F-C929-4AF3-9382-433AE7B00FC9}" type="presParOf" srcId="{DE02336F-A4E6-47ED-AB9B-A5C92E15E30E}" destId="{2616EC72-C46B-4D18-BD0E-A76D4610528E}" srcOrd="1" destOrd="0" presId="urn:microsoft.com/office/officeart/2018/2/layout/IconVerticalSolidList"/>
    <dgm:cxn modelId="{7B7F2822-BF00-4AFF-8F34-C80A8B9CDAE9}" type="presParOf" srcId="{DE02336F-A4E6-47ED-AB9B-A5C92E15E30E}" destId="{6D48278D-A6DB-491C-95D3-5106D59C8346}" srcOrd="2" destOrd="0" presId="urn:microsoft.com/office/officeart/2018/2/layout/IconVerticalSolidList"/>
    <dgm:cxn modelId="{52B2D151-A3E1-46BD-9C30-125066BE8F6C}" type="presParOf" srcId="{DE02336F-A4E6-47ED-AB9B-A5C92E15E30E}" destId="{C485A329-2040-4C9E-9085-F0B4A0D58C9B}" srcOrd="3" destOrd="0" presId="urn:microsoft.com/office/officeart/2018/2/layout/IconVerticalSolidList"/>
    <dgm:cxn modelId="{1A7B52AE-E0A6-4AAA-9542-47EC4A22C540}" type="presParOf" srcId="{EEDEA874-B2A0-4FAD-9009-5127F1D9F47D}" destId="{BF221E92-5A67-41A2-905D-E28452D56DC0}" srcOrd="5" destOrd="0" presId="urn:microsoft.com/office/officeart/2018/2/layout/IconVerticalSolidList"/>
    <dgm:cxn modelId="{A015CB10-C6E0-4181-B45F-D3B559739605}" type="presParOf" srcId="{EEDEA874-B2A0-4FAD-9009-5127F1D9F47D}" destId="{D4ABE781-B7EB-46B7-A426-E9B9ABBEAD5A}" srcOrd="6" destOrd="0" presId="urn:microsoft.com/office/officeart/2018/2/layout/IconVerticalSolidList"/>
    <dgm:cxn modelId="{2A9DB406-BDDB-40ED-92DD-644BB81322EB}" type="presParOf" srcId="{D4ABE781-B7EB-46B7-A426-E9B9ABBEAD5A}" destId="{9B08161D-EA8E-48EE-A671-1404F0891EAB}" srcOrd="0" destOrd="0" presId="urn:microsoft.com/office/officeart/2018/2/layout/IconVerticalSolidList"/>
    <dgm:cxn modelId="{C6802CF7-7123-486F-A4CF-D172334F1E2D}" type="presParOf" srcId="{D4ABE781-B7EB-46B7-A426-E9B9ABBEAD5A}" destId="{C6F092B4-6E76-449F-9B39-7F8D2C30037B}" srcOrd="1" destOrd="0" presId="urn:microsoft.com/office/officeart/2018/2/layout/IconVerticalSolidList"/>
    <dgm:cxn modelId="{0BEA4902-9207-46A1-B6E2-3758D51617CF}" type="presParOf" srcId="{D4ABE781-B7EB-46B7-A426-E9B9ABBEAD5A}" destId="{D0EEF15E-6BF3-4F03-B151-F7A71C657EA3}" srcOrd="2" destOrd="0" presId="urn:microsoft.com/office/officeart/2018/2/layout/IconVerticalSolidList"/>
    <dgm:cxn modelId="{DAB31362-9311-48C4-94DC-6D72D63CE5F8}" type="presParOf" srcId="{D4ABE781-B7EB-46B7-A426-E9B9ABBEAD5A}" destId="{CB423AA7-15AB-4D9A-BF15-5B23AD4B70E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18324A-A36D-49D5-B429-2FD66F179C1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1835E90-03E9-42D2-9C99-01A72E981E21}">
      <dgm:prSet/>
      <dgm:spPr/>
      <dgm:t>
        <a:bodyPr/>
        <a:lstStyle/>
        <a:p>
          <a:r>
            <a:rPr lang="en-US" dirty="0"/>
            <a:t>In 1997, Melville Borne, Jr. owned a management company for 3 SNFs </a:t>
          </a:r>
        </a:p>
      </dgm:t>
    </dgm:pt>
    <dgm:pt modelId="{3834051F-D263-44E9-8F5C-6519AB6DEAFE}" type="parTrans" cxnId="{B690A20D-8FC8-498A-944A-AB4E8D3CD999}">
      <dgm:prSet/>
      <dgm:spPr/>
      <dgm:t>
        <a:bodyPr/>
        <a:lstStyle/>
        <a:p>
          <a:endParaRPr lang="en-US"/>
        </a:p>
      </dgm:t>
    </dgm:pt>
    <dgm:pt modelId="{B435D1C4-1DC6-4B9C-81AC-355231E92BFC}" type="sibTrans" cxnId="{B690A20D-8FC8-498A-944A-AB4E8D3CD999}">
      <dgm:prSet/>
      <dgm:spPr/>
      <dgm:t>
        <a:bodyPr/>
        <a:lstStyle/>
        <a:p>
          <a:endParaRPr lang="en-US"/>
        </a:p>
      </dgm:t>
    </dgm:pt>
    <dgm:pt modelId="{25299A21-80A6-453D-8756-80C122D142E0}">
      <dgm:prSet/>
      <dgm:spPr/>
      <dgm:t>
        <a:bodyPr/>
        <a:lstStyle/>
        <a:p>
          <a:r>
            <a:rPr lang="en-US" dirty="0"/>
            <a:t>The US Department of Labor was informed that Borne routinely delayed payments to vendors and improperly managed the employee’s 401(k) contributions</a:t>
          </a:r>
        </a:p>
      </dgm:t>
    </dgm:pt>
    <dgm:pt modelId="{A17D09CA-5906-49EF-B916-A4273736ECC7}" type="parTrans" cxnId="{C4E94065-76FB-42BF-9A3E-56CE7439248A}">
      <dgm:prSet/>
      <dgm:spPr/>
      <dgm:t>
        <a:bodyPr/>
        <a:lstStyle/>
        <a:p>
          <a:endParaRPr lang="en-US"/>
        </a:p>
      </dgm:t>
    </dgm:pt>
    <dgm:pt modelId="{3AD9A30B-766F-4949-9A5F-B9C707E8CF89}" type="sibTrans" cxnId="{C4E94065-76FB-42BF-9A3E-56CE7439248A}">
      <dgm:prSet/>
      <dgm:spPr/>
      <dgm:t>
        <a:bodyPr/>
        <a:lstStyle/>
        <a:p>
          <a:endParaRPr lang="en-US"/>
        </a:p>
      </dgm:t>
    </dgm:pt>
    <dgm:pt modelId="{96FD5177-CE9A-43E1-B405-C1735792D982}">
      <dgm:prSet/>
      <dgm:spPr/>
      <dgm:t>
        <a:bodyPr/>
        <a:lstStyle/>
        <a:p>
          <a:r>
            <a:rPr lang="en-US" dirty="0"/>
            <a:t>Borne regularly diverted large sums of money from the SNFs to himself and construction company that he was the sole owner, leaving the SNFs strapped for cash each month and unable to provide basic care to the residents</a:t>
          </a:r>
        </a:p>
      </dgm:t>
    </dgm:pt>
    <dgm:pt modelId="{8712A2CD-A348-4FBB-8270-8D9C4AFB8C7F}" type="parTrans" cxnId="{DAFDC0E0-D0ED-4728-B14C-E5C2A23498A9}">
      <dgm:prSet/>
      <dgm:spPr/>
      <dgm:t>
        <a:bodyPr/>
        <a:lstStyle/>
        <a:p>
          <a:endParaRPr lang="en-US"/>
        </a:p>
      </dgm:t>
    </dgm:pt>
    <dgm:pt modelId="{087AC91B-52D8-4DBC-AA30-E1CE937D2C3D}" type="sibTrans" cxnId="{DAFDC0E0-D0ED-4728-B14C-E5C2A23498A9}">
      <dgm:prSet/>
      <dgm:spPr/>
      <dgm:t>
        <a:bodyPr/>
        <a:lstStyle/>
        <a:p>
          <a:endParaRPr lang="en-US"/>
        </a:p>
      </dgm:t>
    </dgm:pt>
    <dgm:pt modelId="{D9CA6EE3-4C95-4480-A25E-EBF708057E9F}">
      <dgm:prSet/>
      <dgm:spPr/>
      <dgm:t>
        <a:bodyPr/>
        <a:lstStyle/>
        <a:p>
          <a:r>
            <a:rPr lang="en-US" dirty="0"/>
            <a:t>This led to a 6-year criminal investigation of health care fraud</a:t>
          </a:r>
        </a:p>
      </dgm:t>
    </dgm:pt>
    <dgm:pt modelId="{E29C6720-6796-4798-8126-DA19A88EC1F9}" type="parTrans" cxnId="{1A49D7D7-D027-4510-9524-D482DD6CD604}">
      <dgm:prSet/>
      <dgm:spPr/>
      <dgm:t>
        <a:bodyPr/>
        <a:lstStyle/>
        <a:p>
          <a:endParaRPr lang="en-US"/>
        </a:p>
      </dgm:t>
    </dgm:pt>
    <dgm:pt modelId="{19D504A0-3F1F-43C9-BB47-7AF3E2DD2BDC}" type="sibTrans" cxnId="{1A49D7D7-D027-4510-9524-D482DD6CD604}">
      <dgm:prSet/>
      <dgm:spPr/>
      <dgm:t>
        <a:bodyPr/>
        <a:lstStyle/>
        <a:p>
          <a:endParaRPr lang="en-US"/>
        </a:p>
      </dgm:t>
    </dgm:pt>
    <dgm:pt modelId="{0BDADD5B-8904-3941-9B12-725EF2B4ACA9}" type="pres">
      <dgm:prSet presAssocID="{4418324A-A36D-49D5-B429-2FD66F179C18}" presName="linear" presStyleCnt="0">
        <dgm:presLayoutVars>
          <dgm:animLvl val="lvl"/>
          <dgm:resizeHandles val="exact"/>
        </dgm:presLayoutVars>
      </dgm:prSet>
      <dgm:spPr/>
    </dgm:pt>
    <dgm:pt modelId="{C8CB0A37-F4A5-EC4E-9D67-9E1B9BE5A6CA}" type="pres">
      <dgm:prSet presAssocID="{91835E90-03E9-42D2-9C99-01A72E981E21}" presName="parentText" presStyleLbl="node1" presStyleIdx="0" presStyleCnt="4">
        <dgm:presLayoutVars>
          <dgm:chMax val="0"/>
          <dgm:bulletEnabled val="1"/>
        </dgm:presLayoutVars>
      </dgm:prSet>
      <dgm:spPr/>
    </dgm:pt>
    <dgm:pt modelId="{9F9BA3AD-14DB-0A40-86E4-1B9E8E884FF3}" type="pres">
      <dgm:prSet presAssocID="{B435D1C4-1DC6-4B9C-81AC-355231E92BFC}" presName="spacer" presStyleCnt="0"/>
      <dgm:spPr/>
    </dgm:pt>
    <dgm:pt modelId="{4E191B12-B6F5-064A-AF1A-063D2F6904A7}" type="pres">
      <dgm:prSet presAssocID="{25299A21-80A6-453D-8756-80C122D142E0}" presName="parentText" presStyleLbl="node1" presStyleIdx="1" presStyleCnt="4">
        <dgm:presLayoutVars>
          <dgm:chMax val="0"/>
          <dgm:bulletEnabled val="1"/>
        </dgm:presLayoutVars>
      </dgm:prSet>
      <dgm:spPr/>
    </dgm:pt>
    <dgm:pt modelId="{F5A491E4-5150-D348-830A-57FF1C0EA34F}" type="pres">
      <dgm:prSet presAssocID="{3AD9A30B-766F-4949-9A5F-B9C707E8CF89}" presName="spacer" presStyleCnt="0"/>
      <dgm:spPr/>
    </dgm:pt>
    <dgm:pt modelId="{C0861D6D-035A-C54A-BC02-E2F187BEE9E5}" type="pres">
      <dgm:prSet presAssocID="{96FD5177-CE9A-43E1-B405-C1735792D982}" presName="parentText" presStyleLbl="node1" presStyleIdx="2" presStyleCnt="4">
        <dgm:presLayoutVars>
          <dgm:chMax val="0"/>
          <dgm:bulletEnabled val="1"/>
        </dgm:presLayoutVars>
      </dgm:prSet>
      <dgm:spPr/>
    </dgm:pt>
    <dgm:pt modelId="{3B0A2480-D47A-7B42-BB83-99DD66C7DB31}" type="pres">
      <dgm:prSet presAssocID="{087AC91B-52D8-4DBC-AA30-E1CE937D2C3D}" presName="spacer" presStyleCnt="0"/>
      <dgm:spPr/>
    </dgm:pt>
    <dgm:pt modelId="{2742A045-3F19-BE4B-A7AE-A1D9185E5723}" type="pres">
      <dgm:prSet presAssocID="{D9CA6EE3-4C95-4480-A25E-EBF708057E9F}" presName="parentText" presStyleLbl="node1" presStyleIdx="3" presStyleCnt="4">
        <dgm:presLayoutVars>
          <dgm:chMax val="0"/>
          <dgm:bulletEnabled val="1"/>
        </dgm:presLayoutVars>
      </dgm:prSet>
      <dgm:spPr/>
    </dgm:pt>
  </dgm:ptLst>
  <dgm:cxnLst>
    <dgm:cxn modelId="{B690A20D-8FC8-498A-944A-AB4E8D3CD999}" srcId="{4418324A-A36D-49D5-B429-2FD66F179C18}" destId="{91835E90-03E9-42D2-9C99-01A72E981E21}" srcOrd="0" destOrd="0" parTransId="{3834051F-D263-44E9-8F5C-6519AB6DEAFE}" sibTransId="{B435D1C4-1DC6-4B9C-81AC-355231E92BFC}"/>
    <dgm:cxn modelId="{CCE9C81C-68F4-D64C-BAB4-E3D92E33B107}" type="presOf" srcId="{91835E90-03E9-42D2-9C99-01A72E981E21}" destId="{C8CB0A37-F4A5-EC4E-9D67-9E1B9BE5A6CA}" srcOrd="0" destOrd="0" presId="urn:microsoft.com/office/officeart/2005/8/layout/vList2"/>
    <dgm:cxn modelId="{2479864A-A5C5-ED4C-AC03-7327BF4A6955}" type="presOf" srcId="{4418324A-A36D-49D5-B429-2FD66F179C18}" destId="{0BDADD5B-8904-3941-9B12-725EF2B4ACA9}" srcOrd="0" destOrd="0" presId="urn:microsoft.com/office/officeart/2005/8/layout/vList2"/>
    <dgm:cxn modelId="{6DCDFB4A-37A0-9747-A0B2-4179AD6353FE}" type="presOf" srcId="{96FD5177-CE9A-43E1-B405-C1735792D982}" destId="{C0861D6D-035A-C54A-BC02-E2F187BEE9E5}" srcOrd="0" destOrd="0" presId="urn:microsoft.com/office/officeart/2005/8/layout/vList2"/>
    <dgm:cxn modelId="{C4E94065-76FB-42BF-9A3E-56CE7439248A}" srcId="{4418324A-A36D-49D5-B429-2FD66F179C18}" destId="{25299A21-80A6-453D-8756-80C122D142E0}" srcOrd="1" destOrd="0" parTransId="{A17D09CA-5906-49EF-B916-A4273736ECC7}" sibTransId="{3AD9A30B-766F-4949-9A5F-B9C707E8CF89}"/>
    <dgm:cxn modelId="{67E0B0D1-903A-8F46-B7A8-B20EAD7FEF98}" type="presOf" srcId="{25299A21-80A6-453D-8756-80C122D142E0}" destId="{4E191B12-B6F5-064A-AF1A-063D2F6904A7}" srcOrd="0" destOrd="0" presId="urn:microsoft.com/office/officeart/2005/8/layout/vList2"/>
    <dgm:cxn modelId="{1A49D7D7-D027-4510-9524-D482DD6CD604}" srcId="{4418324A-A36D-49D5-B429-2FD66F179C18}" destId="{D9CA6EE3-4C95-4480-A25E-EBF708057E9F}" srcOrd="3" destOrd="0" parTransId="{E29C6720-6796-4798-8126-DA19A88EC1F9}" sibTransId="{19D504A0-3F1F-43C9-BB47-7AF3E2DD2BDC}"/>
    <dgm:cxn modelId="{B2C2F9DE-CED4-B546-9B7D-D9176D370AD0}" type="presOf" srcId="{D9CA6EE3-4C95-4480-A25E-EBF708057E9F}" destId="{2742A045-3F19-BE4B-A7AE-A1D9185E5723}" srcOrd="0" destOrd="0" presId="urn:microsoft.com/office/officeart/2005/8/layout/vList2"/>
    <dgm:cxn modelId="{DAFDC0E0-D0ED-4728-B14C-E5C2A23498A9}" srcId="{4418324A-A36D-49D5-B429-2FD66F179C18}" destId="{96FD5177-CE9A-43E1-B405-C1735792D982}" srcOrd="2" destOrd="0" parTransId="{8712A2CD-A348-4FBB-8270-8D9C4AFB8C7F}" sibTransId="{087AC91B-52D8-4DBC-AA30-E1CE937D2C3D}"/>
    <dgm:cxn modelId="{B52E8190-0FA6-8E46-96D9-BF66D03CBF17}" type="presParOf" srcId="{0BDADD5B-8904-3941-9B12-725EF2B4ACA9}" destId="{C8CB0A37-F4A5-EC4E-9D67-9E1B9BE5A6CA}" srcOrd="0" destOrd="0" presId="urn:microsoft.com/office/officeart/2005/8/layout/vList2"/>
    <dgm:cxn modelId="{9AAD1E66-E438-2546-AA81-9F307840ABA1}" type="presParOf" srcId="{0BDADD5B-8904-3941-9B12-725EF2B4ACA9}" destId="{9F9BA3AD-14DB-0A40-86E4-1B9E8E884FF3}" srcOrd="1" destOrd="0" presId="urn:microsoft.com/office/officeart/2005/8/layout/vList2"/>
    <dgm:cxn modelId="{DF63308A-B1F9-BD43-9A79-4068BFBD1ECF}" type="presParOf" srcId="{0BDADD5B-8904-3941-9B12-725EF2B4ACA9}" destId="{4E191B12-B6F5-064A-AF1A-063D2F6904A7}" srcOrd="2" destOrd="0" presId="urn:microsoft.com/office/officeart/2005/8/layout/vList2"/>
    <dgm:cxn modelId="{137BA488-630C-3443-B032-55DC82448C4A}" type="presParOf" srcId="{0BDADD5B-8904-3941-9B12-725EF2B4ACA9}" destId="{F5A491E4-5150-D348-830A-57FF1C0EA34F}" srcOrd="3" destOrd="0" presId="urn:microsoft.com/office/officeart/2005/8/layout/vList2"/>
    <dgm:cxn modelId="{0F69E739-C8D5-304F-8927-968DB1110D33}" type="presParOf" srcId="{0BDADD5B-8904-3941-9B12-725EF2B4ACA9}" destId="{C0861D6D-035A-C54A-BC02-E2F187BEE9E5}" srcOrd="4" destOrd="0" presId="urn:microsoft.com/office/officeart/2005/8/layout/vList2"/>
    <dgm:cxn modelId="{C6DB4548-682A-8044-961C-32F03822024A}" type="presParOf" srcId="{0BDADD5B-8904-3941-9B12-725EF2B4ACA9}" destId="{3B0A2480-D47A-7B42-BB83-99DD66C7DB31}" srcOrd="5" destOrd="0" presId="urn:microsoft.com/office/officeart/2005/8/layout/vList2"/>
    <dgm:cxn modelId="{8BB55259-DD20-D940-8EBA-0010DFDA89DC}" type="presParOf" srcId="{0BDADD5B-8904-3941-9B12-725EF2B4ACA9}" destId="{2742A045-3F19-BE4B-A7AE-A1D9185E572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C5AAFC8-90B3-4D7B-B076-6DA5C96D5AF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0DAEB7F-BECC-4B4F-87EA-82F716A42FCB}">
      <dgm:prSet/>
      <dgm:spPr/>
      <dgm:t>
        <a:bodyPr/>
        <a:lstStyle/>
        <a:p>
          <a:r>
            <a:rPr lang="en-US" dirty="0"/>
            <a:t>During COVID-19, CMS waived the 3-day hospital requirement for Medicare patients in order to facilitate the transfer of patients from acute to subacute care if those patients had COVID-19 infections</a:t>
          </a:r>
        </a:p>
      </dgm:t>
    </dgm:pt>
    <dgm:pt modelId="{D4A46A65-19A4-4D3C-847E-853087319CAA}" type="parTrans" cxnId="{8CD42E4B-1927-4F49-A885-18A4E178C580}">
      <dgm:prSet/>
      <dgm:spPr/>
      <dgm:t>
        <a:bodyPr/>
        <a:lstStyle/>
        <a:p>
          <a:endParaRPr lang="en-US"/>
        </a:p>
      </dgm:t>
    </dgm:pt>
    <dgm:pt modelId="{64A07AD7-6B3E-426D-9C4E-CA48B2128B66}" type="sibTrans" cxnId="{8CD42E4B-1927-4F49-A885-18A4E178C580}">
      <dgm:prSet/>
      <dgm:spPr/>
      <dgm:t>
        <a:bodyPr/>
        <a:lstStyle/>
        <a:p>
          <a:endParaRPr lang="en-US"/>
        </a:p>
      </dgm:t>
    </dgm:pt>
    <dgm:pt modelId="{135C841C-9787-42FD-A38B-F918F0F31E4F}">
      <dgm:prSet/>
      <dgm:spPr/>
      <dgm:t>
        <a:bodyPr/>
        <a:lstStyle/>
        <a:p>
          <a:r>
            <a:rPr lang="en-US"/>
            <a:t>The government alleged that ReNew applied the waiver to all referrals if the patient had been near other people who were COVID-19 positive</a:t>
          </a:r>
        </a:p>
      </dgm:t>
    </dgm:pt>
    <dgm:pt modelId="{A008F1FB-0124-43CE-8389-90FE6705D1A5}" type="parTrans" cxnId="{771A435B-BCDD-4A84-AF17-B79FB7B92FF8}">
      <dgm:prSet/>
      <dgm:spPr/>
      <dgm:t>
        <a:bodyPr/>
        <a:lstStyle/>
        <a:p>
          <a:endParaRPr lang="en-US"/>
        </a:p>
      </dgm:t>
    </dgm:pt>
    <dgm:pt modelId="{5D11AC5B-08AC-41AE-93C7-7F990BB42781}" type="sibTrans" cxnId="{771A435B-BCDD-4A84-AF17-B79FB7B92FF8}">
      <dgm:prSet/>
      <dgm:spPr/>
      <dgm:t>
        <a:bodyPr/>
        <a:lstStyle/>
        <a:p>
          <a:endParaRPr lang="en-US"/>
        </a:p>
      </dgm:t>
    </dgm:pt>
    <dgm:pt modelId="{C7063845-E630-43F7-B6D5-358A4BBE609B}">
      <dgm:prSet/>
      <dgm:spPr/>
      <dgm:t>
        <a:bodyPr/>
        <a:lstStyle/>
        <a:p>
          <a:r>
            <a:rPr lang="en-US"/>
            <a:t>Resulted in a fine of $6.8 million to the US and $242,000 to California</a:t>
          </a:r>
        </a:p>
      </dgm:t>
    </dgm:pt>
    <dgm:pt modelId="{DDB45E8A-6012-4926-ACA7-042162772808}" type="parTrans" cxnId="{F7F001E5-4E16-4435-84B9-1677FEA8BFEE}">
      <dgm:prSet/>
      <dgm:spPr/>
      <dgm:t>
        <a:bodyPr/>
        <a:lstStyle/>
        <a:p>
          <a:endParaRPr lang="en-US"/>
        </a:p>
      </dgm:t>
    </dgm:pt>
    <dgm:pt modelId="{65D7476C-56AD-4277-9E32-8DE3F5A101F2}" type="sibTrans" cxnId="{F7F001E5-4E16-4435-84B9-1677FEA8BFEE}">
      <dgm:prSet/>
      <dgm:spPr/>
      <dgm:t>
        <a:bodyPr/>
        <a:lstStyle/>
        <a:p>
          <a:endParaRPr lang="en-US"/>
        </a:p>
      </dgm:t>
    </dgm:pt>
    <dgm:pt modelId="{A6DE0142-F556-4A09-BF27-2F9A21C38BFC}">
      <dgm:prSet/>
      <dgm:spPr/>
      <dgm:t>
        <a:bodyPr/>
        <a:lstStyle/>
        <a:p>
          <a:r>
            <a:rPr lang="en-US"/>
            <a:t>Bay Area Whistleblower Partners received $1.2 million</a:t>
          </a:r>
        </a:p>
      </dgm:t>
    </dgm:pt>
    <dgm:pt modelId="{8B48BBD9-AD47-488F-8D4D-F6F6E1EB887B}" type="parTrans" cxnId="{253CE72B-167B-412F-AA4D-481F05DA9826}">
      <dgm:prSet/>
      <dgm:spPr/>
      <dgm:t>
        <a:bodyPr/>
        <a:lstStyle/>
        <a:p>
          <a:endParaRPr lang="en-US"/>
        </a:p>
      </dgm:t>
    </dgm:pt>
    <dgm:pt modelId="{A129CA89-B535-4680-A6BE-7108C675DA4A}" type="sibTrans" cxnId="{253CE72B-167B-412F-AA4D-481F05DA9826}">
      <dgm:prSet/>
      <dgm:spPr/>
      <dgm:t>
        <a:bodyPr/>
        <a:lstStyle/>
        <a:p>
          <a:endParaRPr lang="en-US"/>
        </a:p>
      </dgm:t>
    </dgm:pt>
    <dgm:pt modelId="{56633040-48F6-8E49-AB37-BE83996A3300}" type="pres">
      <dgm:prSet presAssocID="{5C5AAFC8-90B3-4D7B-B076-6DA5C96D5AFA}" presName="linear" presStyleCnt="0">
        <dgm:presLayoutVars>
          <dgm:animLvl val="lvl"/>
          <dgm:resizeHandles val="exact"/>
        </dgm:presLayoutVars>
      </dgm:prSet>
      <dgm:spPr/>
    </dgm:pt>
    <dgm:pt modelId="{E33C2ECB-BFD7-AE47-A671-23D9914C9325}" type="pres">
      <dgm:prSet presAssocID="{D0DAEB7F-BECC-4B4F-87EA-82F716A42FCB}" presName="parentText" presStyleLbl="node1" presStyleIdx="0" presStyleCnt="4">
        <dgm:presLayoutVars>
          <dgm:chMax val="0"/>
          <dgm:bulletEnabled val="1"/>
        </dgm:presLayoutVars>
      </dgm:prSet>
      <dgm:spPr/>
    </dgm:pt>
    <dgm:pt modelId="{6E0624A4-3264-C347-BDD1-820C90521398}" type="pres">
      <dgm:prSet presAssocID="{64A07AD7-6B3E-426D-9C4E-CA48B2128B66}" presName="spacer" presStyleCnt="0"/>
      <dgm:spPr/>
    </dgm:pt>
    <dgm:pt modelId="{18790ECD-DB9C-CC41-8B81-CE5B6E09EF84}" type="pres">
      <dgm:prSet presAssocID="{135C841C-9787-42FD-A38B-F918F0F31E4F}" presName="parentText" presStyleLbl="node1" presStyleIdx="1" presStyleCnt="4">
        <dgm:presLayoutVars>
          <dgm:chMax val="0"/>
          <dgm:bulletEnabled val="1"/>
        </dgm:presLayoutVars>
      </dgm:prSet>
      <dgm:spPr/>
    </dgm:pt>
    <dgm:pt modelId="{4AA2EC4D-3E34-B343-B055-DF6A11886E3C}" type="pres">
      <dgm:prSet presAssocID="{5D11AC5B-08AC-41AE-93C7-7F990BB42781}" presName="spacer" presStyleCnt="0"/>
      <dgm:spPr/>
    </dgm:pt>
    <dgm:pt modelId="{C74F020F-665D-7E4D-86DA-2B14AFC3AF33}" type="pres">
      <dgm:prSet presAssocID="{C7063845-E630-43F7-B6D5-358A4BBE609B}" presName="parentText" presStyleLbl="node1" presStyleIdx="2" presStyleCnt="4">
        <dgm:presLayoutVars>
          <dgm:chMax val="0"/>
          <dgm:bulletEnabled val="1"/>
        </dgm:presLayoutVars>
      </dgm:prSet>
      <dgm:spPr/>
    </dgm:pt>
    <dgm:pt modelId="{EA5BC7F1-C76D-0B42-A525-CBDB1F52F386}" type="pres">
      <dgm:prSet presAssocID="{65D7476C-56AD-4277-9E32-8DE3F5A101F2}" presName="spacer" presStyleCnt="0"/>
      <dgm:spPr/>
    </dgm:pt>
    <dgm:pt modelId="{AB23590F-C4ED-9248-9BB3-8B1FACB2B5FE}" type="pres">
      <dgm:prSet presAssocID="{A6DE0142-F556-4A09-BF27-2F9A21C38BFC}" presName="parentText" presStyleLbl="node1" presStyleIdx="3" presStyleCnt="4">
        <dgm:presLayoutVars>
          <dgm:chMax val="0"/>
          <dgm:bulletEnabled val="1"/>
        </dgm:presLayoutVars>
      </dgm:prSet>
      <dgm:spPr/>
    </dgm:pt>
  </dgm:ptLst>
  <dgm:cxnLst>
    <dgm:cxn modelId="{253CE72B-167B-412F-AA4D-481F05DA9826}" srcId="{5C5AAFC8-90B3-4D7B-B076-6DA5C96D5AFA}" destId="{A6DE0142-F556-4A09-BF27-2F9A21C38BFC}" srcOrd="3" destOrd="0" parTransId="{8B48BBD9-AD47-488F-8D4D-F6F6E1EB887B}" sibTransId="{A129CA89-B535-4680-A6BE-7108C675DA4A}"/>
    <dgm:cxn modelId="{8CD42E4B-1927-4F49-A885-18A4E178C580}" srcId="{5C5AAFC8-90B3-4D7B-B076-6DA5C96D5AFA}" destId="{D0DAEB7F-BECC-4B4F-87EA-82F716A42FCB}" srcOrd="0" destOrd="0" parTransId="{D4A46A65-19A4-4D3C-847E-853087319CAA}" sibTransId="{64A07AD7-6B3E-426D-9C4E-CA48B2128B66}"/>
    <dgm:cxn modelId="{771A435B-BCDD-4A84-AF17-B79FB7B92FF8}" srcId="{5C5AAFC8-90B3-4D7B-B076-6DA5C96D5AFA}" destId="{135C841C-9787-42FD-A38B-F918F0F31E4F}" srcOrd="1" destOrd="0" parTransId="{A008F1FB-0124-43CE-8389-90FE6705D1A5}" sibTransId="{5D11AC5B-08AC-41AE-93C7-7F990BB42781}"/>
    <dgm:cxn modelId="{61456563-F563-B74C-9CA9-D578AA6FEBC4}" type="presOf" srcId="{D0DAEB7F-BECC-4B4F-87EA-82F716A42FCB}" destId="{E33C2ECB-BFD7-AE47-A671-23D9914C9325}" srcOrd="0" destOrd="0" presId="urn:microsoft.com/office/officeart/2005/8/layout/vList2"/>
    <dgm:cxn modelId="{C361627F-7354-B345-BBDD-3BB6B6D566D4}" type="presOf" srcId="{C7063845-E630-43F7-B6D5-358A4BBE609B}" destId="{C74F020F-665D-7E4D-86DA-2B14AFC3AF33}" srcOrd="0" destOrd="0" presId="urn:microsoft.com/office/officeart/2005/8/layout/vList2"/>
    <dgm:cxn modelId="{1A9AAC7F-F4AD-A04B-B86E-0486D896F1AF}" type="presOf" srcId="{135C841C-9787-42FD-A38B-F918F0F31E4F}" destId="{18790ECD-DB9C-CC41-8B81-CE5B6E09EF84}" srcOrd="0" destOrd="0" presId="urn:microsoft.com/office/officeart/2005/8/layout/vList2"/>
    <dgm:cxn modelId="{869C8692-A039-6846-B048-4E3713902276}" type="presOf" srcId="{5C5AAFC8-90B3-4D7B-B076-6DA5C96D5AFA}" destId="{56633040-48F6-8E49-AB37-BE83996A3300}" srcOrd="0" destOrd="0" presId="urn:microsoft.com/office/officeart/2005/8/layout/vList2"/>
    <dgm:cxn modelId="{F7F001E5-4E16-4435-84B9-1677FEA8BFEE}" srcId="{5C5AAFC8-90B3-4D7B-B076-6DA5C96D5AFA}" destId="{C7063845-E630-43F7-B6D5-358A4BBE609B}" srcOrd="2" destOrd="0" parTransId="{DDB45E8A-6012-4926-ACA7-042162772808}" sibTransId="{65D7476C-56AD-4277-9E32-8DE3F5A101F2}"/>
    <dgm:cxn modelId="{B3D166F9-2D23-5C47-B484-EED343B3E7E3}" type="presOf" srcId="{A6DE0142-F556-4A09-BF27-2F9A21C38BFC}" destId="{AB23590F-C4ED-9248-9BB3-8B1FACB2B5FE}" srcOrd="0" destOrd="0" presId="urn:microsoft.com/office/officeart/2005/8/layout/vList2"/>
    <dgm:cxn modelId="{9FB01BF8-E36E-4D40-96A2-6D8BB82CC339}" type="presParOf" srcId="{56633040-48F6-8E49-AB37-BE83996A3300}" destId="{E33C2ECB-BFD7-AE47-A671-23D9914C9325}" srcOrd="0" destOrd="0" presId="urn:microsoft.com/office/officeart/2005/8/layout/vList2"/>
    <dgm:cxn modelId="{AF34436C-70AF-AC45-9D56-6C38F4CE6D5C}" type="presParOf" srcId="{56633040-48F6-8E49-AB37-BE83996A3300}" destId="{6E0624A4-3264-C347-BDD1-820C90521398}" srcOrd="1" destOrd="0" presId="urn:microsoft.com/office/officeart/2005/8/layout/vList2"/>
    <dgm:cxn modelId="{35BDE3D7-C18C-554E-A539-63656E4C649B}" type="presParOf" srcId="{56633040-48F6-8E49-AB37-BE83996A3300}" destId="{18790ECD-DB9C-CC41-8B81-CE5B6E09EF84}" srcOrd="2" destOrd="0" presId="urn:microsoft.com/office/officeart/2005/8/layout/vList2"/>
    <dgm:cxn modelId="{B919C08B-82C1-C441-9BA0-90CF7C4DD7D1}" type="presParOf" srcId="{56633040-48F6-8E49-AB37-BE83996A3300}" destId="{4AA2EC4D-3E34-B343-B055-DF6A11886E3C}" srcOrd="3" destOrd="0" presId="urn:microsoft.com/office/officeart/2005/8/layout/vList2"/>
    <dgm:cxn modelId="{391DFD52-A819-EB42-BCA6-B2867655CEAC}" type="presParOf" srcId="{56633040-48F6-8E49-AB37-BE83996A3300}" destId="{C74F020F-665D-7E4D-86DA-2B14AFC3AF33}" srcOrd="4" destOrd="0" presId="urn:microsoft.com/office/officeart/2005/8/layout/vList2"/>
    <dgm:cxn modelId="{87421F83-4551-9D4C-BBAE-11F9F50985D0}" type="presParOf" srcId="{56633040-48F6-8E49-AB37-BE83996A3300}" destId="{EA5BC7F1-C76D-0B42-A525-CBDB1F52F386}" srcOrd="5" destOrd="0" presId="urn:microsoft.com/office/officeart/2005/8/layout/vList2"/>
    <dgm:cxn modelId="{FBD3FABB-60CB-9F40-8C73-52E5351F14BD}" type="presParOf" srcId="{56633040-48F6-8E49-AB37-BE83996A3300}" destId="{AB23590F-C4ED-9248-9BB3-8B1FACB2B5F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A39DF65-ADEF-40C6-B0B3-151A1520645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1B3BE4A-EB45-4A0A-8FF3-B33E2CBDB92F}">
      <dgm:prSet/>
      <dgm:spPr/>
      <dgm:t>
        <a:bodyPr/>
        <a:lstStyle/>
        <a:p>
          <a:r>
            <a:rPr lang="en-US"/>
            <a:t>Gayk Akhsharumov, the owner of the hospice and his biller/consultant, Karen Sarkisyan a/k/a Kevin Sarkisyan used 2 hospice companies to pay kickbacks to patient recruiters</a:t>
          </a:r>
        </a:p>
      </dgm:t>
    </dgm:pt>
    <dgm:pt modelId="{9DA8699B-E090-465B-B0D2-A125557DA2D9}" type="parTrans" cxnId="{8513691B-F84F-4DD8-B474-DC689D73652F}">
      <dgm:prSet/>
      <dgm:spPr/>
      <dgm:t>
        <a:bodyPr/>
        <a:lstStyle/>
        <a:p>
          <a:endParaRPr lang="en-US"/>
        </a:p>
      </dgm:t>
    </dgm:pt>
    <dgm:pt modelId="{0A4715ED-59D0-4E5D-9EE7-72AE7C337D86}" type="sibTrans" cxnId="{8513691B-F84F-4DD8-B474-DC689D73652F}">
      <dgm:prSet/>
      <dgm:spPr/>
      <dgm:t>
        <a:bodyPr/>
        <a:lstStyle/>
        <a:p>
          <a:endParaRPr lang="en-US"/>
        </a:p>
      </dgm:t>
    </dgm:pt>
    <dgm:pt modelId="{92CAD59A-0F39-48AB-B0EE-7FDAF5FD19B1}">
      <dgm:prSet/>
      <dgm:spPr/>
      <dgm:t>
        <a:bodyPr/>
        <a:lstStyle/>
        <a:p>
          <a:r>
            <a:rPr lang="en-US"/>
            <a:t>After the company was shuttered, the owner applied for and obtained COVID-19 relief funds based on fraudulent applications </a:t>
          </a:r>
        </a:p>
      </dgm:t>
    </dgm:pt>
    <dgm:pt modelId="{CD254E30-1DD0-49C3-8E6A-2B913FA844BA}" type="parTrans" cxnId="{24BD68A6-E789-4A73-86BD-084CD90C9D41}">
      <dgm:prSet/>
      <dgm:spPr/>
      <dgm:t>
        <a:bodyPr/>
        <a:lstStyle/>
        <a:p>
          <a:endParaRPr lang="en-US"/>
        </a:p>
      </dgm:t>
    </dgm:pt>
    <dgm:pt modelId="{CEA75D40-B4F1-46EA-8C0E-435629186571}" type="sibTrans" cxnId="{24BD68A6-E789-4A73-86BD-084CD90C9D41}">
      <dgm:prSet/>
      <dgm:spPr/>
      <dgm:t>
        <a:bodyPr/>
        <a:lstStyle/>
        <a:p>
          <a:endParaRPr lang="en-US"/>
        </a:p>
      </dgm:t>
    </dgm:pt>
    <dgm:pt modelId="{7F0D5565-BDCD-4772-9FC8-15DB303C1180}">
      <dgm:prSet/>
      <dgm:spPr/>
      <dgm:t>
        <a:bodyPr/>
        <a:lstStyle/>
        <a:p>
          <a:r>
            <a:rPr lang="en-US"/>
            <a:t>Sarkisyan submitted false statements to Medicare including identifying a straw owner in order to conceal that he was the actual owner</a:t>
          </a:r>
        </a:p>
      </dgm:t>
    </dgm:pt>
    <dgm:pt modelId="{6BCF3051-BD12-483B-8CB2-550E2E751DF6}" type="parTrans" cxnId="{DF71E73B-7A84-4395-BFCD-60D02F4F01C1}">
      <dgm:prSet/>
      <dgm:spPr/>
      <dgm:t>
        <a:bodyPr/>
        <a:lstStyle/>
        <a:p>
          <a:endParaRPr lang="en-US"/>
        </a:p>
      </dgm:t>
    </dgm:pt>
    <dgm:pt modelId="{B4338384-E66B-4B54-ACBF-88E8E307508F}" type="sibTrans" cxnId="{DF71E73B-7A84-4395-BFCD-60D02F4F01C1}">
      <dgm:prSet/>
      <dgm:spPr/>
      <dgm:t>
        <a:bodyPr/>
        <a:lstStyle/>
        <a:p>
          <a:endParaRPr lang="en-US"/>
        </a:p>
      </dgm:t>
    </dgm:pt>
    <dgm:pt modelId="{654BD2C3-471F-4968-B3BD-4D7D05A0A17A}">
      <dgm:prSet/>
      <dgm:spPr/>
      <dgm:t>
        <a:bodyPr/>
        <a:lstStyle/>
        <a:p>
          <a:r>
            <a:rPr lang="en-US"/>
            <a:t>Akhsharumov was sentenced to 1 year in prison and was ordered to pay $9.2 million;  Sarkisyan received the same sentence and fined $3.7 million</a:t>
          </a:r>
        </a:p>
      </dgm:t>
    </dgm:pt>
    <dgm:pt modelId="{1B798F93-52DF-474C-B45F-B6FABD397C67}" type="parTrans" cxnId="{C1793657-C0E3-4C13-95A2-F241BC535DDC}">
      <dgm:prSet/>
      <dgm:spPr/>
      <dgm:t>
        <a:bodyPr/>
        <a:lstStyle/>
        <a:p>
          <a:endParaRPr lang="en-US"/>
        </a:p>
      </dgm:t>
    </dgm:pt>
    <dgm:pt modelId="{9138A9E3-083D-4BD6-93C3-071D7037B3BB}" type="sibTrans" cxnId="{C1793657-C0E3-4C13-95A2-F241BC535DDC}">
      <dgm:prSet/>
      <dgm:spPr/>
      <dgm:t>
        <a:bodyPr/>
        <a:lstStyle/>
        <a:p>
          <a:endParaRPr lang="en-US"/>
        </a:p>
      </dgm:t>
    </dgm:pt>
    <dgm:pt modelId="{5CF9DCB7-61C2-447C-BB6C-5903ACBD60B4}" type="pres">
      <dgm:prSet presAssocID="{AA39DF65-ADEF-40C6-B0B3-151A1520645D}" presName="root" presStyleCnt="0">
        <dgm:presLayoutVars>
          <dgm:dir/>
          <dgm:resizeHandles val="exact"/>
        </dgm:presLayoutVars>
      </dgm:prSet>
      <dgm:spPr/>
    </dgm:pt>
    <dgm:pt modelId="{CE676B3A-9C27-438E-9AC9-ADA8D823C0A8}" type="pres">
      <dgm:prSet presAssocID="{51B3BE4A-EB45-4A0A-8FF3-B33E2CBDB92F}" presName="compNode" presStyleCnt="0"/>
      <dgm:spPr/>
    </dgm:pt>
    <dgm:pt modelId="{BA5C651F-EB93-4257-A99E-CAC27E62A7AA}" type="pres">
      <dgm:prSet presAssocID="{51B3BE4A-EB45-4A0A-8FF3-B33E2CBDB92F}" presName="bgRect" presStyleLbl="bgShp" presStyleIdx="0" presStyleCnt="4"/>
      <dgm:spPr/>
    </dgm:pt>
    <dgm:pt modelId="{53C0A1CF-8C9A-4C98-8815-20A2E8BF2249}" type="pres">
      <dgm:prSet presAssocID="{51B3BE4A-EB45-4A0A-8FF3-B33E2CBDB92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EADC6ACD-F58B-4381-8C34-AFE7472AAFAC}" type="pres">
      <dgm:prSet presAssocID="{51B3BE4A-EB45-4A0A-8FF3-B33E2CBDB92F}" presName="spaceRect" presStyleCnt="0"/>
      <dgm:spPr/>
    </dgm:pt>
    <dgm:pt modelId="{3D0E32E1-C474-4254-9692-7088F2D9BAEE}" type="pres">
      <dgm:prSet presAssocID="{51B3BE4A-EB45-4A0A-8FF3-B33E2CBDB92F}" presName="parTx" presStyleLbl="revTx" presStyleIdx="0" presStyleCnt="4">
        <dgm:presLayoutVars>
          <dgm:chMax val="0"/>
          <dgm:chPref val="0"/>
        </dgm:presLayoutVars>
      </dgm:prSet>
      <dgm:spPr/>
    </dgm:pt>
    <dgm:pt modelId="{E723224F-8A69-4A6F-B87D-6E3723C10864}" type="pres">
      <dgm:prSet presAssocID="{0A4715ED-59D0-4E5D-9EE7-72AE7C337D86}" presName="sibTrans" presStyleCnt="0"/>
      <dgm:spPr/>
    </dgm:pt>
    <dgm:pt modelId="{B36103CC-A68E-4F75-9760-00D797C541DD}" type="pres">
      <dgm:prSet presAssocID="{92CAD59A-0F39-48AB-B0EE-7FDAF5FD19B1}" presName="compNode" presStyleCnt="0"/>
      <dgm:spPr/>
    </dgm:pt>
    <dgm:pt modelId="{59642771-63EA-42DF-A670-C74AE79632D3}" type="pres">
      <dgm:prSet presAssocID="{92CAD59A-0F39-48AB-B0EE-7FDAF5FD19B1}" presName="bgRect" presStyleLbl="bgShp" presStyleIdx="1" presStyleCnt="4"/>
      <dgm:spPr/>
    </dgm:pt>
    <dgm:pt modelId="{15B391CA-3AE9-404F-BBE6-E21825F3C765}" type="pres">
      <dgm:prSet presAssocID="{92CAD59A-0F39-48AB-B0EE-7FDAF5FD19B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D057FC97-49D1-4716-AFAF-812E0F84A1A4}" type="pres">
      <dgm:prSet presAssocID="{92CAD59A-0F39-48AB-B0EE-7FDAF5FD19B1}" presName="spaceRect" presStyleCnt="0"/>
      <dgm:spPr/>
    </dgm:pt>
    <dgm:pt modelId="{B7D93956-53E3-417C-A6CA-901FFD24FB96}" type="pres">
      <dgm:prSet presAssocID="{92CAD59A-0F39-48AB-B0EE-7FDAF5FD19B1}" presName="parTx" presStyleLbl="revTx" presStyleIdx="1" presStyleCnt="4">
        <dgm:presLayoutVars>
          <dgm:chMax val="0"/>
          <dgm:chPref val="0"/>
        </dgm:presLayoutVars>
      </dgm:prSet>
      <dgm:spPr/>
    </dgm:pt>
    <dgm:pt modelId="{4FD31CCF-B589-47FC-A83C-11DDF9A7BF15}" type="pres">
      <dgm:prSet presAssocID="{CEA75D40-B4F1-46EA-8C0E-435629186571}" presName="sibTrans" presStyleCnt="0"/>
      <dgm:spPr/>
    </dgm:pt>
    <dgm:pt modelId="{DDB684E6-DECA-45BC-A7B6-653AEC608841}" type="pres">
      <dgm:prSet presAssocID="{7F0D5565-BDCD-4772-9FC8-15DB303C1180}" presName="compNode" presStyleCnt="0"/>
      <dgm:spPr/>
    </dgm:pt>
    <dgm:pt modelId="{5383EF45-C87B-42CD-BC29-13D4E36EA531}" type="pres">
      <dgm:prSet presAssocID="{7F0D5565-BDCD-4772-9FC8-15DB303C1180}" presName="bgRect" presStyleLbl="bgShp" presStyleIdx="2" presStyleCnt="4"/>
      <dgm:spPr/>
    </dgm:pt>
    <dgm:pt modelId="{D19C0583-521C-434C-8E64-29DFCCF0A0EF}" type="pres">
      <dgm:prSet presAssocID="{7F0D5565-BDCD-4772-9FC8-15DB303C118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69763898-1AA4-40CA-A742-59838CB35A7E}" type="pres">
      <dgm:prSet presAssocID="{7F0D5565-BDCD-4772-9FC8-15DB303C1180}" presName="spaceRect" presStyleCnt="0"/>
      <dgm:spPr/>
    </dgm:pt>
    <dgm:pt modelId="{3043018F-B624-4D42-9F10-3C6E3354123B}" type="pres">
      <dgm:prSet presAssocID="{7F0D5565-BDCD-4772-9FC8-15DB303C1180}" presName="parTx" presStyleLbl="revTx" presStyleIdx="2" presStyleCnt="4">
        <dgm:presLayoutVars>
          <dgm:chMax val="0"/>
          <dgm:chPref val="0"/>
        </dgm:presLayoutVars>
      </dgm:prSet>
      <dgm:spPr/>
    </dgm:pt>
    <dgm:pt modelId="{28CA6917-A06F-43A2-910F-FCD1A678779E}" type="pres">
      <dgm:prSet presAssocID="{B4338384-E66B-4B54-ACBF-88E8E307508F}" presName="sibTrans" presStyleCnt="0"/>
      <dgm:spPr/>
    </dgm:pt>
    <dgm:pt modelId="{9FEA57CE-512D-4E2F-B624-E277F7E21DDA}" type="pres">
      <dgm:prSet presAssocID="{654BD2C3-471F-4968-B3BD-4D7D05A0A17A}" presName="compNode" presStyleCnt="0"/>
      <dgm:spPr/>
    </dgm:pt>
    <dgm:pt modelId="{76E9680A-098C-4287-ACE7-86E354955411}" type="pres">
      <dgm:prSet presAssocID="{654BD2C3-471F-4968-B3BD-4D7D05A0A17A}" presName="bgRect" presStyleLbl="bgShp" presStyleIdx="3" presStyleCnt="4"/>
      <dgm:spPr/>
    </dgm:pt>
    <dgm:pt modelId="{00D50197-F5B0-458C-8A90-C4E44B3046B1}" type="pres">
      <dgm:prSet presAssocID="{654BD2C3-471F-4968-B3BD-4D7D05A0A17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DE95C519-8751-4BEF-A13A-7F6181243A7D}" type="pres">
      <dgm:prSet presAssocID="{654BD2C3-471F-4968-B3BD-4D7D05A0A17A}" presName="spaceRect" presStyleCnt="0"/>
      <dgm:spPr/>
    </dgm:pt>
    <dgm:pt modelId="{AD29B8D7-9AA4-40E2-B2F4-3960054BEE0D}" type="pres">
      <dgm:prSet presAssocID="{654BD2C3-471F-4968-B3BD-4D7D05A0A17A}" presName="parTx" presStyleLbl="revTx" presStyleIdx="3" presStyleCnt="4">
        <dgm:presLayoutVars>
          <dgm:chMax val="0"/>
          <dgm:chPref val="0"/>
        </dgm:presLayoutVars>
      </dgm:prSet>
      <dgm:spPr/>
    </dgm:pt>
  </dgm:ptLst>
  <dgm:cxnLst>
    <dgm:cxn modelId="{7722E20C-18F6-46EC-96E5-5D3F5B66A020}" type="presOf" srcId="{92CAD59A-0F39-48AB-B0EE-7FDAF5FD19B1}" destId="{B7D93956-53E3-417C-A6CA-901FFD24FB96}" srcOrd="0" destOrd="0" presId="urn:microsoft.com/office/officeart/2018/2/layout/IconVerticalSolidList"/>
    <dgm:cxn modelId="{8513691B-F84F-4DD8-B474-DC689D73652F}" srcId="{AA39DF65-ADEF-40C6-B0B3-151A1520645D}" destId="{51B3BE4A-EB45-4A0A-8FF3-B33E2CBDB92F}" srcOrd="0" destOrd="0" parTransId="{9DA8699B-E090-465B-B0D2-A125557DA2D9}" sibTransId="{0A4715ED-59D0-4E5D-9EE7-72AE7C337D86}"/>
    <dgm:cxn modelId="{B6500C1C-EA7B-46B1-A488-DE1F884D2DFF}" type="presOf" srcId="{7F0D5565-BDCD-4772-9FC8-15DB303C1180}" destId="{3043018F-B624-4D42-9F10-3C6E3354123B}" srcOrd="0" destOrd="0" presId="urn:microsoft.com/office/officeart/2018/2/layout/IconVerticalSolidList"/>
    <dgm:cxn modelId="{5AB3092C-7B36-4E46-8D61-5A597534B9BA}" type="presOf" srcId="{AA39DF65-ADEF-40C6-B0B3-151A1520645D}" destId="{5CF9DCB7-61C2-447C-BB6C-5903ACBD60B4}" srcOrd="0" destOrd="0" presId="urn:microsoft.com/office/officeart/2018/2/layout/IconVerticalSolidList"/>
    <dgm:cxn modelId="{DF71E73B-7A84-4395-BFCD-60D02F4F01C1}" srcId="{AA39DF65-ADEF-40C6-B0B3-151A1520645D}" destId="{7F0D5565-BDCD-4772-9FC8-15DB303C1180}" srcOrd="2" destOrd="0" parTransId="{6BCF3051-BD12-483B-8CB2-550E2E751DF6}" sibTransId="{B4338384-E66B-4B54-ACBF-88E8E307508F}"/>
    <dgm:cxn modelId="{C1793657-C0E3-4C13-95A2-F241BC535DDC}" srcId="{AA39DF65-ADEF-40C6-B0B3-151A1520645D}" destId="{654BD2C3-471F-4968-B3BD-4D7D05A0A17A}" srcOrd="3" destOrd="0" parTransId="{1B798F93-52DF-474C-B45F-B6FABD397C67}" sibTransId="{9138A9E3-083D-4BD6-93C3-071D7037B3BB}"/>
    <dgm:cxn modelId="{24BD68A6-E789-4A73-86BD-084CD90C9D41}" srcId="{AA39DF65-ADEF-40C6-B0B3-151A1520645D}" destId="{92CAD59A-0F39-48AB-B0EE-7FDAF5FD19B1}" srcOrd="1" destOrd="0" parTransId="{CD254E30-1DD0-49C3-8E6A-2B913FA844BA}" sibTransId="{CEA75D40-B4F1-46EA-8C0E-435629186571}"/>
    <dgm:cxn modelId="{5F99B3B4-CC14-422B-B538-8B2068BEEECB}" type="presOf" srcId="{654BD2C3-471F-4968-B3BD-4D7D05A0A17A}" destId="{AD29B8D7-9AA4-40E2-B2F4-3960054BEE0D}" srcOrd="0" destOrd="0" presId="urn:microsoft.com/office/officeart/2018/2/layout/IconVerticalSolidList"/>
    <dgm:cxn modelId="{D624A7D6-BDC0-43DD-A057-4C310E00170E}" type="presOf" srcId="{51B3BE4A-EB45-4A0A-8FF3-B33E2CBDB92F}" destId="{3D0E32E1-C474-4254-9692-7088F2D9BAEE}" srcOrd="0" destOrd="0" presId="urn:microsoft.com/office/officeart/2018/2/layout/IconVerticalSolidList"/>
    <dgm:cxn modelId="{1419452A-CDC9-4790-B69C-ED1CF16A605E}" type="presParOf" srcId="{5CF9DCB7-61C2-447C-BB6C-5903ACBD60B4}" destId="{CE676B3A-9C27-438E-9AC9-ADA8D823C0A8}" srcOrd="0" destOrd="0" presId="urn:microsoft.com/office/officeart/2018/2/layout/IconVerticalSolidList"/>
    <dgm:cxn modelId="{D020E33E-5CAA-4889-9977-3E1139C3C00E}" type="presParOf" srcId="{CE676B3A-9C27-438E-9AC9-ADA8D823C0A8}" destId="{BA5C651F-EB93-4257-A99E-CAC27E62A7AA}" srcOrd="0" destOrd="0" presId="urn:microsoft.com/office/officeart/2018/2/layout/IconVerticalSolidList"/>
    <dgm:cxn modelId="{2A0CE75A-8BB7-4957-9DC2-8AF478500C0A}" type="presParOf" srcId="{CE676B3A-9C27-438E-9AC9-ADA8D823C0A8}" destId="{53C0A1CF-8C9A-4C98-8815-20A2E8BF2249}" srcOrd="1" destOrd="0" presId="urn:microsoft.com/office/officeart/2018/2/layout/IconVerticalSolidList"/>
    <dgm:cxn modelId="{9240039E-A32A-4833-B200-3DF2CC247954}" type="presParOf" srcId="{CE676B3A-9C27-438E-9AC9-ADA8D823C0A8}" destId="{EADC6ACD-F58B-4381-8C34-AFE7472AAFAC}" srcOrd="2" destOrd="0" presId="urn:microsoft.com/office/officeart/2018/2/layout/IconVerticalSolidList"/>
    <dgm:cxn modelId="{98063131-EA44-40CB-B18B-A004EB2BE7F1}" type="presParOf" srcId="{CE676B3A-9C27-438E-9AC9-ADA8D823C0A8}" destId="{3D0E32E1-C474-4254-9692-7088F2D9BAEE}" srcOrd="3" destOrd="0" presId="urn:microsoft.com/office/officeart/2018/2/layout/IconVerticalSolidList"/>
    <dgm:cxn modelId="{4BC2AF10-7C49-430E-B702-2B678393433B}" type="presParOf" srcId="{5CF9DCB7-61C2-447C-BB6C-5903ACBD60B4}" destId="{E723224F-8A69-4A6F-B87D-6E3723C10864}" srcOrd="1" destOrd="0" presId="urn:microsoft.com/office/officeart/2018/2/layout/IconVerticalSolidList"/>
    <dgm:cxn modelId="{87065132-1B92-4F0F-A3FC-04AD8D3FBF59}" type="presParOf" srcId="{5CF9DCB7-61C2-447C-BB6C-5903ACBD60B4}" destId="{B36103CC-A68E-4F75-9760-00D797C541DD}" srcOrd="2" destOrd="0" presId="urn:microsoft.com/office/officeart/2018/2/layout/IconVerticalSolidList"/>
    <dgm:cxn modelId="{55E7E81D-D436-4C61-9D9D-9F49746DD17D}" type="presParOf" srcId="{B36103CC-A68E-4F75-9760-00D797C541DD}" destId="{59642771-63EA-42DF-A670-C74AE79632D3}" srcOrd="0" destOrd="0" presId="urn:microsoft.com/office/officeart/2018/2/layout/IconVerticalSolidList"/>
    <dgm:cxn modelId="{E6C22EE7-BF5C-488A-BDAC-52AF88F755A0}" type="presParOf" srcId="{B36103CC-A68E-4F75-9760-00D797C541DD}" destId="{15B391CA-3AE9-404F-BBE6-E21825F3C765}" srcOrd="1" destOrd="0" presId="urn:microsoft.com/office/officeart/2018/2/layout/IconVerticalSolidList"/>
    <dgm:cxn modelId="{C079486D-61C1-41C0-9C71-7ECE32D1BFDD}" type="presParOf" srcId="{B36103CC-A68E-4F75-9760-00D797C541DD}" destId="{D057FC97-49D1-4716-AFAF-812E0F84A1A4}" srcOrd="2" destOrd="0" presId="urn:microsoft.com/office/officeart/2018/2/layout/IconVerticalSolidList"/>
    <dgm:cxn modelId="{526A6F56-91C0-4878-A087-1C37B1EB76C2}" type="presParOf" srcId="{B36103CC-A68E-4F75-9760-00D797C541DD}" destId="{B7D93956-53E3-417C-A6CA-901FFD24FB96}" srcOrd="3" destOrd="0" presId="urn:microsoft.com/office/officeart/2018/2/layout/IconVerticalSolidList"/>
    <dgm:cxn modelId="{DE587DB8-EBEB-425A-906F-E40E88DA7FC1}" type="presParOf" srcId="{5CF9DCB7-61C2-447C-BB6C-5903ACBD60B4}" destId="{4FD31CCF-B589-47FC-A83C-11DDF9A7BF15}" srcOrd="3" destOrd="0" presId="urn:microsoft.com/office/officeart/2018/2/layout/IconVerticalSolidList"/>
    <dgm:cxn modelId="{EF7F2992-62C5-4CE6-8DC1-209D733CE207}" type="presParOf" srcId="{5CF9DCB7-61C2-447C-BB6C-5903ACBD60B4}" destId="{DDB684E6-DECA-45BC-A7B6-653AEC608841}" srcOrd="4" destOrd="0" presId="urn:microsoft.com/office/officeart/2018/2/layout/IconVerticalSolidList"/>
    <dgm:cxn modelId="{C4461737-6302-4033-859E-B5A5CA14FF04}" type="presParOf" srcId="{DDB684E6-DECA-45BC-A7B6-653AEC608841}" destId="{5383EF45-C87B-42CD-BC29-13D4E36EA531}" srcOrd="0" destOrd="0" presId="urn:microsoft.com/office/officeart/2018/2/layout/IconVerticalSolidList"/>
    <dgm:cxn modelId="{77DFA957-5D45-4B37-9CAC-547B93F9BA26}" type="presParOf" srcId="{DDB684E6-DECA-45BC-A7B6-653AEC608841}" destId="{D19C0583-521C-434C-8E64-29DFCCF0A0EF}" srcOrd="1" destOrd="0" presId="urn:microsoft.com/office/officeart/2018/2/layout/IconVerticalSolidList"/>
    <dgm:cxn modelId="{3671C52F-19E0-4F9C-A793-CAB13B3528F6}" type="presParOf" srcId="{DDB684E6-DECA-45BC-A7B6-653AEC608841}" destId="{69763898-1AA4-40CA-A742-59838CB35A7E}" srcOrd="2" destOrd="0" presId="urn:microsoft.com/office/officeart/2018/2/layout/IconVerticalSolidList"/>
    <dgm:cxn modelId="{8F815BB0-2AD0-4F67-86F5-44134C7BEF50}" type="presParOf" srcId="{DDB684E6-DECA-45BC-A7B6-653AEC608841}" destId="{3043018F-B624-4D42-9F10-3C6E3354123B}" srcOrd="3" destOrd="0" presId="urn:microsoft.com/office/officeart/2018/2/layout/IconVerticalSolidList"/>
    <dgm:cxn modelId="{B4A184E7-5058-4D49-8F56-2CD2ECB94232}" type="presParOf" srcId="{5CF9DCB7-61C2-447C-BB6C-5903ACBD60B4}" destId="{28CA6917-A06F-43A2-910F-FCD1A678779E}" srcOrd="5" destOrd="0" presId="urn:microsoft.com/office/officeart/2018/2/layout/IconVerticalSolidList"/>
    <dgm:cxn modelId="{E58895C3-C2D0-4B14-BC95-1771A068E4F5}" type="presParOf" srcId="{5CF9DCB7-61C2-447C-BB6C-5903ACBD60B4}" destId="{9FEA57CE-512D-4E2F-B624-E277F7E21DDA}" srcOrd="6" destOrd="0" presId="urn:microsoft.com/office/officeart/2018/2/layout/IconVerticalSolidList"/>
    <dgm:cxn modelId="{CF614E91-EA61-4212-B94C-5ADC7CF3729C}" type="presParOf" srcId="{9FEA57CE-512D-4E2F-B624-E277F7E21DDA}" destId="{76E9680A-098C-4287-ACE7-86E354955411}" srcOrd="0" destOrd="0" presId="urn:microsoft.com/office/officeart/2018/2/layout/IconVerticalSolidList"/>
    <dgm:cxn modelId="{4059ECA1-F814-4889-A3D2-4ADA4E3D56EB}" type="presParOf" srcId="{9FEA57CE-512D-4E2F-B624-E277F7E21DDA}" destId="{00D50197-F5B0-458C-8A90-C4E44B3046B1}" srcOrd="1" destOrd="0" presId="urn:microsoft.com/office/officeart/2018/2/layout/IconVerticalSolidList"/>
    <dgm:cxn modelId="{8A73A858-43E0-40B1-B9C2-9E5D21D84668}" type="presParOf" srcId="{9FEA57CE-512D-4E2F-B624-E277F7E21DDA}" destId="{DE95C519-8751-4BEF-A13A-7F6181243A7D}" srcOrd="2" destOrd="0" presId="urn:microsoft.com/office/officeart/2018/2/layout/IconVerticalSolidList"/>
    <dgm:cxn modelId="{9DA053EE-FEC8-4691-82B7-95902146A95F}" type="presParOf" srcId="{9FEA57CE-512D-4E2F-B624-E277F7E21DDA}" destId="{AD29B8D7-9AA4-40E2-B2F4-3960054BEE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C5E524A-41A0-4777-9F1E-0CA3A3C92CAC}" type="doc">
      <dgm:prSet loTypeId="urn:microsoft.com/office/officeart/2005/8/layout/matrix3" loCatId="matrix" qsTypeId="urn:microsoft.com/office/officeart/2005/8/quickstyle/simple4" qsCatId="simple" csTypeId="urn:microsoft.com/office/officeart/2005/8/colors/colorful1" csCatId="colorful"/>
      <dgm:spPr/>
      <dgm:t>
        <a:bodyPr/>
        <a:lstStyle/>
        <a:p>
          <a:endParaRPr lang="en-US"/>
        </a:p>
      </dgm:t>
    </dgm:pt>
    <dgm:pt modelId="{C9BEE1A1-C227-428E-833E-08818CADF55B}">
      <dgm:prSet/>
      <dgm:spPr/>
      <dgm:t>
        <a:bodyPr/>
        <a:lstStyle/>
        <a:p>
          <a:r>
            <a:rPr lang="en-US"/>
            <a:t>Dr. Jesus Virlar-Cadena served as the medical director for the Merida Group</a:t>
          </a:r>
        </a:p>
      </dgm:t>
    </dgm:pt>
    <dgm:pt modelId="{58B04E74-FA97-47FF-A9F7-A4B29034E5D6}" type="parTrans" cxnId="{BA6345BC-E4BC-4ACD-8371-35DBE74BC973}">
      <dgm:prSet/>
      <dgm:spPr/>
      <dgm:t>
        <a:bodyPr/>
        <a:lstStyle/>
        <a:p>
          <a:endParaRPr lang="en-US"/>
        </a:p>
      </dgm:t>
    </dgm:pt>
    <dgm:pt modelId="{BB498730-90ED-451E-B103-096623C044DF}" type="sibTrans" cxnId="{BA6345BC-E4BC-4ACD-8371-35DBE74BC973}">
      <dgm:prSet/>
      <dgm:spPr/>
      <dgm:t>
        <a:bodyPr/>
        <a:lstStyle/>
        <a:p>
          <a:endParaRPr lang="en-US"/>
        </a:p>
      </dgm:t>
    </dgm:pt>
    <dgm:pt modelId="{598FB9FF-12FC-425E-B665-FF877B851418}">
      <dgm:prSet/>
      <dgm:spPr/>
      <dgm:t>
        <a:bodyPr/>
        <a:lstStyle/>
        <a:p>
          <a:r>
            <a:rPr lang="en-US"/>
            <a:t>Merida enrolled patients with limited mental capacity who lived at group homes, SNFs and housing projects</a:t>
          </a:r>
        </a:p>
      </dgm:t>
    </dgm:pt>
    <dgm:pt modelId="{69877EF1-E8C0-4F06-8FED-73E55F728917}" type="parTrans" cxnId="{1DDF3373-F477-4C61-A265-CB7F4615E4ED}">
      <dgm:prSet/>
      <dgm:spPr/>
      <dgm:t>
        <a:bodyPr/>
        <a:lstStyle/>
        <a:p>
          <a:endParaRPr lang="en-US"/>
        </a:p>
      </dgm:t>
    </dgm:pt>
    <dgm:pt modelId="{5F070FDB-8D34-4AF3-BE3F-3EC1C2E9B8F2}" type="sibTrans" cxnId="{1DDF3373-F477-4C61-A265-CB7F4615E4ED}">
      <dgm:prSet/>
      <dgm:spPr/>
      <dgm:t>
        <a:bodyPr/>
        <a:lstStyle/>
        <a:p>
          <a:endParaRPr lang="en-US"/>
        </a:p>
      </dgm:t>
    </dgm:pt>
    <dgm:pt modelId="{2417B5BA-6C58-4DEF-842E-35C8DFF61ED3}">
      <dgm:prSet/>
      <dgm:spPr/>
      <dgm:t>
        <a:bodyPr/>
        <a:lstStyle/>
        <a:p>
          <a:r>
            <a:rPr lang="en-US"/>
            <a:t>The marketers falsely told the patients that they had 6 months or less to live and they sent chaplains to the patients based on the false pretense that they were near death</a:t>
          </a:r>
        </a:p>
      </dgm:t>
    </dgm:pt>
    <dgm:pt modelId="{370D0BEB-BB1F-4E3E-B843-619EF2B3B919}" type="parTrans" cxnId="{D4FD75D4-BD39-4B34-8C58-D5F4BEE5BF2D}">
      <dgm:prSet/>
      <dgm:spPr/>
      <dgm:t>
        <a:bodyPr/>
        <a:lstStyle/>
        <a:p>
          <a:endParaRPr lang="en-US"/>
        </a:p>
      </dgm:t>
    </dgm:pt>
    <dgm:pt modelId="{E15A5409-4919-4F38-B0D9-71ED0540D684}" type="sibTrans" cxnId="{D4FD75D4-BD39-4B34-8C58-D5F4BEE5BF2D}">
      <dgm:prSet/>
      <dgm:spPr/>
      <dgm:t>
        <a:bodyPr/>
        <a:lstStyle/>
        <a:p>
          <a:endParaRPr lang="en-US"/>
        </a:p>
      </dgm:t>
    </dgm:pt>
    <dgm:pt modelId="{880001AF-EF79-42C7-9BF2-2035F5DD2A7A}">
      <dgm:prSet/>
      <dgm:spPr/>
      <dgm:t>
        <a:bodyPr/>
        <a:lstStyle/>
        <a:p>
          <a:r>
            <a:rPr lang="en-US"/>
            <a:t>The medical director was paid based upon the number of certifications of unqualified patients totaling $18 million</a:t>
          </a:r>
        </a:p>
      </dgm:t>
    </dgm:pt>
    <dgm:pt modelId="{01F6848B-B053-49F3-BEFF-EDCB7AB5FA2B}" type="parTrans" cxnId="{9E8CAFD8-DD59-4998-A323-73D5319AF744}">
      <dgm:prSet/>
      <dgm:spPr/>
      <dgm:t>
        <a:bodyPr/>
        <a:lstStyle/>
        <a:p>
          <a:endParaRPr lang="en-US"/>
        </a:p>
      </dgm:t>
    </dgm:pt>
    <dgm:pt modelId="{A6268A44-7697-40B0-BE09-423C5F13FDF0}" type="sibTrans" cxnId="{9E8CAFD8-DD59-4998-A323-73D5319AF744}">
      <dgm:prSet/>
      <dgm:spPr/>
      <dgm:t>
        <a:bodyPr/>
        <a:lstStyle/>
        <a:p>
          <a:endParaRPr lang="en-US"/>
        </a:p>
      </dgm:t>
    </dgm:pt>
    <dgm:pt modelId="{4E982A16-5A61-9841-AE4D-82A15B305248}" type="pres">
      <dgm:prSet presAssocID="{CC5E524A-41A0-4777-9F1E-0CA3A3C92CAC}" presName="matrix" presStyleCnt="0">
        <dgm:presLayoutVars>
          <dgm:chMax val="1"/>
          <dgm:dir/>
          <dgm:resizeHandles val="exact"/>
        </dgm:presLayoutVars>
      </dgm:prSet>
      <dgm:spPr/>
    </dgm:pt>
    <dgm:pt modelId="{5BE6D36D-66E5-C040-BB0C-698D8B1D909B}" type="pres">
      <dgm:prSet presAssocID="{CC5E524A-41A0-4777-9F1E-0CA3A3C92CAC}" presName="diamond" presStyleLbl="bgShp" presStyleIdx="0" presStyleCnt="1"/>
      <dgm:spPr/>
    </dgm:pt>
    <dgm:pt modelId="{5C57DB63-ADEC-C045-953D-0CC1AC1CE030}" type="pres">
      <dgm:prSet presAssocID="{CC5E524A-41A0-4777-9F1E-0CA3A3C92CAC}" presName="quad1" presStyleLbl="node1" presStyleIdx="0" presStyleCnt="4">
        <dgm:presLayoutVars>
          <dgm:chMax val="0"/>
          <dgm:chPref val="0"/>
          <dgm:bulletEnabled val="1"/>
        </dgm:presLayoutVars>
      </dgm:prSet>
      <dgm:spPr/>
    </dgm:pt>
    <dgm:pt modelId="{0A9A0BAD-E8AF-614B-948F-4BB0A4A606D6}" type="pres">
      <dgm:prSet presAssocID="{CC5E524A-41A0-4777-9F1E-0CA3A3C92CAC}" presName="quad2" presStyleLbl="node1" presStyleIdx="1" presStyleCnt="4">
        <dgm:presLayoutVars>
          <dgm:chMax val="0"/>
          <dgm:chPref val="0"/>
          <dgm:bulletEnabled val="1"/>
        </dgm:presLayoutVars>
      </dgm:prSet>
      <dgm:spPr/>
    </dgm:pt>
    <dgm:pt modelId="{216D375A-BB83-6541-96CA-CDE47350CF1B}" type="pres">
      <dgm:prSet presAssocID="{CC5E524A-41A0-4777-9F1E-0CA3A3C92CAC}" presName="quad3" presStyleLbl="node1" presStyleIdx="2" presStyleCnt="4">
        <dgm:presLayoutVars>
          <dgm:chMax val="0"/>
          <dgm:chPref val="0"/>
          <dgm:bulletEnabled val="1"/>
        </dgm:presLayoutVars>
      </dgm:prSet>
      <dgm:spPr/>
    </dgm:pt>
    <dgm:pt modelId="{ACEF3CAA-8776-5346-8CE8-0D54FA541F7E}" type="pres">
      <dgm:prSet presAssocID="{CC5E524A-41A0-4777-9F1E-0CA3A3C92CAC}" presName="quad4" presStyleLbl="node1" presStyleIdx="3" presStyleCnt="4">
        <dgm:presLayoutVars>
          <dgm:chMax val="0"/>
          <dgm:chPref val="0"/>
          <dgm:bulletEnabled val="1"/>
        </dgm:presLayoutVars>
      </dgm:prSet>
      <dgm:spPr/>
    </dgm:pt>
  </dgm:ptLst>
  <dgm:cxnLst>
    <dgm:cxn modelId="{0BEF0A2E-5A43-8547-9386-D12E6E5B9BE6}" type="presOf" srcId="{598FB9FF-12FC-425E-B665-FF877B851418}" destId="{0A9A0BAD-E8AF-614B-948F-4BB0A4A606D6}" srcOrd="0" destOrd="0" presId="urn:microsoft.com/office/officeart/2005/8/layout/matrix3"/>
    <dgm:cxn modelId="{190BF43D-5207-6E4F-AF02-B22C3F640371}" type="presOf" srcId="{CC5E524A-41A0-4777-9F1E-0CA3A3C92CAC}" destId="{4E982A16-5A61-9841-AE4D-82A15B305248}" srcOrd="0" destOrd="0" presId="urn:microsoft.com/office/officeart/2005/8/layout/matrix3"/>
    <dgm:cxn modelId="{1DDF3373-F477-4C61-A265-CB7F4615E4ED}" srcId="{CC5E524A-41A0-4777-9F1E-0CA3A3C92CAC}" destId="{598FB9FF-12FC-425E-B665-FF877B851418}" srcOrd="1" destOrd="0" parTransId="{69877EF1-E8C0-4F06-8FED-73E55F728917}" sibTransId="{5F070FDB-8D34-4AF3-BE3F-3EC1C2E9B8F2}"/>
    <dgm:cxn modelId="{EA0292AE-992B-4649-BF7F-BFFFE1E6E0FC}" type="presOf" srcId="{880001AF-EF79-42C7-9BF2-2035F5DD2A7A}" destId="{ACEF3CAA-8776-5346-8CE8-0D54FA541F7E}" srcOrd="0" destOrd="0" presId="urn:microsoft.com/office/officeart/2005/8/layout/matrix3"/>
    <dgm:cxn modelId="{BA6345BC-E4BC-4ACD-8371-35DBE74BC973}" srcId="{CC5E524A-41A0-4777-9F1E-0CA3A3C92CAC}" destId="{C9BEE1A1-C227-428E-833E-08818CADF55B}" srcOrd="0" destOrd="0" parTransId="{58B04E74-FA97-47FF-A9F7-A4B29034E5D6}" sibTransId="{BB498730-90ED-451E-B103-096623C044DF}"/>
    <dgm:cxn modelId="{F395F9D1-B027-3943-BCD5-79C0504FBCDD}" type="presOf" srcId="{2417B5BA-6C58-4DEF-842E-35C8DFF61ED3}" destId="{216D375A-BB83-6541-96CA-CDE47350CF1B}" srcOrd="0" destOrd="0" presId="urn:microsoft.com/office/officeart/2005/8/layout/matrix3"/>
    <dgm:cxn modelId="{D4FD75D4-BD39-4B34-8C58-D5F4BEE5BF2D}" srcId="{CC5E524A-41A0-4777-9F1E-0CA3A3C92CAC}" destId="{2417B5BA-6C58-4DEF-842E-35C8DFF61ED3}" srcOrd="2" destOrd="0" parTransId="{370D0BEB-BB1F-4E3E-B843-619EF2B3B919}" sibTransId="{E15A5409-4919-4F38-B0D9-71ED0540D684}"/>
    <dgm:cxn modelId="{9E8CAFD8-DD59-4998-A323-73D5319AF744}" srcId="{CC5E524A-41A0-4777-9F1E-0CA3A3C92CAC}" destId="{880001AF-EF79-42C7-9BF2-2035F5DD2A7A}" srcOrd="3" destOrd="0" parTransId="{01F6848B-B053-49F3-BEFF-EDCB7AB5FA2B}" sibTransId="{A6268A44-7697-40B0-BE09-423C5F13FDF0}"/>
    <dgm:cxn modelId="{16AD22F7-465F-9D4A-B83B-9FD78A853D0E}" type="presOf" srcId="{C9BEE1A1-C227-428E-833E-08818CADF55B}" destId="{5C57DB63-ADEC-C045-953D-0CC1AC1CE030}" srcOrd="0" destOrd="0" presId="urn:microsoft.com/office/officeart/2005/8/layout/matrix3"/>
    <dgm:cxn modelId="{477CE306-CB26-9148-818E-2A364B228A3A}" type="presParOf" srcId="{4E982A16-5A61-9841-AE4D-82A15B305248}" destId="{5BE6D36D-66E5-C040-BB0C-698D8B1D909B}" srcOrd="0" destOrd="0" presId="urn:microsoft.com/office/officeart/2005/8/layout/matrix3"/>
    <dgm:cxn modelId="{DC9FF7BE-CD02-5042-A64E-9792ED11E502}" type="presParOf" srcId="{4E982A16-5A61-9841-AE4D-82A15B305248}" destId="{5C57DB63-ADEC-C045-953D-0CC1AC1CE030}" srcOrd="1" destOrd="0" presId="urn:microsoft.com/office/officeart/2005/8/layout/matrix3"/>
    <dgm:cxn modelId="{97638746-6F31-7D4A-B2DD-E00D3FFE6FAA}" type="presParOf" srcId="{4E982A16-5A61-9841-AE4D-82A15B305248}" destId="{0A9A0BAD-E8AF-614B-948F-4BB0A4A606D6}" srcOrd="2" destOrd="0" presId="urn:microsoft.com/office/officeart/2005/8/layout/matrix3"/>
    <dgm:cxn modelId="{21926671-312E-BC4A-A314-317A3B0B905A}" type="presParOf" srcId="{4E982A16-5A61-9841-AE4D-82A15B305248}" destId="{216D375A-BB83-6541-96CA-CDE47350CF1B}" srcOrd="3" destOrd="0" presId="urn:microsoft.com/office/officeart/2005/8/layout/matrix3"/>
    <dgm:cxn modelId="{F56E01E9-3938-D54B-89F5-95D86C9CC50C}" type="presParOf" srcId="{4E982A16-5A61-9841-AE4D-82A15B305248}" destId="{ACEF3CAA-8776-5346-8CE8-0D54FA541F7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A0A8D92-6DF0-4569-9B10-11DE89F53083}" type="doc">
      <dgm:prSet loTypeId="urn:microsoft.com/office/officeart/2016/7/layout/RepeatingBendingProcessNew" loCatId="process" qsTypeId="urn:microsoft.com/office/officeart/2005/8/quickstyle/simple1" qsCatId="simple" csTypeId="urn:microsoft.com/office/officeart/2005/8/colors/accent3_2" csCatId="accent3"/>
      <dgm:spPr/>
      <dgm:t>
        <a:bodyPr/>
        <a:lstStyle/>
        <a:p>
          <a:endParaRPr lang="en-US"/>
        </a:p>
      </dgm:t>
    </dgm:pt>
    <dgm:pt modelId="{2CF69423-F04C-482E-BCD5-AA2434A93CE4}">
      <dgm:prSet/>
      <dgm:spPr/>
      <dgm:t>
        <a:bodyPr/>
        <a:lstStyle/>
        <a:p>
          <a:r>
            <a:rPr lang="en-US"/>
            <a:t>To what extent should SNFs be proactive in hospice fraud?</a:t>
          </a:r>
        </a:p>
      </dgm:t>
    </dgm:pt>
    <dgm:pt modelId="{153C8D10-AFCA-4669-9B66-2588B35DFFF8}" type="parTrans" cxnId="{784F6782-200A-4638-B1A7-593288495E01}">
      <dgm:prSet/>
      <dgm:spPr/>
      <dgm:t>
        <a:bodyPr/>
        <a:lstStyle/>
        <a:p>
          <a:endParaRPr lang="en-US"/>
        </a:p>
      </dgm:t>
    </dgm:pt>
    <dgm:pt modelId="{6DB43EF3-42D9-4A20-A764-418FDB49ECA4}" type="sibTrans" cxnId="{784F6782-200A-4638-B1A7-593288495E01}">
      <dgm:prSet/>
      <dgm:spPr/>
      <dgm:t>
        <a:bodyPr/>
        <a:lstStyle/>
        <a:p>
          <a:endParaRPr lang="en-US"/>
        </a:p>
      </dgm:t>
    </dgm:pt>
    <dgm:pt modelId="{AF831BA1-0508-49B7-A938-79A8BB274DE8}">
      <dgm:prSet/>
      <dgm:spPr/>
      <dgm:t>
        <a:bodyPr/>
        <a:lstStyle/>
        <a:p>
          <a:r>
            <a:rPr lang="en-US"/>
            <a:t>How should SNFs insulate themselves against fraud perpetrated by pharmacies?</a:t>
          </a:r>
        </a:p>
      </dgm:t>
    </dgm:pt>
    <dgm:pt modelId="{1F42CB4C-E010-4FF6-96EB-879781B54D91}" type="parTrans" cxnId="{C0C99833-748E-4981-B40C-71DB60AE27F8}">
      <dgm:prSet/>
      <dgm:spPr/>
      <dgm:t>
        <a:bodyPr/>
        <a:lstStyle/>
        <a:p>
          <a:endParaRPr lang="en-US"/>
        </a:p>
      </dgm:t>
    </dgm:pt>
    <dgm:pt modelId="{02666648-9D89-4E25-BC35-E5A1CEA49505}" type="sibTrans" cxnId="{C0C99833-748E-4981-B40C-71DB60AE27F8}">
      <dgm:prSet/>
      <dgm:spPr/>
      <dgm:t>
        <a:bodyPr/>
        <a:lstStyle/>
        <a:p>
          <a:endParaRPr lang="en-US"/>
        </a:p>
      </dgm:t>
    </dgm:pt>
    <dgm:pt modelId="{09F83DD9-2542-4BAA-8822-2DD39A08B4CB}">
      <dgm:prSet/>
      <dgm:spPr/>
      <dgm:t>
        <a:bodyPr/>
        <a:lstStyle/>
        <a:p>
          <a:r>
            <a:rPr lang="en-US"/>
            <a:t>Should SNFs reconsider how employees are dismissed from the facility?</a:t>
          </a:r>
        </a:p>
      </dgm:t>
    </dgm:pt>
    <dgm:pt modelId="{5D0841CF-E31D-4232-9DF7-79B2654CA63D}" type="parTrans" cxnId="{72C2B4A3-064D-4420-8AD5-4E6766A1CE64}">
      <dgm:prSet/>
      <dgm:spPr/>
      <dgm:t>
        <a:bodyPr/>
        <a:lstStyle/>
        <a:p>
          <a:endParaRPr lang="en-US"/>
        </a:p>
      </dgm:t>
    </dgm:pt>
    <dgm:pt modelId="{E07E4920-F994-4C4A-896E-71243F6980A5}" type="sibTrans" cxnId="{72C2B4A3-064D-4420-8AD5-4E6766A1CE64}">
      <dgm:prSet/>
      <dgm:spPr/>
      <dgm:t>
        <a:bodyPr/>
        <a:lstStyle/>
        <a:p>
          <a:endParaRPr lang="en-US"/>
        </a:p>
      </dgm:t>
    </dgm:pt>
    <dgm:pt modelId="{00AD7E4E-4D9B-4630-BFC5-D584B95E431A}">
      <dgm:prSet/>
      <dgm:spPr/>
      <dgm:t>
        <a:bodyPr/>
        <a:lstStyle/>
        <a:p>
          <a:r>
            <a:rPr lang="en-US"/>
            <a:t>What mechanisms should be used in SNFs to ensure that rehab services are provided appropriately?</a:t>
          </a:r>
        </a:p>
      </dgm:t>
    </dgm:pt>
    <dgm:pt modelId="{7C85D4D7-787F-4D2A-8385-BC9DDF035944}" type="parTrans" cxnId="{60AC3B3F-EA66-4AA9-8A79-880AF35C0DE3}">
      <dgm:prSet/>
      <dgm:spPr/>
      <dgm:t>
        <a:bodyPr/>
        <a:lstStyle/>
        <a:p>
          <a:endParaRPr lang="en-US"/>
        </a:p>
      </dgm:t>
    </dgm:pt>
    <dgm:pt modelId="{5BE68A71-6B38-4ECF-A2E9-867663D5C8B8}" type="sibTrans" cxnId="{60AC3B3F-EA66-4AA9-8A79-880AF35C0DE3}">
      <dgm:prSet/>
      <dgm:spPr/>
      <dgm:t>
        <a:bodyPr/>
        <a:lstStyle/>
        <a:p>
          <a:endParaRPr lang="en-US"/>
        </a:p>
      </dgm:t>
    </dgm:pt>
    <dgm:pt modelId="{EA72D44A-F0F2-4DE4-B28B-E03E8D6E3914}">
      <dgm:prSet/>
      <dgm:spPr/>
      <dgm:t>
        <a:bodyPr/>
        <a:lstStyle/>
        <a:p>
          <a:r>
            <a:rPr lang="en-US"/>
            <a:t>To what extent should the NHA push back against the governing body/owners in preventing allegations of fraud?</a:t>
          </a:r>
        </a:p>
      </dgm:t>
    </dgm:pt>
    <dgm:pt modelId="{D8ACA778-6CDD-4330-AB53-C6616B37AC2B}" type="parTrans" cxnId="{7A53EEE0-4E89-4097-876B-B857FF182EEF}">
      <dgm:prSet/>
      <dgm:spPr/>
      <dgm:t>
        <a:bodyPr/>
        <a:lstStyle/>
        <a:p>
          <a:endParaRPr lang="en-US"/>
        </a:p>
      </dgm:t>
    </dgm:pt>
    <dgm:pt modelId="{99159471-535D-41D5-ADAF-879FB36C8D61}" type="sibTrans" cxnId="{7A53EEE0-4E89-4097-876B-B857FF182EEF}">
      <dgm:prSet/>
      <dgm:spPr/>
      <dgm:t>
        <a:bodyPr/>
        <a:lstStyle/>
        <a:p>
          <a:endParaRPr lang="en-US"/>
        </a:p>
      </dgm:t>
    </dgm:pt>
    <dgm:pt modelId="{3B85F39A-A840-4449-B88C-892E01FCA570}">
      <dgm:prSet/>
      <dgm:spPr/>
      <dgm:t>
        <a:bodyPr/>
        <a:lstStyle/>
        <a:p>
          <a:r>
            <a:rPr lang="en-US"/>
            <a:t>What is the role of the DON in preventing allegations of worthless services?</a:t>
          </a:r>
        </a:p>
      </dgm:t>
    </dgm:pt>
    <dgm:pt modelId="{DB08758A-7606-47CE-BAD7-8E6C01EA61B4}" type="parTrans" cxnId="{14277D15-2FEB-49E2-B965-BE98E5C18835}">
      <dgm:prSet/>
      <dgm:spPr/>
      <dgm:t>
        <a:bodyPr/>
        <a:lstStyle/>
        <a:p>
          <a:endParaRPr lang="en-US"/>
        </a:p>
      </dgm:t>
    </dgm:pt>
    <dgm:pt modelId="{73E49EA8-A514-45F6-B012-F48FABB57E9F}" type="sibTrans" cxnId="{14277D15-2FEB-49E2-B965-BE98E5C18835}">
      <dgm:prSet/>
      <dgm:spPr/>
      <dgm:t>
        <a:bodyPr/>
        <a:lstStyle/>
        <a:p>
          <a:endParaRPr lang="en-US"/>
        </a:p>
      </dgm:t>
    </dgm:pt>
    <dgm:pt modelId="{A7FD643F-6645-E04C-BEB0-E8C5B4CC1600}" type="pres">
      <dgm:prSet presAssocID="{AA0A8D92-6DF0-4569-9B10-11DE89F53083}" presName="Name0" presStyleCnt="0">
        <dgm:presLayoutVars>
          <dgm:dir/>
          <dgm:resizeHandles val="exact"/>
        </dgm:presLayoutVars>
      </dgm:prSet>
      <dgm:spPr/>
    </dgm:pt>
    <dgm:pt modelId="{1E61F446-038B-9B47-A596-F89C2FC336CD}" type="pres">
      <dgm:prSet presAssocID="{2CF69423-F04C-482E-BCD5-AA2434A93CE4}" presName="node" presStyleLbl="node1" presStyleIdx="0" presStyleCnt="6">
        <dgm:presLayoutVars>
          <dgm:bulletEnabled val="1"/>
        </dgm:presLayoutVars>
      </dgm:prSet>
      <dgm:spPr/>
    </dgm:pt>
    <dgm:pt modelId="{C8A1183A-848C-304C-9532-200E4F7E89B3}" type="pres">
      <dgm:prSet presAssocID="{6DB43EF3-42D9-4A20-A764-418FDB49ECA4}" presName="sibTrans" presStyleLbl="sibTrans1D1" presStyleIdx="0" presStyleCnt="5"/>
      <dgm:spPr/>
    </dgm:pt>
    <dgm:pt modelId="{4A4CF270-85B8-D749-BE6B-DFDC9351D58E}" type="pres">
      <dgm:prSet presAssocID="{6DB43EF3-42D9-4A20-A764-418FDB49ECA4}" presName="connectorText" presStyleLbl="sibTrans1D1" presStyleIdx="0" presStyleCnt="5"/>
      <dgm:spPr/>
    </dgm:pt>
    <dgm:pt modelId="{24364EC2-70C7-6145-B70B-5A2D91983F4E}" type="pres">
      <dgm:prSet presAssocID="{AF831BA1-0508-49B7-A938-79A8BB274DE8}" presName="node" presStyleLbl="node1" presStyleIdx="1" presStyleCnt="6">
        <dgm:presLayoutVars>
          <dgm:bulletEnabled val="1"/>
        </dgm:presLayoutVars>
      </dgm:prSet>
      <dgm:spPr/>
    </dgm:pt>
    <dgm:pt modelId="{87D02E1B-DF6A-AD4B-88C6-79DA616814EB}" type="pres">
      <dgm:prSet presAssocID="{02666648-9D89-4E25-BC35-E5A1CEA49505}" presName="sibTrans" presStyleLbl="sibTrans1D1" presStyleIdx="1" presStyleCnt="5"/>
      <dgm:spPr/>
    </dgm:pt>
    <dgm:pt modelId="{C9173EFC-B6B3-5A40-A2B4-4BCC16BDFE0D}" type="pres">
      <dgm:prSet presAssocID="{02666648-9D89-4E25-BC35-E5A1CEA49505}" presName="connectorText" presStyleLbl="sibTrans1D1" presStyleIdx="1" presStyleCnt="5"/>
      <dgm:spPr/>
    </dgm:pt>
    <dgm:pt modelId="{303E8C2D-FCB6-124C-AA74-6A4F75A25EA8}" type="pres">
      <dgm:prSet presAssocID="{09F83DD9-2542-4BAA-8822-2DD39A08B4CB}" presName="node" presStyleLbl="node1" presStyleIdx="2" presStyleCnt="6">
        <dgm:presLayoutVars>
          <dgm:bulletEnabled val="1"/>
        </dgm:presLayoutVars>
      </dgm:prSet>
      <dgm:spPr/>
    </dgm:pt>
    <dgm:pt modelId="{FAEA202B-0264-C444-9D4C-22A1D38363E4}" type="pres">
      <dgm:prSet presAssocID="{E07E4920-F994-4C4A-896E-71243F6980A5}" presName="sibTrans" presStyleLbl="sibTrans1D1" presStyleIdx="2" presStyleCnt="5"/>
      <dgm:spPr/>
    </dgm:pt>
    <dgm:pt modelId="{AC035246-EA24-7940-927F-1EB710E40253}" type="pres">
      <dgm:prSet presAssocID="{E07E4920-F994-4C4A-896E-71243F6980A5}" presName="connectorText" presStyleLbl="sibTrans1D1" presStyleIdx="2" presStyleCnt="5"/>
      <dgm:spPr/>
    </dgm:pt>
    <dgm:pt modelId="{C969B744-A600-364B-81FF-689C02F8D0B0}" type="pres">
      <dgm:prSet presAssocID="{00AD7E4E-4D9B-4630-BFC5-D584B95E431A}" presName="node" presStyleLbl="node1" presStyleIdx="3" presStyleCnt="6">
        <dgm:presLayoutVars>
          <dgm:bulletEnabled val="1"/>
        </dgm:presLayoutVars>
      </dgm:prSet>
      <dgm:spPr/>
    </dgm:pt>
    <dgm:pt modelId="{FD955265-AC9A-3947-8886-A01CC1EC7E52}" type="pres">
      <dgm:prSet presAssocID="{5BE68A71-6B38-4ECF-A2E9-867663D5C8B8}" presName="sibTrans" presStyleLbl="sibTrans1D1" presStyleIdx="3" presStyleCnt="5"/>
      <dgm:spPr/>
    </dgm:pt>
    <dgm:pt modelId="{12848406-9AC1-C74D-980C-86278950F2FC}" type="pres">
      <dgm:prSet presAssocID="{5BE68A71-6B38-4ECF-A2E9-867663D5C8B8}" presName="connectorText" presStyleLbl="sibTrans1D1" presStyleIdx="3" presStyleCnt="5"/>
      <dgm:spPr/>
    </dgm:pt>
    <dgm:pt modelId="{D1F49AEF-5627-5340-B1C7-9318C91558A7}" type="pres">
      <dgm:prSet presAssocID="{EA72D44A-F0F2-4DE4-B28B-E03E8D6E3914}" presName="node" presStyleLbl="node1" presStyleIdx="4" presStyleCnt="6">
        <dgm:presLayoutVars>
          <dgm:bulletEnabled val="1"/>
        </dgm:presLayoutVars>
      </dgm:prSet>
      <dgm:spPr/>
    </dgm:pt>
    <dgm:pt modelId="{C69824F5-E30B-D346-BC93-FD46170008CE}" type="pres">
      <dgm:prSet presAssocID="{99159471-535D-41D5-ADAF-879FB36C8D61}" presName="sibTrans" presStyleLbl="sibTrans1D1" presStyleIdx="4" presStyleCnt="5"/>
      <dgm:spPr/>
    </dgm:pt>
    <dgm:pt modelId="{2F674BE3-5A4A-B74D-B723-67B73E5DF865}" type="pres">
      <dgm:prSet presAssocID="{99159471-535D-41D5-ADAF-879FB36C8D61}" presName="connectorText" presStyleLbl="sibTrans1D1" presStyleIdx="4" presStyleCnt="5"/>
      <dgm:spPr/>
    </dgm:pt>
    <dgm:pt modelId="{466D5529-2B58-A54C-B618-8E9A8073ABBB}" type="pres">
      <dgm:prSet presAssocID="{3B85F39A-A840-4449-B88C-892E01FCA570}" presName="node" presStyleLbl="node1" presStyleIdx="5" presStyleCnt="6">
        <dgm:presLayoutVars>
          <dgm:bulletEnabled val="1"/>
        </dgm:presLayoutVars>
      </dgm:prSet>
      <dgm:spPr/>
    </dgm:pt>
  </dgm:ptLst>
  <dgm:cxnLst>
    <dgm:cxn modelId="{B59D1809-A978-4A4D-BD5D-338F8C76D39A}" type="presOf" srcId="{09F83DD9-2542-4BAA-8822-2DD39A08B4CB}" destId="{303E8C2D-FCB6-124C-AA74-6A4F75A25EA8}" srcOrd="0" destOrd="0" presId="urn:microsoft.com/office/officeart/2016/7/layout/RepeatingBendingProcessNew"/>
    <dgm:cxn modelId="{9E235D0E-7892-E045-94AC-82DD4415D267}" type="presOf" srcId="{6DB43EF3-42D9-4A20-A764-418FDB49ECA4}" destId="{4A4CF270-85B8-D749-BE6B-DFDC9351D58E}" srcOrd="1" destOrd="0" presId="urn:microsoft.com/office/officeart/2016/7/layout/RepeatingBendingProcessNew"/>
    <dgm:cxn modelId="{3B1C350F-842A-9644-A7B3-D8CFDA4C3847}" type="presOf" srcId="{02666648-9D89-4E25-BC35-E5A1CEA49505}" destId="{87D02E1B-DF6A-AD4B-88C6-79DA616814EB}" srcOrd="0" destOrd="0" presId="urn:microsoft.com/office/officeart/2016/7/layout/RepeatingBendingProcessNew"/>
    <dgm:cxn modelId="{14277D15-2FEB-49E2-B965-BE98E5C18835}" srcId="{AA0A8D92-6DF0-4569-9B10-11DE89F53083}" destId="{3B85F39A-A840-4449-B88C-892E01FCA570}" srcOrd="5" destOrd="0" parTransId="{DB08758A-7606-47CE-BAD7-8E6C01EA61B4}" sibTransId="{73E49EA8-A514-45F6-B012-F48FABB57E9F}"/>
    <dgm:cxn modelId="{C16DE71E-DB9B-AA49-9C85-F44191BCD4D7}" type="presOf" srcId="{AF831BA1-0508-49B7-A938-79A8BB274DE8}" destId="{24364EC2-70C7-6145-B70B-5A2D91983F4E}" srcOrd="0" destOrd="0" presId="urn:microsoft.com/office/officeart/2016/7/layout/RepeatingBendingProcessNew"/>
    <dgm:cxn modelId="{C0C99833-748E-4981-B40C-71DB60AE27F8}" srcId="{AA0A8D92-6DF0-4569-9B10-11DE89F53083}" destId="{AF831BA1-0508-49B7-A938-79A8BB274DE8}" srcOrd="1" destOrd="0" parTransId="{1F42CB4C-E010-4FF6-96EB-879781B54D91}" sibTransId="{02666648-9D89-4E25-BC35-E5A1CEA49505}"/>
    <dgm:cxn modelId="{E65F9638-9532-6F4E-9543-EBA3B436F9AF}" type="presOf" srcId="{E07E4920-F994-4C4A-896E-71243F6980A5}" destId="{FAEA202B-0264-C444-9D4C-22A1D38363E4}" srcOrd="0" destOrd="0" presId="urn:microsoft.com/office/officeart/2016/7/layout/RepeatingBendingProcessNew"/>
    <dgm:cxn modelId="{60AC3B3F-EA66-4AA9-8A79-880AF35C0DE3}" srcId="{AA0A8D92-6DF0-4569-9B10-11DE89F53083}" destId="{00AD7E4E-4D9B-4630-BFC5-D584B95E431A}" srcOrd="3" destOrd="0" parTransId="{7C85D4D7-787F-4D2A-8385-BC9DDF035944}" sibTransId="{5BE68A71-6B38-4ECF-A2E9-867663D5C8B8}"/>
    <dgm:cxn modelId="{2B889D48-0BEE-6743-93DB-FD7FC621D0B9}" type="presOf" srcId="{3B85F39A-A840-4449-B88C-892E01FCA570}" destId="{466D5529-2B58-A54C-B618-8E9A8073ABBB}" srcOrd="0" destOrd="0" presId="urn:microsoft.com/office/officeart/2016/7/layout/RepeatingBendingProcessNew"/>
    <dgm:cxn modelId="{D4C26552-87D9-7B47-AF79-4C8731D0605A}" type="presOf" srcId="{2CF69423-F04C-482E-BCD5-AA2434A93CE4}" destId="{1E61F446-038B-9B47-A596-F89C2FC336CD}" srcOrd="0" destOrd="0" presId="urn:microsoft.com/office/officeart/2016/7/layout/RepeatingBendingProcessNew"/>
    <dgm:cxn modelId="{3EA79B73-B942-904C-BAF8-732B46B7A5E7}" type="presOf" srcId="{00AD7E4E-4D9B-4630-BFC5-D584B95E431A}" destId="{C969B744-A600-364B-81FF-689C02F8D0B0}" srcOrd="0" destOrd="0" presId="urn:microsoft.com/office/officeart/2016/7/layout/RepeatingBendingProcessNew"/>
    <dgm:cxn modelId="{784F6782-200A-4638-B1A7-593288495E01}" srcId="{AA0A8D92-6DF0-4569-9B10-11DE89F53083}" destId="{2CF69423-F04C-482E-BCD5-AA2434A93CE4}" srcOrd="0" destOrd="0" parTransId="{153C8D10-AFCA-4669-9B66-2588B35DFFF8}" sibTransId="{6DB43EF3-42D9-4A20-A764-418FDB49ECA4}"/>
    <dgm:cxn modelId="{81CAAB86-E418-2349-B6EB-B77E0001BD8F}" type="presOf" srcId="{5BE68A71-6B38-4ECF-A2E9-867663D5C8B8}" destId="{FD955265-AC9A-3947-8886-A01CC1EC7E52}" srcOrd="0" destOrd="0" presId="urn:microsoft.com/office/officeart/2016/7/layout/RepeatingBendingProcessNew"/>
    <dgm:cxn modelId="{5BEC1D90-495E-1047-846A-F5B226466885}" type="presOf" srcId="{EA72D44A-F0F2-4DE4-B28B-E03E8D6E3914}" destId="{D1F49AEF-5627-5340-B1C7-9318C91558A7}" srcOrd="0" destOrd="0" presId="urn:microsoft.com/office/officeart/2016/7/layout/RepeatingBendingProcessNew"/>
    <dgm:cxn modelId="{72C2B4A3-064D-4420-8AD5-4E6766A1CE64}" srcId="{AA0A8D92-6DF0-4569-9B10-11DE89F53083}" destId="{09F83DD9-2542-4BAA-8822-2DD39A08B4CB}" srcOrd="2" destOrd="0" parTransId="{5D0841CF-E31D-4232-9DF7-79B2654CA63D}" sibTransId="{E07E4920-F994-4C4A-896E-71243F6980A5}"/>
    <dgm:cxn modelId="{D8EA96B2-D399-E643-BC1E-76181995A243}" type="presOf" srcId="{AA0A8D92-6DF0-4569-9B10-11DE89F53083}" destId="{A7FD643F-6645-E04C-BEB0-E8C5B4CC1600}" srcOrd="0" destOrd="0" presId="urn:microsoft.com/office/officeart/2016/7/layout/RepeatingBendingProcessNew"/>
    <dgm:cxn modelId="{1E72A6B9-C399-7A48-9E3E-D0DFD196912C}" type="presOf" srcId="{99159471-535D-41D5-ADAF-879FB36C8D61}" destId="{2F674BE3-5A4A-B74D-B723-67B73E5DF865}" srcOrd="1" destOrd="0" presId="urn:microsoft.com/office/officeart/2016/7/layout/RepeatingBendingProcessNew"/>
    <dgm:cxn modelId="{759AEEC6-B68B-FA43-A2BE-43BAC6AE0518}" type="presOf" srcId="{6DB43EF3-42D9-4A20-A764-418FDB49ECA4}" destId="{C8A1183A-848C-304C-9532-200E4F7E89B3}" srcOrd="0" destOrd="0" presId="urn:microsoft.com/office/officeart/2016/7/layout/RepeatingBendingProcessNew"/>
    <dgm:cxn modelId="{7CC34EC7-AB93-0447-B794-9FA89F80957D}" type="presOf" srcId="{E07E4920-F994-4C4A-896E-71243F6980A5}" destId="{AC035246-EA24-7940-927F-1EB710E40253}" srcOrd="1" destOrd="0" presId="urn:microsoft.com/office/officeart/2016/7/layout/RepeatingBendingProcessNew"/>
    <dgm:cxn modelId="{5B33E1D5-55A0-6D48-B53E-E9CEF3B617BE}" type="presOf" srcId="{02666648-9D89-4E25-BC35-E5A1CEA49505}" destId="{C9173EFC-B6B3-5A40-A2B4-4BCC16BDFE0D}" srcOrd="1" destOrd="0" presId="urn:microsoft.com/office/officeart/2016/7/layout/RepeatingBendingProcessNew"/>
    <dgm:cxn modelId="{7A53EEE0-4E89-4097-876B-B857FF182EEF}" srcId="{AA0A8D92-6DF0-4569-9B10-11DE89F53083}" destId="{EA72D44A-F0F2-4DE4-B28B-E03E8D6E3914}" srcOrd="4" destOrd="0" parTransId="{D8ACA778-6CDD-4330-AB53-C6616B37AC2B}" sibTransId="{99159471-535D-41D5-ADAF-879FB36C8D61}"/>
    <dgm:cxn modelId="{79EA7DFC-6CF8-B546-9BD8-BC622BAEC10B}" type="presOf" srcId="{99159471-535D-41D5-ADAF-879FB36C8D61}" destId="{C69824F5-E30B-D346-BC93-FD46170008CE}" srcOrd="0" destOrd="0" presId="urn:microsoft.com/office/officeart/2016/7/layout/RepeatingBendingProcessNew"/>
    <dgm:cxn modelId="{1E71FCFE-D5A0-8547-A33B-BCE50FCAB064}" type="presOf" srcId="{5BE68A71-6B38-4ECF-A2E9-867663D5C8B8}" destId="{12848406-9AC1-C74D-980C-86278950F2FC}" srcOrd="1" destOrd="0" presId="urn:microsoft.com/office/officeart/2016/7/layout/RepeatingBendingProcessNew"/>
    <dgm:cxn modelId="{34526878-D337-2A43-AD8A-4733E58A3D17}" type="presParOf" srcId="{A7FD643F-6645-E04C-BEB0-E8C5B4CC1600}" destId="{1E61F446-038B-9B47-A596-F89C2FC336CD}" srcOrd="0" destOrd="0" presId="urn:microsoft.com/office/officeart/2016/7/layout/RepeatingBendingProcessNew"/>
    <dgm:cxn modelId="{B8BA4B4F-58D9-9A4F-AD75-2CEFB9E7BEDD}" type="presParOf" srcId="{A7FD643F-6645-E04C-BEB0-E8C5B4CC1600}" destId="{C8A1183A-848C-304C-9532-200E4F7E89B3}" srcOrd="1" destOrd="0" presId="urn:microsoft.com/office/officeart/2016/7/layout/RepeatingBendingProcessNew"/>
    <dgm:cxn modelId="{996ACED6-BAC5-3C47-B508-F183087A597F}" type="presParOf" srcId="{C8A1183A-848C-304C-9532-200E4F7E89B3}" destId="{4A4CF270-85B8-D749-BE6B-DFDC9351D58E}" srcOrd="0" destOrd="0" presId="urn:microsoft.com/office/officeart/2016/7/layout/RepeatingBendingProcessNew"/>
    <dgm:cxn modelId="{2EB1B876-F171-0243-96D9-A04648BD22B8}" type="presParOf" srcId="{A7FD643F-6645-E04C-BEB0-E8C5B4CC1600}" destId="{24364EC2-70C7-6145-B70B-5A2D91983F4E}" srcOrd="2" destOrd="0" presId="urn:microsoft.com/office/officeart/2016/7/layout/RepeatingBendingProcessNew"/>
    <dgm:cxn modelId="{4F9190E9-19E8-5F4E-8240-A119C6B1DE6D}" type="presParOf" srcId="{A7FD643F-6645-E04C-BEB0-E8C5B4CC1600}" destId="{87D02E1B-DF6A-AD4B-88C6-79DA616814EB}" srcOrd="3" destOrd="0" presId="urn:microsoft.com/office/officeart/2016/7/layout/RepeatingBendingProcessNew"/>
    <dgm:cxn modelId="{64F505AE-EF1A-BB42-8C3B-28D18F664130}" type="presParOf" srcId="{87D02E1B-DF6A-AD4B-88C6-79DA616814EB}" destId="{C9173EFC-B6B3-5A40-A2B4-4BCC16BDFE0D}" srcOrd="0" destOrd="0" presId="urn:microsoft.com/office/officeart/2016/7/layout/RepeatingBendingProcessNew"/>
    <dgm:cxn modelId="{5C49B153-B45E-AE4E-8A36-52A0A5F30652}" type="presParOf" srcId="{A7FD643F-6645-E04C-BEB0-E8C5B4CC1600}" destId="{303E8C2D-FCB6-124C-AA74-6A4F75A25EA8}" srcOrd="4" destOrd="0" presId="urn:microsoft.com/office/officeart/2016/7/layout/RepeatingBendingProcessNew"/>
    <dgm:cxn modelId="{FE3896FC-B9F8-A84E-9094-D5F7F539BD25}" type="presParOf" srcId="{A7FD643F-6645-E04C-BEB0-E8C5B4CC1600}" destId="{FAEA202B-0264-C444-9D4C-22A1D38363E4}" srcOrd="5" destOrd="0" presId="urn:microsoft.com/office/officeart/2016/7/layout/RepeatingBendingProcessNew"/>
    <dgm:cxn modelId="{31036680-A03E-9C4B-81D8-7CC79A28189C}" type="presParOf" srcId="{FAEA202B-0264-C444-9D4C-22A1D38363E4}" destId="{AC035246-EA24-7940-927F-1EB710E40253}" srcOrd="0" destOrd="0" presId="urn:microsoft.com/office/officeart/2016/7/layout/RepeatingBendingProcessNew"/>
    <dgm:cxn modelId="{4133ED37-3B5A-8840-AB9A-C1085C84D576}" type="presParOf" srcId="{A7FD643F-6645-E04C-BEB0-E8C5B4CC1600}" destId="{C969B744-A600-364B-81FF-689C02F8D0B0}" srcOrd="6" destOrd="0" presId="urn:microsoft.com/office/officeart/2016/7/layout/RepeatingBendingProcessNew"/>
    <dgm:cxn modelId="{43FCCE0F-CEBC-E54C-8616-4268D9B2EE46}" type="presParOf" srcId="{A7FD643F-6645-E04C-BEB0-E8C5B4CC1600}" destId="{FD955265-AC9A-3947-8886-A01CC1EC7E52}" srcOrd="7" destOrd="0" presId="urn:microsoft.com/office/officeart/2016/7/layout/RepeatingBendingProcessNew"/>
    <dgm:cxn modelId="{C2E26EB2-34BA-4A48-9C0D-D8C998698BD4}" type="presParOf" srcId="{FD955265-AC9A-3947-8886-A01CC1EC7E52}" destId="{12848406-9AC1-C74D-980C-86278950F2FC}" srcOrd="0" destOrd="0" presId="urn:microsoft.com/office/officeart/2016/7/layout/RepeatingBendingProcessNew"/>
    <dgm:cxn modelId="{F6A265A9-550F-2445-B449-F83D7F64E634}" type="presParOf" srcId="{A7FD643F-6645-E04C-BEB0-E8C5B4CC1600}" destId="{D1F49AEF-5627-5340-B1C7-9318C91558A7}" srcOrd="8" destOrd="0" presId="urn:microsoft.com/office/officeart/2016/7/layout/RepeatingBendingProcessNew"/>
    <dgm:cxn modelId="{7B83A9C2-1880-C341-8D67-ED0CA4FE78FA}" type="presParOf" srcId="{A7FD643F-6645-E04C-BEB0-E8C5B4CC1600}" destId="{C69824F5-E30B-D346-BC93-FD46170008CE}" srcOrd="9" destOrd="0" presId="urn:microsoft.com/office/officeart/2016/7/layout/RepeatingBendingProcessNew"/>
    <dgm:cxn modelId="{D7A7AEAB-2459-1A4C-9830-08762909AD38}" type="presParOf" srcId="{C69824F5-E30B-D346-BC93-FD46170008CE}" destId="{2F674BE3-5A4A-B74D-B723-67B73E5DF865}" srcOrd="0" destOrd="0" presId="urn:microsoft.com/office/officeart/2016/7/layout/RepeatingBendingProcessNew"/>
    <dgm:cxn modelId="{1BFC49CE-FA01-874B-B302-EC0DE3DFBF17}" type="presParOf" srcId="{A7FD643F-6645-E04C-BEB0-E8C5B4CC1600}" destId="{466D5529-2B58-A54C-B618-8E9A8073ABBB}"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E01746-B160-4A2F-8DD2-3D4B1893BF1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92D1C8C-2462-4C5F-96C4-879F7C476236}">
      <dgm:prSet/>
      <dgm:spPr/>
      <dgm:t>
        <a:bodyPr/>
        <a:lstStyle/>
        <a:p>
          <a:r>
            <a:rPr lang="en-US" dirty="0"/>
            <a:t>The construction companies built SNFs and Borne hired a 3</a:t>
          </a:r>
          <a:r>
            <a:rPr lang="en-US" baseline="30000" dirty="0"/>
            <a:t>rd</a:t>
          </a:r>
          <a:r>
            <a:rPr lang="en-US" dirty="0"/>
            <a:t> party management company initially until he realized the amount of money he could control</a:t>
          </a:r>
        </a:p>
      </dgm:t>
    </dgm:pt>
    <dgm:pt modelId="{7D4FBCC2-D576-47F3-A014-3744711BAF7B}" type="parTrans" cxnId="{E1769776-AE78-4106-98FA-360B2D19C654}">
      <dgm:prSet/>
      <dgm:spPr/>
      <dgm:t>
        <a:bodyPr/>
        <a:lstStyle/>
        <a:p>
          <a:endParaRPr lang="en-US"/>
        </a:p>
      </dgm:t>
    </dgm:pt>
    <dgm:pt modelId="{00BA46B6-AB7F-4A4E-BE0E-C6E50B37AEB4}" type="sibTrans" cxnId="{E1769776-AE78-4106-98FA-360B2D19C654}">
      <dgm:prSet/>
      <dgm:spPr/>
      <dgm:t>
        <a:bodyPr/>
        <a:lstStyle/>
        <a:p>
          <a:endParaRPr lang="en-US"/>
        </a:p>
      </dgm:t>
    </dgm:pt>
    <dgm:pt modelId="{3AF2392C-ED88-42A5-B6C7-58A9CB48CB53}">
      <dgm:prSet/>
      <dgm:spPr/>
      <dgm:t>
        <a:bodyPr/>
        <a:lstStyle/>
        <a:p>
          <a:r>
            <a:rPr lang="en-US" dirty="0"/>
            <a:t>Borne sold the SNFs but took over the management which controlled all of the revenues from the SNFs</a:t>
          </a:r>
        </a:p>
      </dgm:t>
    </dgm:pt>
    <dgm:pt modelId="{D7DA0F14-912E-4339-8600-35BE26BF1921}" type="parTrans" cxnId="{788AFF89-15A8-46FA-AD30-2662C61B05F7}">
      <dgm:prSet/>
      <dgm:spPr/>
      <dgm:t>
        <a:bodyPr/>
        <a:lstStyle/>
        <a:p>
          <a:endParaRPr lang="en-US"/>
        </a:p>
      </dgm:t>
    </dgm:pt>
    <dgm:pt modelId="{C82E4A30-BE59-4492-83A3-71C42DFCBEA4}" type="sibTrans" cxnId="{788AFF89-15A8-46FA-AD30-2662C61B05F7}">
      <dgm:prSet/>
      <dgm:spPr/>
      <dgm:t>
        <a:bodyPr/>
        <a:lstStyle/>
        <a:p>
          <a:endParaRPr lang="en-US"/>
        </a:p>
      </dgm:t>
    </dgm:pt>
    <dgm:pt modelId="{85B04947-7D4C-4E93-B5E1-F6AD41EE45C0}">
      <dgm:prSet/>
      <dgm:spPr/>
      <dgm:t>
        <a:bodyPr/>
        <a:lstStyle/>
        <a:p>
          <a:r>
            <a:rPr lang="en-US" dirty="0"/>
            <a:t>The diversion of money from the facility resulted in significant understaffing, insufficient supplies, the lack of working a/c units and washing machines, the unavailability of transportation for residents, broken ice machines, insufficient food</a:t>
          </a:r>
        </a:p>
      </dgm:t>
    </dgm:pt>
    <dgm:pt modelId="{1D9FAF49-1627-4BBE-9161-803720AF648F}" type="parTrans" cxnId="{6B7315EA-2333-4C19-89ED-A03FB6AA95B9}">
      <dgm:prSet/>
      <dgm:spPr/>
      <dgm:t>
        <a:bodyPr/>
        <a:lstStyle/>
        <a:p>
          <a:endParaRPr lang="en-US"/>
        </a:p>
      </dgm:t>
    </dgm:pt>
    <dgm:pt modelId="{D7D612AF-9220-4F70-8C19-150B3A89A9C2}" type="sibTrans" cxnId="{6B7315EA-2333-4C19-89ED-A03FB6AA95B9}">
      <dgm:prSet/>
      <dgm:spPr/>
      <dgm:t>
        <a:bodyPr/>
        <a:lstStyle/>
        <a:p>
          <a:endParaRPr lang="en-US"/>
        </a:p>
      </dgm:t>
    </dgm:pt>
    <dgm:pt modelId="{7344E6A4-0CA2-4DB3-99B0-00EA348DAD06}">
      <dgm:prSet/>
      <dgm:spPr/>
      <dgm:t>
        <a:bodyPr/>
        <a:lstStyle/>
        <a:p>
          <a:r>
            <a:rPr lang="en-US" dirty="0"/>
            <a:t>Staff took up collections and donations for food for the residents</a:t>
          </a:r>
        </a:p>
      </dgm:t>
    </dgm:pt>
    <dgm:pt modelId="{12034A29-4BA7-408A-B2C5-7C7504C336B9}" type="parTrans" cxnId="{F3651E97-5AFC-417B-BED3-C97F1355465B}">
      <dgm:prSet/>
      <dgm:spPr/>
      <dgm:t>
        <a:bodyPr/>
        <a:lstStyle/>
        <a:p>
          <a:endParaRPr lang="en-US"/>
        </a:p>
      </dgm:t>
    </dgm:pt>
    <dgm:pt modelId="{299543CF-0978-4116-8AFD-BCA7A31966CA}" type="sibTrans" cxnId="{F3651E97-5AFC-417B-BED3-C97F1355465B}">
      <dgm:prSet/>
      <dgm:spPr/>
      <dgm:t>
        <a:bodyPr/>
        <a:lstStyle/>
        <a:p>
          <a:endParaRPr lang="en-US"/>
        </a:p>
      </dgm:t>
    </dgm:pt>
    <dgm:pt modelId="{6644ADB1-F66B-4CA5-ACFA-576D37C4D4BC}" type="pres">
      <dgm:prSet presAssocID="{D3E01746-B160-4A2F-8DD2-3D4B1893BF13}" presName="root" presStyleCnt="0">
        <dgm:presLayoutVars>
          <dgm:dir/>
          <dgm:resizeHandles val="exact"/>
        </dgm:presLayoutVars>
      </dgm:prSet>
      <dgm:spPr/>
    </dgm:pt>
    <dgm:pt modelId="{5D1382C5-9608-4B64-97E9-887C75C0B497}" type="pres">
      <dgm:prSet presAssocID="{492D1C8C-2462-4C5F-96C4-879F7C476236}" presName="compNode" presStyleCnt="0"/>
      <dgm:spPr/>
    </dgm:pt>
    <dgm:pt modelId="{74C5EAF4-4D81-4F10-8176-5F89915C8F73}" type="pres">
      <dgm:prSet presAssocID="{492D1C8C-2462-4C5F-96C4-879F7C476236}" presName="bgRect" presStyleLbl="bgShp" presStyleIdx="0" presStyleCnt="4"/>
      <dgm:spPr/>
    </dgm:pt>
    <dgm:pt modelId="{46988075-AB67-4402-ACE8-9E4C6A68AD39}" type="pres">
      <dgm:prSet presAssocID="{492D1C8C-2462-4C5F-96C4-879F7C47623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F0568904-1125-4AD1-98F6-65C41A06FE22}" type="pres">
      <dgm:prSet presAssocID="{492D1C8C-2462-4C5F-96C4-879F7C476236}" presName="spaceRect" presStyleCnt="0"/>
      <dgm:spPr/>
    </dgm:pt>
    <dgm:pt modelId="{ADFF6757-9247-496E-BB77-96F5DC85C702}" type="pres">
      <dgm:prSet presAssocID="{492D1C8C-2462-4C5F-96C4-879F7C476236}" presName="parTx" presStyleLbl="revTx" presStyleIdx="0" presStyleCnt="4">
        <dgm:presLayoutVars>
          <dgm:chMax val="0"/>
          <dgm:chPref val="0"/>
        </dgm:presLayoutVars>
      </dgm:prSet>
      <dgm:spPr/>
    </dgm:pt>
    <dgm:pt modelId="{2D796DF3-B9D6-4B24-B691-0CEFF2770316}" type="pres">
      <dgm:prSet presAssocID="{00BA46B6-AB7F-4A4E-BE0E-C6E50B37AEB4}" presName="sibTrans" presStyleCnt="0"/>
      <dgm:spPr/>
    </dgm:pt>
    <dgm:pt modelId="{111B6824-5541-4AE6-AD84-1F5C6FE74888}" type="pres">
      <dgm:prSet presAssocID="{3AF2392C-ED88-42A5-B6C7-58A9CB48CB53}" presName="compNode" presStyleCnt="0"/>
      <dgm:spPr/>
    </dgm:pt>
    <dgm:pt modelId="{D3493E4B-9943-47E2-A6B9-D4EDE117B8CD}" type="pres">
      <dgm:prSet presAssocID="{3AF2392C-ED88-42A5-B6C7-58A9CB48CB53}" presName="bgRect" presStyleLbl="bgShp" presStyleIdx="1" presStyleCnt="4"/>
      <dgm:spPr/>
    </dgm:pt>
    <dgm:pt modelId="{1F3ABDBB-5E06-4A63-9A59-53E551A78729}" type="pres">
      <dgm:prSet presAssocID="{3AF2392C-ED88-42A5-B6C7-58A9CB48CB5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83210B73-D160-45A6-9A88-A0AF301A3C9C}" type="pres">
      <dgm:prSet presAssocID="{3AF2392C-ED88-42A5-B6C7-58A9CB48CB53}" presName="spaceRect" presStyleCnt="0"/>
      <dgm:spPr/>
    </dgm:pt>
    <dgm:pt modelId="{10200085-B02E-4021-A841-231085DB79DB}" type="pres">
      <dgm:prSet presAssocID="{3AF2392C-ED88-42A5-B6C7-58A9CB48CB53}" presName="parTx" presStyleLbl="revTx" presStyleIdx="1" presStyleCnt="4">
        <dgm:presLayoutVars>
          <dgm:chMax val="0"/>
          <dgm:chPref val="0"/>
        </dgm:presLayoutVars>
      </dgm:prSet>
      <dgm:spPr/>
    </dgm:pt>
    <dgm:pt modelId="{E4FABA77-CE9B-4D60-9788-0868C25A7654}" type="pres">
      <dgm:prSet presAssocID="{C82E4A30-BE59-4492-83A3-71C42DFCBEA4}" presName="sibTrans" presStyleCnt="0"/>
      <dgm:spPr/>
    </dgm:pt>
    <dgm:pt modelId="{9CBBF77F-D38B-457B-BF29-16F4B27A29F1}" type="pres">
      <dgm:prSet presAssocID="{85B04947-7D4C-4E93-B5E1-F6AD41EE45C0}" presName="compNode" presStyleCnt="0"/>
      <dgm:spPr/>
    </dgm:pt>
    <dgm:pt modelId="{083D8FC4-D526-465E-A3C9-B18BF1AABE8B}" type="pres">
      <dgm:prSet presAssocID="{85B04947-7D4C-4E93-B5E1-F6AD41EE45C0}" presName="bgRect" presStyleLbl="bgShp" presStyleIdx="2" presStyleCnt="4"/>
      <dgm:spPr/>
    </dgm:pt>
    <dgm:pt modelId="{92CB4FB3-D98F-458F-B6F5-3CCA8A01C125}" type="pres">
      <dgm:prSet presAssocID="{85B04947-7D4C-4E93-B5E1-F6AD41EE45C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F178964C-A7CA-4ED3-97B6-EC6A44A8EBA3}" type="pres">
      <dgm:prSet presAssocID="{85B04947-7D4C-4E93-B5E1-F6AD41EE45C0}" presName="spaceRect" presStyleCnt="0"/>
      <dgm:spPr/>
    </dgm:pt>
    <dgm:pt modelId="{E6809269-994B-4B03-8FA3-CB35E8E22D0B}" type="pres">
      <dgm:prSet presAssocID="{85B04947-7D4C-4E93-B5E1-F6AD41EE45C0}" presName="parTx" presStyleLbl="revTx" presStyleIdx="2" presStyleCnt="4">
        <dgm:presLayoutVars>
          <dgm:chMax val="0"/>
          <dgm:chPref val="0"/>
        </dgm:presLayoutVars>
      </dgm:prSet>
      <dgm:spPr/>
    </dgm:pt>
    <dgm:pt modelId="{73301DFB-518C-4420-A9C7-E3A6523FB04C}" type="pres">
      <dgm:prSet presAssocID="{D7D612AF-9220-4F70-8C19-150B3A89A9C2}" presName="sibTrans" presStyleCnt="0"/>
      <dgm:spPr/>
    </dgm:pt>
    <dgm:pt modelId="{FBB2F011-D995-404B-97EC-BB190CE93070}" type="pres">
      <dgm:prSet presAssocID="{7344E6A4-0CA2-4DB3-99B0-00EA348DAD06}" presName="compNode" presStyleCnt="0"/>
      <dgm:spPr/>
    </dgm:pt>
    <dgm:pt modelId="{66E47328-7E71-4CBC-8256-5BCFC8EF33DD}" type="pres">
      <dgm:prSet presAssocID="{7344E6A4-0CA2-4DB3-99B0-00EA348DAD06}" presName="bgRect" presStyleLbl="bgShp" presStyleIdx="3" presStyleCnt="4"/>
      <dgm:spPr/>
    </dgm:pt>
    <dgm:pt modelId="{008036EC-9F38-47F4-AFFB-18BB94520CB6}" type="pres">
      <dgm:prSet presAssocID="{7344E6A4-0CA2-4DB3-99B0-00EA348DAD0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rk and knife"/>
        </a:ext>
      </dgm:extLst>
    </dgm:pt>
    <dgm:pt modelId="{740E3C4E-8813-4418-9E22-42E5E928129E}" type="pres">
      <dgm:prSet presAssocID="{7344E6A4-0CA2-4DB3-99B0-00EA348DAD06}" presName="spaceRect" presStyleCnt="0"/>
      <dgm:spPr/>
    </dgm:pt>
    <dgm:pt modelId="{108C31B4-7FB0-4848-8604-D974FF06D1B5}" type="pres">
      <dgm:prSet presAssocID="{7344E6A4-0CA2-4DB3-99B0-00EA348DAD06}" presName="parTx" presStyleLbl="revTx" presStyleIdx="3" presStyleCnt="4">
        <dgm:presLayoutVars>
          <dgm:chMax val="0"/>
          <dgm:chPref val="0"/>
        </dgm:presLayoutVars>
      </dgm:prSet>
      <dgm:spPr/>
    </dgm:pt>
  </dgm:ptLst>
  <dgm:cxnLst>
    <dgm:cxn modelId="{0E45C02F-B90E-456A-87C3-AB2E2B047429}" type="presOf" srcId="{85B04947-7D4C-4E93-B5E1-F6AD41EE45C0}" destId="{E6809269-994B-4B03-8FA3-CB35E8E22D0B}" srcOrd="0" destOrd="0" presId="urn:microsoft.com/office/officeart/2018/2/layout/IconVerticalSolidList"/>
    <dgm:cxn modelId="{FE8A8532-CCC6-4910-9B1E-F1C627189CB3}" type="presOf" srcId="{3AF2392C-ED88-42A5-B6C7-58A9CB48CB53}" destId="{10200085-B02E-4021-A841-231085DB79DB}" srcOrd="0" destOrd="0" presId="urn:microsoft.com/office/officeart/2018/2/layout/IconVerticalSolidList"/>
    <dgm:cxn modelId="{E1769776-AE78-4106-98FA-360B2D19C654}" srcId="{D3E01746-B160-4A2F-8DD2-3D4B1893BF13}" destId="{492D1C8C-2462-4C5F-96C4-879F7C476236}" srcOrd="0" destOrd="0" parTransId="{7D4FBCC2-D576-47F3-A014-3744711BAF7B}" sibTransId="{00BA46B6-AB7F-4A4E-BE0E-C6E50B37AEB4}"/>
    <dgm:cxn modelId="{788AFF89-15A8-46FA-AD30-2662C61B05F7}" srcId="{D3E01746-B160-4A2F-8DD2-3D4B1893BF13}" destId="{3AF2392C-ED88-42A5-B6C7-58A9CB48CB53}" srcOrd="1" destOrd="0" parTransId="{D7DA0F14-912E-4339-8600-35BE26BF1921}" sibTransId="{C82E4A30-BE59-4492-83A3-71C42DFCBEA4}"/>
    <dgm:cxn modelId="{1935FE8D-07BB-4029-A34A-6C0734678F9F}" type="presOf" srcId="{492D1C8C-2462-4C5F-96C4-879F7C476236}" destId="{ADFF6757-9247-496E-BB77-96F5DC85C702}" srcOrd="0" destOrd="0" presId="urn:microsoft.com/office/officeart/2018/2/layout/IconVerticalSolidList"/>
    <dgm:cxn modelId="{F3651E97-5AFC-417B-BED3-C97F1355465B}" srcId="{D3E01746-B160-4A2F-8DD2-3D4B1893BF13}" destId="{7344E6A4-0CA2-4DB3-99B0-00EA348DAD06}" srcOrd="3" destOrd="0" parTransId="{12034A29-4BA7-408A-B2C5-7C7504C336B9}" sibTransId="{299543CF-0978-4116-8AFD-BCA7A31966CA}"/>
    <dgm:cxn modelId="{7B83B5DA-720B-440A-9C2F-A2993B15A9D5}" type="presOf" srcId="{7344E6A4-0CA2-4DB3-99B0-00EA348DAD06}" destId="{108C31B4-7FB0-4848-8604-D974FF06D1B5}" srcOrd="0" destOrd="0" presId="urn:microsoft.com/office/officeart/2018/2/layout/IconVerticalSolidList"/>
    <dgm:cxn modelId="{6B7315EA-2333-4C19-89ED-A03FB6AA95B9}" srcId="{D3E01746-B160-4A2F-8DD2-3D4B1893BF13}" destId="{85B04947-7D4C-4E93-B5E1-F6AD41EE45C0}" srcOrd="2" destOrd="0" parTransId="{1D9FAF49-1627-4BBE-9161-803720AF648F}" sibTransId="{D7D612AF-9220-4F70-8C19-150B3A89A9C2}"/>
    <dgm:cxn modelId="{AAC9F3F4-95C0-4C69-A34B-ABD226297FA6}" type="presOf" srcId="{D3E01746-B160-4A2F-8DD2-3D4B1893BF13}" destId="{6644ADB1-F66B-4CA5-ACFA-576D37C4D4BC}" srcOrd="0" destOrd="0" presId="urn:microsoft.com/office/officeart/2018/2/layout/IconVerticalSolidList"/>
    <dgm:cxn modelId="{603B9FF8-5F65-4871-A139-B0FFB932B924}" type="presParOf" srcId="{6644ADB1-F66B-4CA5-ACFA-576D37C4D4BC}" destId="{5D1382C5-9608-4B64-97E9-887C75C0B497}" srcOrd="0" destOrd="0" presId="urn:microsoft.com/office/officeart/2018/2/layout/IconVerticalSolidList"/>
    <dgm:cxn modelId="{B79D3A7A-77E5-47C1-8654-670A2DA8F3E9}" type="presParOf" srcId="{5D1382C5-9608-4B64-97E9-887C75C0B497}" destId="{74C5EAF4-4D81-4F10-8176-5F89915C8F73}" srcOrd="0" destOrd="0" presId="urn:microsoft.com/office/officeart/2018/2/layout/IconVerticalSolidList"/>
    <dgm:cxn modelId="{BE0CC842-AA0F-4123-9416-EA763F1EA299}" type="presParOf" srcId="{5D1382C5-9608-4B64-97E9-887C75C0B497}" destId="{46988075-AB67-4402-ACE8-9E4C6A68AD39}" srcOrd="1" destOrd="0" presId="urn:microsoft.com/office/officeart/2018/2/layout/IconVerticalSolidList"/>
    <dgm:cxn modelId="{0EFF6CB2-1B3A-4A37-B06C-43CC6A76DFF6}" type="presParOf" srcId="{5D1382C5-9608-4B64-97E9-887C75C0B497}" destId="{F0568904-1125-4AD1-98F6-65C41A06FE22}" srcOrd="2" destOrd="0" presId="urn:microsoft.com/office/officeart/2018/2/layout/IconVerticalSolidList"/>
    <dgm:cxn modelId="{513EB789-9342-4CB5-A43A-2CEA56E9ECB1}" type="presParOf" srcId="{5D1382C5-9608-4B64-97E9-887C75C0B497}" destId="{ADFF6757-9247-496E-BB77-96F5DC85C702}" srcOrd="3" destOrd="0" presId="urn:microsoft.com/office/officeart/2018/2/layout/IconVerticalSolidList"/>
    <dgm:cxn modelId="{BFBC5BC0-5982-437B-B1A6-515744EE098D}" type="presParOf" srcId="{6644ADB1-F66B-4CA5-ACFA-576D37C4D4BC}" destId="{2D796DF3-B9D6-4B24-B691-0CEFF2770316}" srcOrd="1" destOrd="0" presId="urn:microsoft.com/office/officeart/2018/2/layout/IconVerticalSolidList"/>
    <dgm:cxn modelId="{6AF5D682-773C-4134-938A-18DD3B8A6955}" type="presParOf" srcId="{6644ADB1-F66B-4CA5-ACFA-576D37C4D4BC}" destId="{111B6824-5541-4AE6-AD84-1F5C6FE74888}" srcOrd="2" destOrd="0" presId="urn:microsoft.com/office/officeart/2018/2/layout/IconVerticalSolidList"/>
    <dgm:cxn modelId="{92986C46-40CA-4432-823D-B9C3CE63BE7C}" type="presParOf" srcId="{111B6824-5541-4AE6-AD84-1F5C6FE74888}" destId="{D3493E4B-9943-47E2-A6B9-D4EDE117B8CD}" srcOrd="0" destOrd="0" presId="urn:microsoft.com/office/officeart/2018/2/layout/IconVerticalSolidList"/>
    <dgm:cxn modelId="{64CCF0F1-258D-4E7F-85DE-F8548EAE0892}" type="presParOf" srcId="{111B6824-5541-4AE6-AD84-1F5C6FE74888}" destId="{1F3ABDBB-5E06-4A63-9A59-53E551A78729}" srcOrd="1" destOrd="0" presId="urn:microsoft.com/office/officeart/2018/2/layout/IconVerticalSolidList"/>
    <dgm:cxn modelId="{1DD43156-2293-4F58-80C0-37C6B6826DD0}" type="presParOf" srcId="{111B6824-5541-4AE6-AD84-1F5C6FE74888}" destId="{83210B73-D160-45A6-9A88-A0AF301A3C9C}" srcOrd="2" destOrd="0" presId="urn:microsoft.com/office/officeart/2018/2/layout/IconVerticalSolidList"/>
    <dgm:cxn modelId="{5CC98A6B-C8EB-498D-90EF-8980A211125C}" type="presParOf" srcId="{111B6824-5541-4AE6-AD84-1F5C6FE74888}" destId="{10200085-B02E-4021-A841-231085DB79DB}" srcOrd="3" destOrd="0" presId="urn:microsoft.com/office/officeart/2018/2/layout/IconVerticalSolidList"/>
    <dgm:cxn modelId="{917AF7D2-3C3F-462A-8C16-428A253D79FA}" type="presParOf" srcId="{6644ADB1-F66B-4CA5-ACFA-576D37C4D4BC}" destId="{E4FABA77-CE9B-4D60-9788-0868C25A7654}" srcOrd="3" destOrd="0" presId="urn:microsoft.com/office/officeart/2018/2/layout/IconVerticalSolidList"/>
    <dgm:cxn modelId="{C4F8386D-AB81-429F-A1FC-E8768E508102}" type="presParOf" srcId="{6644ADB1-F66B-4CA5-ACFA-576D37C4D4BC}" destId="{9CBBF77F-D38B-457B-BF29-16F4B27A29F1}" srcOrd="4" destOrd="0" presId="urn:microsoft.com/office/officeart/2018/2/layout/IconVerticalSolidList"/>
    <dgm:cxn modelId="{A55D4EA9-705E-4EF9-889D-9D6537D7BEE7}" type="presParOf" srcId="{9CBBF77F-D38B-457B-BF29-16F4B27A29F1}" destId="{083D8FC4-D526-465E-A3C9-B18BF1AABE8B}" srcOrd="0" destOrd="0" presId="urn:microsoft.com/office/officeart/2018/2/layout/IconVerticalSolidList"/>
    <dgm:cxn modelId="{73DAE199-B1B0-4C43-9472-A146681CE9A5}" type="presParOf" srcId="{9CBBF77F-D38B-457B-BF29-16F4B27A29F1}" destId="{92CB4FB3-D98F-458F-B6F5-3CCA8A01C125}" srcOrd="1" destOrd="0" presId="urn:microsoft.com/office/officeart/2018/2/layout/IconVerticalSolidList"/>
    <dgm:cxn modelId="{83E9463A-1BA3-45C5-9E2C-A219AE29469A}" type="presParOf" srcId="{9CBBF77F-D38B-457B-BF29-16F4B27A29F1}" destId="{F178964C-A7CA-4ED3-97B6-EC6A44A8EBA3}" srcOrd="2" destOrd="0" presId="urn:microsoft.com/office/officeart/2018/2/layout/IconVerticalSolidList"/>
    <dgm:cxn modelId="{47DD7F6A-C563-41C7-9FE0-56B1382B6D5D}" type="presParOf" srcId="{9CBBF77F-D38B-457B-BF29-16F4B27A29F1}" destId="{E6809269-994B-4B03-8FA3-CB35E8E22D0B}" srcOrd="3" destOrd="0" presId="urn:microsoft.com/office/officeart/2018/2/layout/IconVerticalSolidList"/>
    <dgm:cxn modelId="{C6135BEB-FC67-4ACE-B6C8-7FCE35BABCC7}" type="presParOf" srcId="{6644ADB1-F66B-4CA5-ACFA-576D37C4D4BC}" destId="{73301DFB-518C-4420-A9C7-E3A6523FB04C}" srcOrd="5" destOrd="0" presId="urn:microsoft.com/office/officeart/2018/2/layout/IconVerticalSolidList"/>
    <dgm:cxn modelId="{25458133-9F20-4B62-8D6B-DE2126824779}" type="presParOf" srcId="{6644ADB1-F66B-4CA5-ACFA-576D37C4D4BC}" destId="{FBB2F011-D995-404B-97EC-BB190CE93070}" srcOrd="6" destOrd="0" presId="urn:microsoft.com/office/officeart/2018/2/layout/IconVerticalSolidList"/>
    <dgm:cxn modelId="{84C83F3F-7BD7-46F2-B46A-D38F5FA0378D}" type="presParOf" srcId="{FBB2F011-D995-404B-97EC-BB190CE93070}" destId="{66E47328-7E71-4CBC-8256-5BCFC8EF33DD}" srcOrd="0" destOrd="0" presId="urn:microsoft.com/office/officeart/2018/2/layout/IconVerticalSolidList"/>
    <dgm:cxn modelId="{2256D540-9616-47A5-B6EE-4F21C1D09254}" type="presParOf" srcId="{FBB2F011-D995-404B-97EC-BB190CE93070}" destId="{008036EC-9F38-47F4-AFFB-18BB94520CB6}" srcOrd="1" destOrd="0" presId="urn:microsoft.com/office/officeart/2018/2/layout/IconVerticalSolidList"/>
    <dgm:cxn modelId="{AB27DB60-19D8-4C40-88E8-9727D3C7A478}" type="presParOf" srcId="{FBB2F011-D995-404B-97EC-BB190CE93070}" destId="{740E3C4E-8813-4418-9E22-42E5E928129E}" srcOrd="2" destOrd="0" presId="urn:microsoft.com/office/officeart/2018/2/layout/IconVerticalSolidList"/>
    <dgm:cxn modelId="{76E240DD-1A43-42F3-BA13-93D7609BF580}" type="presParOf" srcId="{FBB2F011-D995-404B-97EC-BB190CE93070}" destId="{108C31B4-7FB0-4848-8604-D974FF06D1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554589-0A4B-4FFC-8DB8-6F93F5BA1B49}"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E98E4CC-99B6-412E-8476-4275EFBD405B}">
      <dgm:prSet/>
      <dgm:spPr/>
      <dgm:t>
        <a:bodyPr/>
        <a:lstStyle/>
        <a:p>
          <a:pPr>
            <a:defRPr cap="all"/>
          </a:pPr>
          <a:r>
            <a:rPr lang="en-US" dirty="0"/>
            <a:t>The False Claims Act (FCA) is a federal law prohibiting individuals and entities from submitting false/fraudulent claims for payment to the government:</a:t>
          </a:r>
        </a:p>
      </dgm:t>
    </dgm:pt>
    <dgm:pt modelId="{48809AE1-CBAF-49DE-95E2-CD58D7E200CF}" type="parTrans" cxnId="{9BA76DF4-AB18-4FFC-BEA7-42E6F3E8B9F9}">
      <dgm:prSet/>
      <dgm:spPr/>
      <dgm:t>
        <a:bodyPr/>
        <a:lstStyle/>
        <a:p>
          <a:endParaRPr lang="en-US"/>
        </a:p>
      </dgm:t>
    </dgm:pt>
    <dgm:pt modelId="{988E668E-263F-462F-8DBF-8AAF189A76B4}" type="sibTrans" cxnId="{9BA76DF4-AB18-4FFC-BEA7-42E6F3E8B9F9}">
      <dgm:prSet/>
      <dgm:spPr/>
      <dgm:t>
        <a:bodyPr/>
        <a:lstStyle/>
        <a:p>
          <a:endParaRPr lang="en-US"/>
        </a:p>
      </dgm:t>
    </dgm:pt>
    <dgm:pt modelId="{142F7F12-977F-4733-80F0-DCE9EC4B3AF9}">
      <dgm:prSet/>
      <dgm:spPr/>
      <dgm:t>
        <a:bodyPr/>
        <a:lstStyle/>
        <a:p>
          <a:pPr>
            <a:defRPr cap="all"/>
          </a:pPr>
          <a:r>
            <a:rPr lang="en-US" dirty="0"/>
            <a:t>Failing to report government overpayments</a:t>
          </a:r>
        </a:p>
      </dgm:t>
    </dgm:pt>
    <dgm:pt modelId="{933CBA5F-0511-458F-9108-A8C1F3A46F16}" type="parTrans" cxnId="{518AE2AC-CC60-4A05-A069-1F30DBDBCD25}">
      <dgm:prSet/>
      <dgm:spPr/>
      <dgm:t>
        <a:bodyPr/>
        <a:lstStyle/>
        <a:p>
          <a:endParaRPr lang="en-US"/>
        </a:p>
      </dgm:t>
    </dgm:pt>
    <dgm:pt modelId="{5C3B8D00-6EDB-453A-B004-2AD508ADC427}" type="sibTrans" cxnId="{518AE2AC-CC60-4A05-A069-1F30DBDBCD25}">
      <dgm:prSet/>
      <dgm:spPr/>
      <dgm:t>
        <a:bodyPr/>
        <a:lstStyle/>
        <a:p>
          <a:endParaRPr lang="en-US"/>
        </a:p>
      </dgm:t>
    </dgm:pt>
    <dgm:pt modelId="{8A8CF0A0-EA86-4B05-B7D4-09BF52B091DD}">
      <dgm:prSet/>
      <dgm:spPr/>
      <dgm:t>
        <a:bodyPr/>
        <a:lstStyle/>
        <a:p>
          <a:pPr>
            <a:defRPr cap="all"/>
          </a:pPr>
          <a:r>
            <a:rPr lang="en-US" dirty="0"/>
            <a:t>Misrepresenting the costs or records related to performance/quality</a:t>
          </a:r>
        </a:p>
      </dgm:t>
    </dgm:pt>
    <dgm:pt modelId="{CCEC6E3B-3582-42A1-8250-AA2E89113C14}" type="parTrans" cxnId="{A421D2E1-2FAE-4D54-AF9D-EA02236B9D4E}">
      <dgm:prSet/>
      <dgm:spPr/>
      <dgm:t>
        <a:bodyPr/>
        <a:lstStyle/>
        <a:p>
          <a:endParaRPr lang="en-US"/>
        </a:p>
      </dgm:t>
    </dgm:pt>
    <dgm:pt modelId="{81347B87-7603-46AB-A1D0-4001A5DC2CF1}" type="sibTrans" cxnId="{A421D2E1-2FAE-4D54-AF9D-EA02236B9D4E}">
      <dgm:prSet/>
      <dgm:spPr/>
      <dgm:t>
        <a:bodyPr/>
        <a:lstStyle/>
        <a:p>
          <a:endParaRPr lang="en-US"/>
        </a:p>
      </dgm:t>
    </dgm:pt>
    <dgm:pt modelId="{55472A46-BFDD-459F-9F50-DF3FF1E9DB92}">
      <dgm:prSet/>
      <dgm:spPr/>
      <dgm:t>
        <a:bodyPr/>
        <a:lstStyle/>
        <a:p>
          <a:pPr>
            <a:defRPr cap="all"/>
          </a:pPr>
          <a:r>
            <a:rPr lang="en-US" dirty="0"/>
            <a:t>Billing for non-FDA approved drugs/devices</a:t>
          </a:r>
        </a:p>
      </dgm:t>
    </dgm:pt>
    <dgm:pt modelId="{FC74CCCE-C92D-47D1-88D9-007366787492}" type="parTrans" cxnId="{8BE1CBF6-4C55-4AFD-8163-673A202B6203}">
      <dgm:prSet/>
      <dgm:spPr/>
      <dgm:t>
        <a:bodyPr/>
        <a:lstStyle/>
        <a:p>
          <a:endParaRPr lang="en-US"/>
        </a:p>
      </dgm:t>
    </dgm:pt>
    <dgm:pt modelId="{03598BD5-BE6B-4BD1-B498-592E8B1EF470}" type="sibTrans" cxnId="{8BE1CBF6-4C55-4AFD-8163-673A202B6203}">
      <dgm:prSet/>
      <dgm:spPr/>
      <dgm:t>
        <a:bodyPr/>
        <a:lstStyle/>
        <a:p>
          <a:endParaRPr lang="en-US"/>
        </a:p>
      </dgm:t>
    </dgm:pt>
    <dgm:pt modelId="{5E6CA31B-E39D-412D-9246-B660401E6866}">
      <dgm:prSet/>
      <dgm:spPr/>
      <dgm:t>
        <a:bodyPr/>
        <a:lstStyle/>
        <a:p>
          <a:pPr>
            <a:defRPr cap="all"/>
          </a:pPr>
          <a:r>
            <a:rPr lang="en-US" dirty="0"/>
            <a:t>Performing unnecessary medical procedures</a:t>
          </a:r>
          <a:br>
            <a:rPr lang="en-US" dirty="0"/>
          </a:br>
          <a:r>
            <a:rPr lang="en-US" dirty="0"/>
            <a:t>Billing for services not rendered</a:t>
          </a:r>
          <a:br>
            <a:rPr lang="en-US" dirty="0"/>
          </a:br>
          <a:r>
            <a:rPr lang="en-US" dirty="0"/>
            <a:t>Billing for medically unnecessary services</a:t>
          </a:r>
          <a:br>
            <a:rPr lang="en-US" dirty="0"/>
          </a:br>
          <a:r>
            <a:rPr lang="en-US" dirty="0"/>
            <a:t>Inflating the costs related to care</a:t>
          </a:r>
        </a:p>
      </dgm:t>
    </dgm:pt>
    <dgm:pt modelId="{9FA73BCC-6535-47F7-820D-5A8B08662EDC}" type="parTrans" cxnId="{E2972C2E-41A9-48CF-ADA9-D5BEE61AE067}">
      <dgm:prSet/>
      <dgm:spPr/>
      <dgm:t>
        <a:bodyPr/>
        <a:lstStyle/>
        <a:p>
          <a:endParaRPr lang="en-US"/>
        </a:p>
      </dgm:t>
    </dgm:pt>
    <dgm:pt modelId="{062AB200-ABE3-4F7B-AEAC-6C8FCB1570D1}" type="sibTrans" cxnId="{E2972C2E-41A9-48CF-ADA9-D5BEE61AE067}">
      <dgm:prSet/>
      <dgm:spPr/>
      <dgm:t>
        <a:bodyPr/>
        <a:lstStyle/>
        <a:p>
          <a:endParaRPr lang="en-US"/>
        </a:p>
      </dgm:t>
    </dgm:pt>
    <dgm:pt modelId="{BBA7F2C6-A75A-41D0-BC64-8887C9524CD1}" type="pres">
      <dgm:prSet presAssocID="{92554589-0A4B-4FFC-8DB8-6F93F5BA1B49}" presName="root" presStyleCnt="0">
        <dgm:presLayoutVars>
          <dgm:dir/>
          <dgm:resizeHandles val="exact"/>
        </dgm:presLayoutVars>
      </dgm:prSet>
      <dgm:spPr/>
    </dgm:pt>
    <dgm:pt modelId="{C29DFFFB-B993-4CE3-88AA-77DE65D0C04D}" type="pres">
      <dgm:prSet presAssocID="{DE98E4CC-99B6-412E-8476-4275EFBD405B}" presName="compNode" presStyleCnt="0"/>
      <dgm:spPr/>
    </dgm:pt>
    <dgm:pt modelId="{2E4F6B04-9322-4A23-AE5C-F95A6C00C49F}" type="pres">
      <dgm:prSet presAssocID="{DE98E4CC-99B6-412E-8476-4275EFBD405B}" presName="iconBgRect" presStyleLbl="bgShp" presStyleIdx="0" presStyleCnt="5"/>
      <dgm:spPr/>
    </dgm:pt>
    <dgm:pt modelId="{E8B66D90-A939-4F97-992B-AFE96E36905E}" type="pres">
      <dgm:prSet presAssocID="{DE98E4CC-99B6-412E-8476-4275EFBD405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D730BD91-8B3F-41DE-BEB3-38562E958D68}" type="pres">
      <dgm:prSet presAssocID="{DE98E4CC-99B6-412E-8476-4275EFBD405B}" presName="spaceRect" presStyleCnt="0"/>
      <dgm:spPr/>
    </dgm:pt>
    <dgm:pt modelId="{B8E07110-F027-43E4-8B41-46DCA5A42507}" type="pres">
      <dgm:prSet presAssocID="{DE98E4CC-99B6-412E-8476-4275EFBD405B}" presName="textRect" presStyleLbl="revTx" presStyleIdx="0" presStyleCnt="5">
        <dgm:presLayoutVars>
          <dgm:chMax val="1"/>
          <dgm:chPref val="1"/>
        </dgm:presLayoutVars>
      </dgm:prSet>
      <dgm:spPr/>
    </dgm:pt>
    <dgm:pt modelId="{A2CE8139-589B-4534-8709-91FA3505A9CF}" type="pres">
      <dgm:prSet presAssocID="{988E668E-263F-462F-8DBF-8AAF189A76B4}" presName="sibTrans" presStyleCnt="0"/>
      <dgm:spPr/>
    </dgm:pt>
    <dgm:pt modelId="{83BBF5F1-FD3B-4912-AA75-C910A828F028}" type="pres">
      <dgm:prSet presAssocID="{142F7F12-977F-4733-80F0-DCE9EC4B3AF9}" presName="compNode" presStyleCnt="0"/>
      <dgm:spPr/>
    </dgm:pt>
    <dgm:pt modelId="{3E7210FE-CFCB-4E50-9583-818E57EF5934}" type="pres">
      <dgm:prSet presAssocID="{142F7F12-977F-4733-80F0-DCE9EC4B3AF9}" presName="iconBgRect" presStyleLbl="bgShp" presStyleIdx="1" presStyleCnt="5"/>
      <dgm:spPr/>
    </dgm:pt>
    <dgm:pt modelId="{6773ABE4-BC60-4459-B16D-2FBD4D33C48E}" type="pres">
      <dgm:prSet presAssocID="{142F7F12-977F-4733-80F0-DCE9EC4B3AF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7C27CE6A-ABC8-4498-A8BF-F1C05F9997EF}" type="pres">
      <dgm:prSet presAssocID="{142F7F12-977F-4733-80F0-DCE9EC4B3AF9}" presName="spaceRect" presStyleCnt="0"/>
      <dgm:spPr/>
    </dgm:pt>
    <dgm:pt modelId="{B14FC098-D0B4-4324-8152-B8A9DC71E0B8}" type="pres">
      <dgm:prSet presAssocID="{142F7F12-977F-4733-80F0-DCE9EC4B3AF9}" presName="textRect" presStyleLbl="revTx" presStyleIdx="1" presStyleCnt="5">
        <dgm:presLayoutVars>
          <dgm:chMax val="1"/>
          <dgm:chPref val="1"/>
        </dgm:presLayoutVars>
      </dgm:prSet>
      <dgm:spPr/>
    </dgm:pt>
    <dgm:pt modelId="{7C8DDD99-9B67-4DD7-95DE-5D31362999DC}" type="pres">
      <dgm:prSet presAssocID="{5C3B8D00-6EDB-453A-B004-2AD508ADC427}" presName="sibTrans" presStyleCnt="0"/>
      <dgm:spPr/>
    </dgm:pt>
    <dgm:pt modelId="{3121D764-2ACF-4D2F-8D84-8D2AC87D6231}" type="pres">
      <dgm:prSet presAssocID="{8A8CF0A0-EA86-4B05-B7D4-09BF52B091DD}" presName="compNode" presStyleCnt="0"/>
      <dgm:spPr/>
    </dgm:pt>
    <dgm:pt modelId="{CD5B968B-C6BB-44D2-9C2F-7B7F8C134AC0}" type="pres">
      <dgm:prSet presAssocID="{8A8CF0A0-EA86-4B05-B7D4-09BF52B091DD}" presName="iconBgRect" presStyleLbl="bgShp" presStyleIdx="2" presStyleCnt="5"/>
      <dgm:spPr/>
    </dgm:pt>
    <dgm:pt modelId="{6D24659E-2F31-4572-A719-70335D99E46A}" type="pres">
      <dgm:prSet presAssocID="{8A8CF0A0-EA86-4B05-B7D4-09BF52B091D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8A0C4FB8-BCCE-468B-8231-13193B97749C}" type="pres">
      <dgm:prSet presAssocID="{8A8CF0A0-EA86-4B05-B7D4-09BF52B091DD}" presName="spaceRect" presStyleCnt="0"/>
      <dgm:spPr/>
    </dgm:pt>
    <dgm:pt modelId="{79AB76CB-BDBA-4160-8A88-08CD65927144}" type="pres">
      <dgm:prSet presAssocID="{8A8CF0A0-EA86-4B05-B7D4-09BF52B091DD}" presName="textRect" presStyleLbl="revTx" presStyleIdx="2" presStyleCnt="5">
        <dgm:presLayoutVars>
          <dgm:chMax val="1"/>
          <dgm:chPref val="1"/>
        </dgm:presLayoutVars>
      </dgm:prSet>
      <dgm:spPr/>
    </dgm:pt>
    <dgm:pt modelId="{004DDE29-333C-456F-8E6F-DE18E27B1158}" type="pres">
      <dgm:prSet presAssocID="{81347B87-7603-46AB-A1D0-4001A5DC2CF1}" presName="sibTrans" presStyleCnt="0"/>
      <dgm:spPr/>
    </dgm:pt>
    <dgm:pt modelId="{C9828CCE-7913-46B0-A4B7-08601E73EE85}" type="pres">
      <dgm:prSet presAssocID="{55472A46-BFDD-459F-9F50-DF3FF1E9DB92}" presName="compNode" presStyleCnt="0"/>
      <dgm:spPr/>
    </dgm:pt>
    <dgm:pt modelId="{3575433A-3ABE-43B3-9A51-AD6B0ADC5FAD}" type="pres">
      <dgm:prSet presAssocID="{55472A46-BFDD-459F-9F50-DF3FF1E9DB92}" presName="iconBgRect" presStyleLbl="bgShp" presStyleIdx="3" presStyleCnt="5"/>
      <dgm:spPr/>
    </dgm:pt>
    <dgm:pt modelId="{AF5C2438-D46F-4550-B9C8-7D5FB5F8C017}" type="pres">
      <dgm:prSet presAssocID="{55472A46-BFDD-459F-9F50-DF3FF1E9DB9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A3A76EF2-947E-45FD-99FB-F171920C1EDE}" type="pres">
      <dgm:prSet presAssocID="{55472A46-BFDD-459F-9F50-DF3FF1E9DB92}" presName="spaceRect" presStyleCnt="0"/>
      <dgm:spPr/>
    </dgm:pt>
    <dgm:pt modelId="{B938BC2B-F5C9-4B1B-AC4D-0454F64E63AE}" type="pres">
      <dgm:prSet presAssocID="{55472A46-BFDD-459F-9F50-DF3FF1E9DB92}" presName="textRect" presStyleLbl="revTx" presStyleIdx="3" presStyleCnt="5">
        <dgm:presLayoutVars>
          <dgm:chMax val="1"/>
          <dgm:chPref val="1"/>
        </dgm:presLayoutVars>
      </dgm:prSet>
      <dgm:spPr/>
    </dgm:pt>
    <dgm:pt modelId="{3E5B697F-2764-481D-B10F-C2B6DE6B3BAF}" type="pres">
      <dgm:prSet presAssocID="{03598BD5-BE6B-4BD1-B498-592E8B1EF470}" presName="sibTrans" presStyleCnt="0"/>
      <dgm:spPr/>
    </dgm:pt>
    <dgm:pt modelId="{D04163C9-4821-4BAC-BC38-26568093E79C}" type="pres">
      <dgm:prSet presAssocID="{5E6CA31B-E39D-412D-9246-B660401E6866}" presName="compNode" presStyleCnt="0"/>
      <dgm:spPr/>
    </dgm:pt>
    <dgm:pt modelId="{A3BAB762-A44C-479B-9532-4A61B3BA2BF1}" type="pres">
      <dgm:prSet presAssocID="{5E6CA31B-E39D-412D-9246-B660401E6866}" presName="iconBgRect" presStyleLbl="bgShp" presStyleIdx="4" presStyleCnt="5"/>
      <dgm:spPr/>
    </dgm:pt>
    <dgm:pt modelId="{54BCB3C6-03D4-4EC0-B171-469DBA35CE8C}" type="pres">
      <dgm:prSet presAssocID="{5E6CA31B-E39D-412D-9246-B660401E686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tor"/>
        </a:ext>
      </dgm:extLst>
    </dgm:pt>
    <dgm:pt modelId="{F7F65CA2-7793-4302-B84A-53ACA5C16B42}" type="pres">
      <dgm:prSet presAssocID="{5E6CA31B-E39D-412D-9246-B660401E6866}" presName="spaceRect" presStyleCnt="0"/>
      <dgm:spPr/>
    </dgm:pt>
    <dgm:pt modelId="{66CE1278-7D40-427F-8060-3A6B9C900757}" type="pres">
      <dgm:prSet presAssocID="{5E6CA31B-E39D-412D-9246-B660401E6866}" presName="textRect" presStyleLbl="revTx" presStyleIdx="4" presStyleCnt="5">
        <dgm:presLayoutVars>
          <dgm:chMax val="1"/>
          <dgm:chPref val="1"/>
        </dgm:presLayoutVars>
      </dgm:prSet>
      <dgm:spPr/>
    </dgm:pt>
  </dgm:ptLst>
  <dgm:cxnLst>
    <dgm:cxn modelId="{4C871A0A-4AA2-4343-B1C5-E2FB43D74BDC}" type="presOf" srcId="{8A8CF0A0-EA86-4B05-B7D4-09BF52B091DD}" destId="{79AB76CB-BDBA-4160-8A88-08CD65927144}" srcOrd="0" destOrd="0" presId="urn:microsoft.com/office/officeart/2018/5/layout/IconCircleLabelList"/>
    <dgm:cxn modelId="{E2972C2E-41A9-48CF-ADA9-D5BEE61AE067}" srcId="{92554589-0A4B-4FFC-8DB8-6F93F5BA1B49}" destId="{5E6CA31B-E39D-412D-9246-B660401E6866}" srcOrd="4" destOrd="0" parTransId="{9FA73BCC-6535-47F7-820D-5A8B08662EDC}" sibTransId="{062AB200-ABE3-4F7B-AEAC-6C8FCB1570D1}"/>
    <dgm:cxn modelId="{AB14909C-DCA1-4BD5-BFD6-341534001578}" type="presOf" srcId="{142F7F12-977F-4733-80F0-DCE9EC4B3AF9}" destId="{B14FC098-D0B4-4324-8152-B8A9DC71E0B8}" srcOrd="0" destOrd="0" presId="urn:microsoft.com/office/officeart/2018/5/layout/IconCircleLabelList"/>
    <dgm:cxn modelId="{518AE2AC-CC60-4A05-A069-1F30DBDBCD25}" srcId="{92554589-0A4B-4FFC-8DB8-6F93F5BA1B49}" destId="{142F7F12-977F-4733-80F0-DCE9EC4B3AF9}" srcOrd="1" destOrd="0" parTransId="{933CBA5F-0511-458F-9108-A8C1F3A46F16}" sibTransId="{5C3B8D00-6EDB-453A-B004-2AD508ADC427}"/>
    <dgm:cxn modelId="{4580D8AF-E579-4411-A251-C6C8BAD6C4D9}" type="presOf" srcId="{55472A46-BFDD-459F-9F50-DF3FF1E9DB92}" destId="{B938BC2B-F5C9-4B1B-AC4D-0454F64E63AE}" srcOrd="0" destOrd="0" presId="urn:microsoft.com/office/officeart/2018/5/layout/IconCircleLabelList"/>
    <dgm:cxn modelId="{2892D5B4-0F9A-45EA-973E-25A982E3DA67}" type="presOf" srcId="{92554589-0A4B-4FFC-8DB8-6F93F5BA1B49}" destId="{BBA7F2C6-A75A-41D0-BC64-8887C9524CD1}" srcOrd="0" destOrd="0" presId="urn:microsoft.com/office/officeart/2018/5/layout/IconCircleLabelList"/>
    <dgm:cxn modelId="{A32B36BC-4871-4285-AA38-5C01F9D3F957}" type="presOf" srcId="{5E6CA31B-E39D-412D-9246-B660401E6866}" destId="{66CE1278-7D40-427F-8060-3A6B9C900757}" srcOrd="0" destOrd="0" presId="urn:microsoft.com/office/officeart/2018/5/layout/IconCircleLabelList"/>
    <dgm:cxn modelId="{A421D2E1-2FAE-4D54-AF9D-EA02236B9D4E}" srcId="{92554589-0A4B-4FFC-8DB8-6F93F5BA1B49}" destId="{8A8CF0A0-EA86-4B05-B7D4-09BF52B091DD}" srcOrd="2" destOrd="0" parTransId="{CCEC6E3B-3582-42A1-8250-AA2E89113C14}" sibTransId="{81347B87-7603-46AB-A1D0-4001A5DC2CF1}"/>
    <dgm:cxn modelId="{AB15CFF0-1800-428F-BD20-BDCADEAA47CA}" type="presOf" srcId="{DE98E4CC-99B6-412E-8476-4275EFBD405B}" destId="{B8E07110-F027-43E4-8B41-46DCA5A42507}" srcOrd="0" destOrd="0" presId="urn:microsoft.com/office/officeart/2018/5/layout/IconCircleLabelList"/>
    <dgm:cxn modelId="{9BA76DF4-AB18-4FFC-BEA7-42E6F3E8B9F9}" srcId="{92554589-0A4B-4FFC-8DB8-6F93F5BA1B49}" destId="{DE98E4CC-99B6-412E-8476-4275EFBD405B}" srcOrd="0" destOrd="0" parTransId="{48809AE1-CBAF-49DE-95E2-CD58D7E200CF}" sibTransId="{988E668E-263F-462F-8DBF-8AAF189A76B4}"/>
    <dgm:cxn modelId="{8BE1CBF6-4C55-4AFD-8163-673A202B6203}" srcId="{92554589-0A4B-4FFC-8DB8-6F93F5BA1B49}" destId="{55472A46-BFDD-459F-9F50-DF3FF1E9DB92}" srcOrd="3" destOrd="0" parTransId="{FC74CCCE-C92D-47D1-88D9-007366787492}" sibTransId="{03598BD5-BE6B-4BD1-B498-592E8B1EF470}"/>
    <dgm:cxn modelId="{A2B7FDFE-0F40-4851-AB2B-41E7269B333C}" type="presParOf" srcId="{BBA7F2C6-A75A-41D0-BC64-8887C9524CD1}" destId="{C29DFFFB-B993-4CE3-88AA-77DE65D0C04D}" srcOrd="0" destOrd="0" presId="urn:microsoft.com/office/officeart/2018/5/layout/IconCircleLabelList"/>
    <dgm:cxn modelId="{D7DDA9A2-AFC7-4F51-BCA1-57B544096AA2}" type="presParOf" srcId="{C29DFFFB-B993-4CE3-88AA-77DE65D0C04D}" destId="{2E4F6B04-9322-4A23-AE5C-F95A6C00C49F}" srcOrd="0" destOrd="0" presId="urn:microsoft.com/office/officeart/2018/5/layout/IconCircleLabelList"/>
    <dgm:cxn modelId="{B437C624-FAA3-4FFF-AE53-8804F99F36B5}" type="presParOf" srcId="{C29DFFFB-B993-4CE3-88AA-77DE65D0C04D}" destId="{E8B66D90-A939-4F97-992B-AFE96E36905E}" srcOrd="1" destOrd="0" presId="urn:microsoft.com/office/officeart/2018/5/layout/IconCircleLabelList"/>
    <dgm:cxn modelId="{DDF10511-B9E7-45F5-BE24-AD8BFBE9AE3A}" type="presParOf" srcId="{C29DFFFB-B993-4CE3-88AA-77DE65D0C04D}" destId="{D730BD91-8B3F-41DE-BEB3-38562E958D68}" srcOrd="2" destOrd="0" presId="urn:microsoft.com/office/officeart/2018/5/layout/IconCircleLabelList"/>
    <dgm:cxn modelId="{A1F9E9BB-808A-40F2-828B-1DA033809A37}" type="presParOf" srcId="{C29DFFFB-B993-4CE3-88AA-77DE65D0C04D}" destId="{B8E07110-F027-43E4-8B41-46DCA5A42507}" srcOrd="3" destOrd="0" presId="urn:microsoft.com/office/officeart/2018/5/layout/IconCircleLabelList"/>
    <dgm:cxn modelId="{254702CA-3CA9-4BCF-88AD-D2CF72886C9D}" type="presParOf" srcId="{BBA7F2C6-A75A-41D0-BC64-8887C9524CD1}" destId="{A2CE8139-589B-4534-8709-91FA3505A9CF}" srcOrd="1" destOrd="0" presId="urn:microsoft.com/office/officeart/2018/5/layout/IconCircleLabelList"/>
    <dgm:cxn modelId="{56DFE29A-93E5-4221-A65C-27F25B229FA4}" type="presParOf" srcId="{BBA7F2C6-A75A-41D0-BC64-8887C9524CD1}" destId="{83BBF5F1-FD3B-4912-AA75-C910A828F028}" srcOrd="2" destOrd="0" presId="urn:microsoft.com/office/officeart/2018/5/layout/IconCircleLabelList"/>
    <dgm:cxn modelId="{8751D983-36D7-480B-8E2E-8469F12B9C47}" type="presParOf" srcId="{83BBF5F1-FD3B-4912-AA75-C910A828F028}" destId="{3E7210FE-CFCB-4E50-9583-818E57EF5934}" srcOrd="0" destOrd="0" presId="urn:microsoft.com/office/officeart/2018/5/layout/IconCircleLabelList"/>
    <dgm:cxn modelId="{B973914E-49F6-4829-94F9-3DA7D0328144}" type="presParOf" srcId="{83BBF5F1-FD3B-4912-AA75-C910A828F028}" destId="{6773ABE4-BC60-4459-B16D-2FBD4D33C48E}" srcOrd="1" destOrd="0" presId="urn:microsoft.com/office/officeart/2018/5/layout/IconCircleLabelList"/>
    <dgm:cxn modelId="{63DD1601-84BD-4E8C-8550-FDCA4D4EEF81}" type="presParOf" srcId="{83BBF5F1-FD3B-4912-AA75-C910A828F028}" destId="{7C27CE6A-ABC8-4498-A8BF-F1C05F9997EF}" srcOrd="2" destOrd="0" presId="urn:microsoft.com/office/officeart/2018/5/layout/IconCircleLabelList"/>
    <dgm:cxn modelId="{6F5CF242-5A63-4A9D-8004-5EA6EEBAEC4D}" type="presParOf" srcId="{83BBF5F1-FD3B-4912-AA75-C910A828F028}" destId="{B14FC098-D0B4-4324-8152-B8A9DC71E0B8}" srcOrd="3" destOrd="0" presId="urn:microsoft.com/office/officeart/2018/5/layout/IconCircleLabelList"/>
    <dgm:cxn modelId="{B4A7E68E-CD02-4DE2-9500-42AC23C107D8}" type="presParOf" srcId="{BBA7F2C6-A75A-41D0-BC64-8887C9524CD1}" destId="{7C8DDD99-9B67-4DD7-95DE-5D31362999DC}" srcOrd="3" destOrd="0" presId="urn:microsoft.com/office/officeart/2018/5/layout/IconCircleLabelList"/>
    <dgm:cxn modelId="{E207B30C-AA09-49A6-B729-A08E65071C8C}" type="presParOf" srcId="{BBA7F2C6-A75A-41D0-BC64-8887C9524CD1}" destId="{3121D764-2ACF-4D2F-8D84-8D2AC87D6231}" srcOrd="4" destOrd="0" presId="urn:microsoft.com/office/officeart/2018/5/layout/IconCircleLabelList"/>
    <dgm:cxn modelId="{7C44E861-7A8B-4BAE-94A6-4D959AB48427}" type="presParOf" srcId="{3121D764-2ACF-4D2F-8D84-8D2AC87D6231}" destId="{CD5B968B-C6BB-44D2-9C2F-7B7F8C134AC0}" srcOrd="0" destOrd="0" presId="urn:microsoft.com/office/officeart/2018/5/layout/IconCircleLabelList"/>
    <dgm:cxn modelId="{76BF43EB-2103-4573-85FE-273398948B36}" type="presParOf" srcId="{3121D764-2ACF-4D2F-8D84-8D2AC87D6231}" destId="{6D24659E-2F31-4572-A719-70335D99E46A}" srcOrd="1" destOrd="0" presId="urn:microsoft.com/office/officeart/2018/5/layout/IconCircleLabelList"/>
    <dgm:cxn modelId="{76F7B70C-0FEF-489B-9234-6C29F5E0F762}" type="presParOf" srcId="{3121D764-2ACF-4D2F-8D84-8D2AC87D6231}" destId="{8A0C4FB8-BCCE-468B-8231-13193B97749C}" srcOrd="2" destOrd="0" presId="urn:microsoft.com/office/officeart/2018/5/layout/IconCircleLabelList"/>
    <dgm:cxn modelId="{F77149F4-1C10-4B9D-88E3-A2B125EA83B5}" type="presParOf" srcId="{3121D764-2ACF-4D2F-8D84-8D2AC87D6231}" destId="{79AB76CB-BDBA-4160-8A88-08CD65927144}" srcOrd="3" destOrd="0" presId="urn:microsoft.com/office/officeart/2018/5/layout/IconCircleLabelList"/>
    <dgm:cxn modelId="{DA212923-2267-4A2D-84D2-1B6DC58CB701}" type="presParOf" srcId="{BBA7F2C6-A75A-41D0-BC64-8887C9524CD1}" destId="{004DDE29-333C-456F-8E6F-DE18E27B1158}" srcOrd="5" destOrd="0" presId="urn:microsoft.com/office/officeart/2018/5/layout/IconCircleLabelList"/>
    <dgm:cxn modelId="{6FBF7609-9DDB-47CB-B86B-5B9E9AD2D88C}" type="presParOf" srcId="{BBA7F2C6-A75A-41D0-BC64-8887C9524CD1}" destId="{C9828CCE-7913-46B0-A4B7-08601E73EE85}" srcOrd="6" destOrd="0" presId="urn:microsoft.com/office/officeart/2018/5/layout/IconCircleLabelList"/>
    <dgm:cxn modelId="{77698103-E36C-4A7D-BE45-821F5053EE96}" type="presParOf" srcId="{C9828CCE-7913-46B0-A4B7-08601E73EE85}" destId="{3575433A-3ABE-43B3-9A51-AD6B0ADC5FAD}" srcOrd="0" destOrd="0" presId="urn:microsoft.com/office/officeart/2018/5/layout/IconCircleLabelList"/>
    <dgm:cxn modelId="{619AE8C4-D283-4C89-88FE-94D8AB2147D8}" type="presParOf" srcId="{C9828CCE-7913-46B0-A4B7-08601E73EE85}" destId="{AF5C2438-D46F-4550-B9C8-7D5FB5F8C017}" srcOrd="1" destOrd="0" presId="urn:microsoft.com/office/officeart/2018/5/layout/IconCircleLabelList"/>
    <dgm:cxn modelId="{B8E6E9FE-141F-47EB-980E-11F25B192C9F}" type="presParOf" srcId="{C9828CCE-7913-46B0-A4B7-08601E73EE85}" destId="{A3A76EF2-947E-45FD-99FB-F171920C1EDE}" srcOrd="2" destOrd="0" presId="urn:microsoft.com/office/officeart/2018/5/layout/IconCircleLabelList"/>
    <dgm:cxn modelId="{8EEC582F-651D-46E9-9A5D-592D079F093D}" type="presParOf" srcId="{C9828CCE-7913-46B0-A4B7-08601E73EE85}" destId="{B938BC2B-F5C9-4B1B-AC4D-0454F64E63AE}" srcOrd="3" destOrd="0" presId="urn:microsoft.com/office/officeart/2018/5/layout/IconCircleLabelList"/>
    <dgm:cxn modelId="{0DBCF2B8-F32E-4650-86DA-3467C92B5DE8}" type="presParOf" srcId="{BBA7F2C6-A75A-41D0-BC64-8887C9524CD1}" destId="{3E5B697F-2764-481D-B10F-C2B6DE6B3BAF}" srcOrd="7" destOrd="0" presId="urn:microsoft.com/office/officeart/2018/5/layout/IconCircleLabelList"/>
    <dgm:cxn modelId="{C7693935-3E9E-4D27-A43A-716E077250BF}" type="presParOf" srcId="{BBA7F2C6-A75A-41D0-BC64-8887C9524CD1}" destId="{D04163C9-4821-4BAC-BC38-26568093E79C}" srcOrd="8" destOrd="0" presId="urn:microsoft.com/office/officeart/2018/5/layout/IconCircleLabelList"/>
    <dgm:cxn modelId="{4C7F5DAA-D1F0-46F5-A704-63D256188613}" type="presParOf" srcId="{D04163C9-4821-4BAC-BC38-26568093E79C}" destId="{A3BAB762-A44C-479B-9532-4A61B3BA2BF1}" srcOrd="0" destOrd="0" presId="urn:microsoft.com/office/officeart/2018/5/layout/IconCircleLabelList"/>
    <dgm:cxn modelId="{A9CEDB1F-77F0-4900-B7B0-E32A2043C56F}" type="presParOf" srcId="{D04163C9-4821-4BAC-BC38-26568093E79C}" destId="{54BCB3C6-03D4-4EC0-B171-469DBA35CE8C}" srcOrd="1" destOrd="0" presId="urn:microsoft.com/office/officeart/2018/5/layout/IconCircleLabelList"/>
    <dgm:cxn modelId="{31ECA4AE-0F0D-4388-A335-BA83BF6E31AC}" type="presParOf" srcId="{D04163C9-4821-4BAC-BC38-26568093E79C}" destId="{F7F65CA2-7793-4302-B84A-53ACA5C16B42}" srcOrd="2" destOrd="0" presId="urn:microsoft.com/office/officeart/2018/5/layout/IconCircleLabelList"/>
    <dgm:cxn modelId="{D421AC8E-7A35-4225-AC04-733DA06A544C}" type="presParOf" srcId="{D04163C9-4821-4BAC-BC38-26568093E79C}" destId="{66CE1278-7D40-427F-8060-3A6B9C90075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18BB97-F179-48FA-8820-70729CD4B8CD}" type="doc">
      <dgm:prSet loTypeId="urn:microsoft.com/office/officeart/2005/8/layout/process1" loCatId="process" qsTypeId="urn:microsoft.com/office/officeart/2005/8/quickstyle/simple1" qsCatId="simple" csTypeId="urn:microsoft.com/office/officeart/2005/8/colors/colorful5" csCatId="colorful"/>
      <dgm:spPr/>
      <dgm:t>
        <a:bodyPr/>
        <a:lstStyle/>
        <a:p>
          <a:endParaRPr lang="en-US"/>
        </a:p>
      </dgm:t>
    </dgm:pt>
    <dgm:pt modelId="{9301E33D-D687-4A48-B18D-F1B03149C11D}">
      <dgm:prSet/>
      <dgm:spPr/>
      <dgm:t>
        <a:bodyPr/>
        <a:lstStyle/>
        <a:p>
          <a:r>
            <a:rPr lang="en-US" dirty="0"/>
            <a:t>Created statutes to protect vulnerable residents by ensuring that any SNF which receives public funds for the care of residents must provide for those residents in accordance with the regulations</a:t>
          </a:r>
        </a:p>
      </dgm:t>
    </dgm:pt>
    <dgm:pt modelId="{CD8ED0C4-64C2-439C-A014-BFC9B9294252}" type="parTrans" cxnId="{E0BBFCE8-B843-46F7-80EE-42BD7B2650C1}">
      <dgm:prSet/>
      <dgm:spPr/>
      <dgm:t>
        <a:bodyPr/>
        <a:lstStyle/>
        <a:p>
          <a:endParaRPr lang="en-US"/>
        </a:p>
      </dgm:t>
    </dgm:pt>
    <dgm:pt modelId="{F65B79DD-9582-4B0C-AC1B-DD333779F1C8}" type="sibTrans" cxnId="{E0BBFCE8-B843-46F7-80EE-42BD7B2650C1}">
      <dgm:prSet/>
      <dgm:spPr/>
      <dgm:t>
        <a:bodyPr/>
        <a:lstStyle/>
        <a:p>
          <a:endParaRPr lang="en-US" dirty="0"/>
        </a:p>
      </dgm:t>
    </dgm:pt>
    <dgm:pt modelId="{51D61DFD-445C-4AEB-888F-C8013F2268F9}">
      <dgm:prSet/>
      <dgm:spPr/>
      <dgm:t>
        <a:bodyPr/>
        <a:lstStyle/>
        <a:p>
          <a:r>
            <a:rPr lang="en-US" dirty="0"/>
            <a:t>In 1997, an Assistant US Attorney in the Eastern District of Pennsylvania published an article in the US Attorney’s Bulletin, </a:t>
          </a:r>
          <a:r>
            <a:rPr lang="en-US" i="1" dirty="0"/>
            <a:t>“The Federal False Claims Act as a Remedy to Poor Care” </a:t>
          </a:r>
          <a:r>
            <a:rPr lang="en-US" dirty="0"/>
            <a:t>which was the first time the FCA was applied to inadequate SNF care known as FAILURE TO CARE cases</a:t>
          </a:r>
        </a:p>
      </dgm:t>
    </dgm:pt>
    <dgm:pt modelId="{CAF8BE6C-2F25-4C81-8541-0861558065FA}" type="parTrans" cxnId="{98AF4FC8-5D6C-411A-8735-2B39AFF1552C}">
      <dgm:prSet/>
      <dgm:spPr/>
      <dgm:t>
        <a:bodyPr/>
        <a:lstStyle/>
        <a:p>
          <a:endParaRPr lang="en-US"/>
        </a:p>
      </dgm:t>
    </dgm:pt>
    <dgm:pt modelId="{E6E9AF5A-C704-431A-B2A8-05C81F06ED2B}" type="sibTrans" cxnId="{98AF4FC8-5D6C-411A-8735-2B39AFF1552C}">
      <dgm:prSet/>
      <dgm:spPr/>
      <dgm:t>
        <a:bodyPr/>
        <a:lstStyle/>
        <a:p>
          <a:endParaRPr lang="en-US"/>
        </a:p>
      </dgm:t>
    </dgm:pt>
    <dgm:pt modelId="{C97F57FF-66FB-D24B-80AB-E41E8D688CE5}" type="pres">
      <dgm:prSet presAssocID="{1318BB97-F179-48FA-8820-70729CD4B8CD}" presName="Name0" presStyleCnt="0">
        <dgm:presLayoutVars>
          <dgm:dir/>
          <dgm:resizeHandles val="exact"/>
        </dgm:presLayoutVars>
      </dgm:prSet>
      <dgm:spPr/>
    </dgm:pt>
    <dgm:pt modelId="{6CE70672-B130-F447-9988-515EF3559506}" type="pres">
      <dgm:prSet presAssocID="{9301E33D-D687-4A48-B18D-F1B03149C11D}" presName="node" presStyleLbl="node1" presStyleIdx="0" presStyleCnt="2">
        <dgm:presLayoutVars>
          <dgm:bulletEnabled val="1"/>
        </dgm:presLayoutVars>
      </dgm:prSet>
      <dgm:spPr/>
    </dgm:pt>
    <dgm:pt modelId="{3AD8B9E0-05E9-6646-A05B-5B0AF6CF1B87}" type="pres">
      <dgm:prSet presAssocID="{F65B79DD-9582-4B0C-AC1B-DD333779F1C8}" presName="sibTrans" presStyleLbl="sibTrans2D1" presStyleIdx="0" presStyleCnt="1"/>
      <dgm:spPr/>
    </dgm:pt>
    <dgm:pt modelId="{3BD548C5-E8E5-DB46-9ED5-25FEEAB8E055}" type="pres">
      <dgm:prSet presAssocID="{F65B79DD-9582-4B0C-AC1B-DD333779F1C8}" presName="connectorText" presStyleLbl="sibTrans2D1" presStyleIdx="0" presStyleCnt="1"/>
      <dgm:spPr/>
    </dgm:pt>
    <dgm:pt modelId="{CF6C0EA4-50DF-C848-B9B9-1A05D7333BC1}" type="pres">
      <dgm:prSet presAssocID="{51D61DFD-445C-4AEB-888F-C8013F2268F9}" presName="node" presStyleLbl="node1" presStyleIdx="1" presStyleCnt="2">
        <dgm:presLayoutVars>
          <dgm:bulletEnabled val="1"/>
        </dgm:presLayoutVars>
      </dgm:prSet>
      <dgm:spPr/>
    </dgm:pt>
  </dgm:ptLst>
  <dgm:cxnLst>
    <dgm:cxn modelId="{771B4217-1272-834C-9256-0630A3A767EE}" type="presOf" srcId="{F65B79DD-9582-4B0C-AC1B-DD333779F1C8}" destId="{3BD548C5-E8E5-DB46-9ED5-25FEEAB8E055}" srcOrd="1" destOrd="0" presId="urn:microsoft.com/office/officeart/2005/8/layout/process1"/>
    <dgm:cxn modelId="{02F8D460-8AF4-BB47-AC81-F20B28AA4DE1}" type="presOf" srcId="{9301E33D-D687-4A48-B18D-F1B03149C11D}" destId="{6CE70672-B130-F447-9988-515EF3559506}" srcOrd="0" destOrd="0" presId="urn:microsoft.com/office/officeart/2005/8/layout/process1"/>
    <dgm:cxn modelId="{E8139C8F-806E-D440-8496-00F9B4BE9FE8}" type="presOf" srcId="{F65B79DD-9582-4B0C-AC1B-DD333779F1C8}" destId="{3AD8B9E0-05E9-6646-A05B-5B0AF6CF1B87}" srcOrd="0" destOrd="0" presId="urn:microsoft.com/office/officeart/2005/8/layout/process1"/>
    <dgm:cxn modelId="{9617CFAC-982E-274F-BBF3-952C487C40A0}" type="presOf" srcId="{51D61DFD-445C-4AEB-888F-C8013F2268F9}" destId="{CF6C0EA4-50DF-C848-B9B9-1A05D7333BC1}" srcOrd="0" destOrd="0" presId="urn:microsoft.com/office/officeart/2005/8/layout/process1"/>
    <dgm:cxn modelId="{98AF4FC8-5D6C-411A-8735-2B39AFF1552C}" srcId="{1318BB97-F179-48FA-8820-70729CD4B8CD}" destId="{51D61DFD-445C-4AEB-888F-C8013F2268F9}" srcOrd="1" destOrd="0" parTransId="{CAF8BE6C-2F25-4C81-8541-0861558065FA}" sibTransId="{E6E9AF5A-C704-431A-B2A8-05C81F06ED2B}"/>
    <dgm:cxn modelId="{E0BBFCE8-B843-46F7-80EE-42BD7B2650C1}" srcId="{1318BB97-F179-48FA-8820-70729CD4B8CD}" destId="{9301E33D-D687-4A48-B18D-F1B03149C11D}" srcOrd="0" destOrd="0" parTransId="{CD8ED0C4-64C2-439C-A014-BFC9B9294252}" sibTransId="{F65B79DD-9582-4B0C-AC1B-DD333779F1C8}"/>
    <dgm:cxn modelId="{97CAF3F8-2000-5041-A281-878D4DADE8FE}" type="presOf" srcId="{1318BB97-F179-48FA-8820-70729CD4B8CD}" destId="{C97F57FF-66FB-D24B-80AB-E41E8D688CE5}" srcOrd="0" destOrd="0" presId="urn:microsoft.com/office/officeart/2005/8/layout/process1"/>
    <dgm:cxn modelId="{11133CBE-4434-1E4E-A2DA-916729FD207F}" type="presParOf" srcId="{C97F57FF-66FB-D24B-80AB-E41E8D688CE5}" destId="{6CE70672-B130-F447-9988-515EF3559506}" srcOrd="0" destOrd="0" presId="urn:microsoft.com/office/officeart/2005/8/layout/process1"/>
    <dgm:cxn modelId="{58F2AD87-FA48-5F4E-98FB-5DA3F03A8383}" type="presParOf" srcId="{C97F57FF-66FB-D24B-80AB-E41E8D688CE5}" destId="{3AD8B9E0-05E9-6646-A05B-5B0AF6CF1B87}" srcOrd="1" destOrd="0" presId="urn:microsoft.com/office/officeart/2005/8/layout/process1"/>
    <dgm:cxn modelId="{BFAABA56-5695-8245-8797-7322D61188CD}" type="presParOf" srcId="{3AD8B9E0-05E9-6646-A05B-5B0AF6CF1B87}" destId="{3BD548C5-E8E5-DB46-9ED5-25FEEAB8E055}" srcOrd="0" destOrd="0" presId="urn:microsoft.com/office/officeart/2005/8/layout/process1"/>
    <dgm:cxn modelId="{18C26C1F-09F8-5748-889E-F5CC93486577}" type="presParOf" srcId="{C97F57FF-66FB-D24B-80AB-E41E8D688CE5}" destId="{CF6C0EA4-50DF-C848-B9B9-1A05D7333BC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1C724A-7025-4227-9F66-37D25F538311}"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425DEE87-E1F0-43C5-AAD2-DF16404AE66E}">
      <dgm:prSet/>
      <dgm:spPr/>
      <dgm:t>
        <a:bodyPr/>
        <a:lstStyle/>
        <a:p>
          <a:pPr>
            <a:defRPr b="1"/>
          </a:pPr>
          <a:r>
            <a:rPr lang="en-US" dirty="0"/>
            <a:t>Knowingly presents or causes to be presented a falls or fraudulent claim for payment</a:t>
          </a:r>
        </a:p>
      </dgm:t>
    </dgm:pt>
    <dgm:pt modelId="{961FF438-3620-4428-899F-D401EB8B2B8E}" type="parTrans" cxnId="{1306C663-13F2-4226-BE46-FF483185B905}">
      <dgm:prSet/>
      <dgm:spPr/>
      <dgm:t>
        <a:bodyPr/>
        <a:lstStyle/>
        <a:p>
          <a:endParaRPr lang="en-US"/>
        </a:p>
      </dgm:t>
    </dgm:pt>
    <dgm:pt modelId="{D96F514E-FAE7-4607-8CF0-8FAB3552ED4C}" type="sibTrans" cxnId="{1306C663-13F2-4226-BE46-FF483185B905}">
      <dgm:prSet/>
      <dgm:spPr/>
      <dgm:t>
        <a:bodyPr/>
        <a:lstStyle/>
        <a:p>
          <a:endParaRPr lang="en-US"/>
        </a:p>
      </dgm:t>
    </dgm:pt>
    <dgm:pt modelId="{289950EE-C474-445C-805B-3817774CF6BD}">
      <dgm:prSet/>
      <dgm:spPr/>
      <dgm:t>
        <a:bodyPr/>
        <a:lstStyle/>
        <a:p>
          <a:pPr>
            <a:defRPr b="1"/>
          </a:pPr>
          <a:r>
            <a:rPr lang="en-US" dirty="0"/>
            <a:t>Knowingly makes, uses or causes to be made or used a false record or statement material to a false or fraudulent claim</a:t>
          </a:r>
        </a:p>
      </dgm:t>
    </dgm:pt>
    <dgm:pt modelId="{52297675-2BDC-4475-B62E-75678353DA91}" type="parTrans" cxnId="{40F1E82A-0B92-4E69-B489-7764B148812C}">
      <dgm:prSet/>
      <dgm:spPr/>
      <dgm:t>
        <a:bodyPr/>
        <a:lstStyle/>
        <a:p>
          <a:endParaRPr lang="en-US"/>
        </a:p>
      </dgm:t>
    </dgm:pt>
    <dgm:pt modelId="{33F2CF7A-FC33-43C3-A882-F0FD85596AE0}" type="sibTrans" cxnId="{40F1E82A-0B92-4E69-B489-7764B148812C}">
      <dgm:prSet/>
      <dgm:spPr/>
      <dgm:t>
        <a:bodyPr/>
        <a:lstStyle/>
        <a:p>
          <a:endParaRPr lang="en-US"/>
        </a:p>
      </dgm:t>
    </dgm:pt>
    <dgm:pt modelId="{10FC7625-F754-4812-B97B-7569B010F1DF}">
      <dgm:prSet/>
      <dgm:spPr/>
      <dgm:t>
        <a:bodyPr/>
        <a:lstStyle/>
        <a:p>
          <a:pPr>
            <a:defRPr b="1"/>
          </a:pPr>
          <a:r>
            <a:rPr lang="en-US" dirty="0"/>
            <a:t>Conspires with other to defraud Medicare or Medicaid</a:t>
          </a:r>
        </a:p>
      </dgm:t>
    </dgm:pt>
    <dgm:pt modelId="{51F1E457-E9A4-4225-9BAF-17D01C52146C}" type="parTrans" cxnId="{9D35FB3D-EEDE-4A2E-8810-3D552257BE53}">
      <dgm:prSet/>
      <dgm:spPr/>
      <dgm:t>
        <a:bodyPr/>
        <a:lstStyle/>
        <a:p>
          <a:endParaRPr lang="en-US"/>
        </a:p>
      </dgm:t>
    </dgm:pt>
    <dgm:pt modelId="{719D0A93-3954-459B-ACB0-4AC22A477D9D}" type="sibTrans" cxnId="{9D35FB3D-EEDE-4A2E-8810-3D552257BE53}">
      <dgm:prSet/>
      <dgm:spPr/>
      <dgm:t>
        <a:bodyPr/>
        <a:lstStyle/>
        <a:p>
          <a:endParaRPr lang="en-US"/>
        </a:p>
      </dgm:t>
    </dgm:pt>
    <dgm:pt modelId="{5C0BE984-63BF-4A36-B474-9F7F4777947B}">
      <dgm:prSet custT="1"/>
      <dgm:spPr/>
      <dgm:t>
        <a:bodyPr/>
        <a:lstStyle/>
        <a:p>
          <a:r>
            <a:rPr lang="en-US" sz="1600" dirty="0"/>
            <a:t>The FCA federal law prohibits individuals and entities from submitting false or fraudulent claims for payment to the government</a:t>
          </a:r>
        </a:p>
      </dgm:t>
    </dgm:pt>
    <dgm:pt modelId="{55DDC7D9-F52C-4322-BFDF-A3346D1814BE}" type="parTrans" cxnId="{E89250AB-8E74-4A38-86EB-1AFD5B2473D8}">
      <dgm:prSet/>
      <dgm:spPr/>
      <dgm:t>
        <a:bodyPr/>
        <a:lstStyle/>
        <a:p>
          <a:endParaRPr lang="en-US"/>
        </a:p>
      </dgm:t>
    </dgm:pt>
    <dgm:pt modelId="{CC047D1D-B3FB-4AAC-A74B-31E50C3A549B}" type="sibTrans" cxnId="{E89250AB-8E74-4A38-86EB-1AFD5B2473D8}">
      <dgm:prSet/>
      <dgm:spPr/>
      <dgm:t>
        <a:bodyPr/>
        <a:lstStyle/>
        <a:p>
          <a:endParaRPr lang="en-US"/>
        </a:p>
      </dgm:t>
    </dgm:pt>
    <dgm:pt modelId="{8E957E66-6DE7-4C2A-8DAC-90B308F307CC}">
      <dgm:prSet custT="1"/>
      <dgm:spPr/>
      <dgm:t>
        <a:bodyPr/>
        <a:lstStyle/>
        <a:p>
          <a:r>
            <a:rPr lang="en-US" sz="1600" dirty="0"/>
            <a:t>Includes lying to Medicare/Medicaid for services they did not provide or inflate the cost of those services (upcoding)</a:t>
          </a:r>
        </a:p>
      </dgm:t>
    </dgm:pt>
    <dgm:pt modelId="{2B1BFEB1-57D7-4785-8E6C-60C346201A85}" type="parTrans" cxnId="{3B8A3B88-B59E-4694-85FE-897EF8298C61}">
      <dgm:prSet/>
      <dgm:spPr/>
      <dgm:t>
        <a:bodyPr/>
        <a:lstStyle/>
        <a:p>
          <a:endParaRPr lang="en-US"/>
        </a:p>
      </dgm:t>
    </dgm:pt>
    <dgm:pt modelId="{0784E817-BB95-4DA3-8426-4049CF67ED66}" type="sibTrans" cxnId="{3B8A3B88-B59E-4694-85FE-897EF8298C61}">
      <dgm:prSet/>
      <dgm:spPr/>
      <dgm:t>
        <a:bodyPr/>
        <a:lstStyle/>
        <a:p>
          <a:endParaRPr lang="en-US"/>
        </a:p>
      </dgm:t>
    </dgm:pt>
    <dgm:pt modelId="{30D1F6CE-1516-4924-A832-4574E98F611D}" type="pres">
      <dgm:prSet presAssocID="{851C724A-7025-4227-9F66-37D25F538311}" presName="root" presStyleCnt="0">
        <dgm:presLayoutVars>
          <dgm:dir/>
          <dgm:resizeHandles val="exact"/>
        </dgm:presLayoutVars>
      </dgm:prSet>
      <dgm:spPr/>
    </dgm:pt>
    <dgm:pt modelId="{ABE8D3B9-4067-4B45-8EAB-A8B2CFA47941}" type="pres">
      <dgm:prSet presAssocID="{425DEE87-E1F0-43C5-AAD2-DF16404AE66E}" presName="compNode" presStyleCnt="0"/>
      <dgm:spPr/>
    </dgm:pt>
    <dgm:pt modelId="{D712152D-0AF1-4273-94B1-FD678570F2FD}" type="pres">
      <dgm:prSet presAssocID="{425DEE87-E1F0-43C5-AAD2-DF16404AE66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5532F71D-5A59-42AE-B117-7F01DB296D96}" type="pres">
      <dgm:prSet presAssocID="{425DEE87-E1F0-43C5-AAD2-DF16404AE66E}" presName="iconSpace" presStyleCnt="0"/>
      <dgm:spPr/>
    </dgm:pt>
    <dgm:pt modelId="{D57D034E-558F-4E28-9CDA-9BFB99891928}" type="pres">
      <dgm:prSet presAssocID="{425DEE87-E1F0-43C5-AAD2-DF16404AE66E}" presName="parTx" presStyleLbl="revTx" presStyleIdx="0" presStyleCnt="6">
        <dgm:presLayoutVars>
          <dgm:chMax val="0"/>
          <dgm:chPref val="0"/>
        </dgm:presLayoutVars>
      </dgm:prSet>
      <dgm:spPr/>
    </dgm:pt>
    <dgm:pt modelId="{B3B5E9EF-0921-4715-A2DB-820CBB45A591}" type="pres">
      <dgm:prSet presAssocID="{425DEE87-E1F0-43C5-AAD2-DF16404AE66E}" presName="txSpace" presStyleCnt="0"/>
      <dgm:spPr/>
    </dgm:pt>
    <dgm:pt modelId="{5B517200-6923-4873-A08F-7FF9C0071104}" type="pres">
      <dgm:prSet presAssocID="{425DEE87-E1F0-43C5-AAD2-DF16404AE66E}" presName="desTx" presStyleLbl="revTx" presStyleIdx="1" presStyleCnt="6">
        <dgm:presLayoutVars/>
      </dgm:prSet>
      <dgm:spPr/>
    </dgm:pt>
    <dgm:pt modelId="{38BAD0FD-8959-49C6-B2C4-114BEC5B2A52}" type="pres">
      <dgm:prSet presAssocID="{D96F514E-FAE7-4607-8CF0-8FAB3552ED4C}" presName="sibTrans" presStyleCnt="0"/>
      <dgm:spPr/>
    </dgm:pt>
    <dgm:pt modelId="{66E9ADD3-E224-4F74-8B2C-C16D5F71970F}" type="pres">
      <dgm:prSet presAssocID="{289950EE-C474-445C-805B-3817774CF6BD}" presName="compNode" presStyleCnt="0"/>
      <dgm:spPr/>
    </dgm:pt>
    <dgm:pt modelId="{99C69999-5DDC-49EF-A747-3EA0DF5A2851}" type="pres">
      <dgm:prSet presAssocID="{289950EE-C474-445C-805B-3817774CF6B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2A34CA24-5E26-48CB-B4BE-F5D62B673B84}" type="pres">
      <dgm:prSet presAssocID="{289950EE-C474-445C-805B-3817774CF6BD}" presName="iconSpace" presStyleCnt="0"/>
      <dgm:spPr/>
    </dgm:pt>
    <dgm:pt modelId="{A0666268-C0D8-4716-9D69-694FDCC03CB2}" type="pres">
      <dgm:prSet presAssocID="{289950EE-C474-445C-805B-3817774CF6BD}" presName="parTx" presStyleLbl="revTx" presStyleIdx="2" presStyleCnt="6">
        <dgm:presLayoutVars>
          <dgm:chMax val="0"/>
          <dgm:chPref val="0"/>
        </dgm:presLayoutVars>
      </dgm:prSet>
      <dgm:spPr/>
    </dgm:pt>
    <dgm:pt modelId="{E5E65145-55A4-4E15-A4B3-1DA9586C2B2E}" type="pres">
      <dgm:prSet presAssocID="{289950EE-C474-445C-805B-3817774CF6BD}" presName="txSpace" presStyleCnt="0"/>
      <dgm:spPr/>
    </dgm:pt>
    <dgm:pt modelId="{A9BEAC8E-7B78-492B-B3F4-8F7D646A9996}" type="pres">
      <dgm:prSet presAssocID="{289950EE-C474-445C-805B-3817774CF6BD}" presName="desTx" presStyleLbl="revTx" presStyleIdx="3" presStyleCnt="6">
        <dgm:presLayoutVars/>
      </dgm:prSet>
      <dgm:spPr/>
    </dgm:pt>
    <dgm:pt modelId="{9796C044-F97B-4C5D-89E8-FA710C5BFD8B}" type="pres">
      <dgm:prSet presAssocID="{33F2CF7A-FC33-43C3-A882-F0FD85596AE0}" presName="sibTrans" presStyleCnt="0"/>
      <dgm:spPr/>
    </dgm:pt>
    <dgm:pt modelId="{4D1F0C1A-AA43-46A6-812F-A72F9513E1B9}" type="pres">
      <dgm:prSet presAssocID="{10FC7625-F754-4812-B97B-7569B010F1DF}" presName="compNode" presStyleCnt="0"/>
      <dgm:spPr/>
    </dgm:pt>
    <dgm:pt modelId="{5596DA25-51BC-40D4-B74F-F63D875F0307}" type="pres">
      <dgm:prSet presAssocID="{10FC7625-F754-4812-B97B-7569B010F1D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06A1B3B4-F014-4AE6-B929-A7FA00D63728}" type="pres">
      <dgm:prSet presAssocID="{10FC7625-F754-4812-B97B-7569B010F1DF}" presName="iconSpace" presStyleCnt="0"/>
      <dgm:spPr/>
    </dgm:pt>
    <dgm:pt modelId="{806C74F1-53ED-4DF9-88F4-1DC3D4C146C4}" type="pres">
      <dgm:prSet presAssocID="{10FC7625-F754-4812-B97B-7569B010F1DF}" presName="parTx" presStyleLbl="revTx" presStyleIdx="4" presStyleCnt="6">
        <dgm:presLayoutVars>
          <dgm:chMax val="0"/>
          <dgm:chPref val="0"/>
        </dgm:presLayoutVars>
      </dgm:prSet>
      <dgm:spPr/>
    </dgm:pt>
    <dgm:pt modelId="{46D9D392-60DC-46AA-96AD-1BAF1A9C1CDA}" type="pres">
      <dgm:prSet presAssocID="{10FC7625-F754-4812-B97B-7569B010F1DF}" presName="txSpace" presStyleCnt="0"/>
      <dgm:spPr/>
    </dgm:pt>
    <dgm:pt modelId="{9680E31F-CBED-41E4-8BCF-EE8D69576642}" type="pres">
      <dgm:prSet presAssocID="{10FC7625-F754-4812-B97B-7569B010F1DF}" presName="desTx" presStyleLbl="revTx" presStyleIdx="5" presStyleCnt="6">
        <dgm:presLayoutVars/>
      </dgm:prSet>
      <dgm:spPr/>
    </dgm:pt>
  </dgm:ptLst>
  <dgm:cxnLst>
    <dgm:cxn modelId="{404AD409-55CC-4143-A8F6-0C14FAF475A6}" type="presOf" srcId="{10FC7625-F754-4812-B97B-7569B010F1DF}" destId="{806C74F1-53ED-4DF9-88F4-1DC3D4C146C4}" srcOrd="0" destOrd="0" presId="urn:microsoft.com/office/officeart/2018/2/layout/IconLabelDescriptionList"/>
    <dgm:cxn modelId="{D8369B17-B8F2-495C-A768-07358C591FD0}" type="presOf" srcId="{5C0BE984-63BF-4A36-B474-9F7F4777947B}" destId="{9680E31F-CBED-41E4-8BCF-EE8D69576642}" srcOrd="0" destOrd="0" presId="urn:microsoft.com/office/officeart/2018/2/layout/IconLabelDescriptionList"/>
    <dgm:cxn modelId="{40F1E82A-0B92-4E69-B489-7764B148812C}" srcId="{851C724A-7025-4227-9F66-37D25F538311}" destId="{289950EE-C474-445C-805B-3817774CF6BD}" srcOrd="1" destOrd="0" parTransId="{52297675-2BDC-4475-B62E-75678353DA91}" sibTransId="{33F2CF7A-FC33-43C3-A882-F0FD85596AE0}"/>
    <dgm:cxn modelId="{9D35FB3D-EEDE-4A2E-8810-3D552257BE53}" srcId="{851C724A-7025-4227-9F66-37D25F538311}" destId="{10FC7625-F754-4812-B97B-7569B010F1DF}" srcOrd="2" destOrd="0" parTransId="{51F1E457-E9A4-4225-9BAF-17D01C52146C}" sibTransId="{719D0A93-3954-459B-ACB0-4AC22A477D9D}"/>
    <dgm:cxn modelId="{DBDDA946-836E-4BE0-BE0A-F51E0EA1312F}" type="presOf" srcId="{851C724A-7025-4227-9F66-37D25F538311}" destId="{30D1F6CE-1516-4924-A832-4574E98F611D}" srcOrd="0" destOrd="0" presId="urn:microsoft.com/office/officeart/2018/2/layout/IconLabelDescriptionList"/>
    <dgm:cxn modelId="{1306C663-13F2-4226-BE46-FF483185B905}" srcId="{851C724A-7025-4227-9F66-37D25F538311}" destId="{425DEE87-E1F0-43C5-AAD2-DF16404AE66E}" srcOrd="0" destOrd="0" parTransId="{961FF438-3620-4428-899F-D401EB8B2B8E}" sibTransId="{D96F514E-FAE7-4607-8CF0-8FAB3552ED4C}"/>
    <dgm:cxn modelId="{940D956F-7D08-43D2-8DF4-68B05CBC380D}" type="presOf" srcId="{425DEE87-E1F0-43C5-AAD2-DF16404AE66E}" destId="{D57D034E-558F-4E28-9CDA-9BFB99891928}" srcOrd="0" destOrd="0" presId="urn:microsoft.com/office/officeart/2018/2/layout/IconLabelDescriptionList"/>
    <dgm:cxn modelId="{3B8A3B88-B59E-4694-85FE-897EF8298C61}" srcId="{10FC7625-F754-4812-B97B-7569B010F1DF}" destId="{8E957E66-6DE7-4C2A-8DAC-90B308F307CC}" srcOrd="1" destOrd="0" parTransId="{2B1BFEB1-57D7-4785-8E6C-60C346201A85}" sibTransId="{0784E817-BB95-4DA3-8426-4049CF67ED66}"/>
    <dgm:cxn modelId="{E89250AB-8E74-4A38-86EB-1AFD5B2473D8}" srcId="{10FC7625-F754-4812-B97B-7569B010F1DF}" destId="{5C0BE984-63BF-4A36-B474-9F7F4777947B}" srcOrd="0" destOrd="0" parTransId="{55DDC7D9-F52C-4322-BFDF-A3346D1814BE}" sibTransId="{CC047D1D-B3FB-4AAC-A74B-31E50C3A549B}"/>
    <dgm:cxn modelId="{41E850B1-B66B-4E2F-97CA-EC9A96811391}" type="presOf" srcId="{8E957E66-6DE7-4C2A-8DAC-90B308F307CC}" destId="{9680E31F-CBED-41E4-8BCF-EE8D69576642}" srcOrd="0" destOrd="1" presId="urn:microsoft.com/office/officeart/2018/2/layout/IconLabelDescriptionList"/>
    <dgm:cxn modelId="{A71C01C7-F14E-48B3-A9E8-99C9B3F6D4F7}" type="presOf" srcId="{289950EE-C474-445C-805B-3817774CF6BD}" destId="{A0666268-C0D8-4716-9D69-694FDCC03CB2}" srcOrd="0" destOrd="0" presId="urn:microsoft.com/office/officeart/2018/2/layout/IconLabelDescriptionList"/>
    <dgm:cxn modelId="{979F185D-9B3B-4D26-875B-CBB5A1E55819}" type="presParOf" srcId="{30D1F6CE-1516-4924-A832-4574E98F611D}" destId="{ABE8D3B9-4067-4B45-8EAB-A8B2CFA47941}" srcOrd="0" destOrd="0" presId="urn:microsoft.com/office/officeart/2018/2/layout/IconLabelDescriptionList"/>
    <dgm:cxn modelId="{A7C67676-1F1C-4D11-88E3-27194B083310}" type="presParOf" srcId="{ABE8D3B9-4067-4B45-8EAB-A8B2CFA47941}" destId="{D712152D-0AF1-4273-94B1-FD678570F2FD}" srcOrd="0" destOrd="0" presId="urn:microsoft.com/office/officeart/2018/2/layout/IconLabelDescriptionList"/>
    <dgm:cxn modelId="{D1C57331-6FFF-430F-859E-977452055D9B}" type="presParOf" srcId="{ABE8D3B9-4067-4B45-8EAB-A8B2CFA47941}" destId="{5532F71D-5A59-42AE-B117-7F01DB296D96}" srcOrd="1" destOrd="0" presId="urn:microsoft.com/office/officeart/2018/2/layout/IconLabelDescriptionList"/>
    <dgm:cxn modelId="{C5D4AF3B-3012-4ED1-B5E4-24EE59F21D32}" type="presParOf" srcId="{ABE8D3B9-4067-4B45-8EAB-A8B2CFA47941}" destId="{D57D034E-558F-4E28-9CDA-9BFB99891928}" srcOrd="2" destOrd="0" presId="urn:microsoft.com/office/officeart/2018/2/layout/IconLabelDescriptionList"/>
    <dgm:cxn modelId="{4A6A67D0-B888-42EA-92CE-470CB1DA6E94}" type="presParOf" srcId="{ABE8D3B9-4067-4B45-8EAB-A8B2CFA47941}" destId="{B3B5E9EF-0921-4715-A2DB-820CBB45A591}" srcOrd="3" destOrd="0" presId="urn:microsoft.com/office/officeart/2018/2/layout/IconLabelDescriptionList"/>
    <dgm:cxn modelId="{8E6CA918-734B-4BDE-94BC-0390B9C77059}" type="presParOf" srcId="{ABE8D3B9-4067-4B45-8EAB-A8B2CFA47941}" destId="{5B517200-6923-4873-A08F-7FF9C0071104}" srcOrd="4" destOrd="0" presId="urn:microsoft.com/office/officeart/2018/2/layout/IconLabelDescriptionList"/>
    <dgm:cxn modelId="{E0262DB0-4DBC-46D1-BB41-53A333909A0D}" type="presParOf" srcId="{30D1F6CE-1516-4924-A832-4574E98F611D}" destId="{38BAD0FD-8959-49C6-B2C4-114BEC5B2A52}" srcOrd="1" destOrd="0" presId="urn:microsoft.com/office/officeart/2018/2/layout/IconLabelDescriptionList"/>
    <dgm:cxn modelId="{0E2A9586-6468-4D7D-A5C6-D31BF422388A}" type="presParOf" srcId="{30D1F6CE-1516-4924-A832-4574E98F611D}" destId="{66E9ADD3-E224-4F74-8B2C-C16D5F71970F}" srcOrd="2" destOrd="0" presId="urn:microsoft.com/office/officeart/2018/2/layout/IconLabelDescriptionList"/>
    <dgm:cxn modelId="{F892EF6E-FD21-4427-B3DA-A865D1F0533A}" type="presParOf" srcId="{66E9ADD3-E224-4F74-8B2C-C16D5F71970F}" destId="{99C69999-5DDC-49EF-A747-3EA0DF5A2851}" srcOrd="0" destOrd="0" presId="urn:microsoft.com/office/officeart/2018/2/layout/IconLabelDescriptionList"/>
    <dgm:cxn modelId="{2566F4F0-9A60-461D-A449-FD6DAADEF38E}" type="presParOf" srcId="{66E9ADD3-E224-4F74-8B2C-C16D5F71970F}" destId="{2A34CA24-5E26-48CB-B4BE-F5D62B673B84}" srcOrd="1" destOrd="0" presId="urn:microsoft.com/office/officeart/2018/2/layout/IconLabelDescriptionList"/>
    <dgm:cxn modelId="{FCEC6388-F78F-4F10-8641-705E69FFAB6C}" type="presParOf" srcId="{66E9ADD3-E224-4F74-8B2C-C16D5F71970F}" destId="{A0666268-C0D8-4716-9D69-694FDCC03CB2}" srcOrd="2" destOrd="0" presId="urn:microsoft.com/office/officeart/2018/2/layout/IconLabelDescriptionList"/>
    <dgm:cxn modelId="{AF0E24C9-9D2B-4B56-9F9A-549220C23F84}" type="presParOf" srcId="{66E9ADD3-E224-4F74-8B2C-C16D5F71970F}" destId="{E5E65145-55A4-4E15-A4B3-1DA9586C2B2E}" srcOrd="3" destOrd="0" presId="urn:microsoft.com/office/officeart/2018/2/layout/IconLabelDescriptionList"/>
    <dgm:cxn modelId="{463BD86D-439E-44A1-BD7C-A0A7AD7D9B4B}" type="presParOf" srcId="{66E9ADD3-E224-4F74-8B2C-C16D5F71970F}" destId="{A9BEAC8E-7B78-492B-B3F4-8F7D646A9996}" srcOrd="4" destOrd="0" presId="urn:microsoft.com/office/officeart/2018/2/layout/IconLabelDescriptionList"/>
    <dgm:cxn modelId="{02BCC4C4-50E6-404F-8578-0B279B78CA1E}" type="presParOf" srcId="{30D1F6CE-1516-4924-A832-4574E98F611D}" destId="{9796C044-F97B-4C5D-89E8-FA710C5BFD8B}" srcOrd="3" destOrd="0" presId="urn:microsoft.com/office/officeart/2018/2/layout/IconLabelDescriptionList"/>
    <dgm:cxn modelId="{F81EC347-554B-4D62-A767-ACBAE41A2630}" type="presParOf" srcId="{30D1F6CE-1516-4924-A832-4574E98F611D}" destId="{4D1F0C1A-AA43-46A6-812F-A72F9513E1B9}" srcOrd="4" destOrd="0" presId="urn:microsoft.com/office/officeart/2018/2/layout/IconLabelDescriptionList"/>
    <dgm:cxn modelId="{67EE5B91-EB8C-42D9-9FAB-7D44C431956F}" type="presParOf" srcId="{4D1F0C1A-AA43-46A6-812F-A72F9513E1B9}" destId="{5596DA25-51BC-40D4-B74F-F63D875F0307}" srcOrd="0" destOrd="0" presId="urn:microsoft.com/office/officeart/2018/2/layout/IconLabelDescriptionList"/>
    <dgm:cxn modelId="{C4909DD7-6311-41F7-9239-F59AD47D10DC}" type="presParOf" srcId="{4D1F0C1A-AA43-46A6-812F-A72F9513E1B9}" destId="{06A1B3B4-F014-4AE6-B929-A7FA00D63728}" srcOrd="1" destOrd="0" presId="urn:microsoft.com/office/officeart/2018/2/layout/IconLabelDescriptionList"/>
    <dgm:cxn modelId="{8E4BD28A-B15E-4C35-AF30-3BD7B7801B67}" type="presParOf" srcId="{4D1F0C1A-AA43-46A6-812F-A72F9513E1B9}" destId="{806C74F1-53ED-4DF9-88F4-1DC3D4C146C4}" srcOrd="2" destOrd="0" presId="urn:microsoft.com/office/officeart/2018/2/layout/IconLabelDescriptionList"/>
    <dgm:cxn modelId="{B920C6A9-B00E-4294-AB78-D7AA4CFA0B1B}" type="presParOf" srcId="{4D1F0C1A-AA43-46A6-812F-A72F9513E1B9}" destId="{46D9D392-60DC-46AA-96AD-1BAF1A9C1CDA}" srcOrd="3" destOrd="0" presId="urn:microsoft.com/office/officeart/2018/2/layout/IconLabelDescriptionList"/>
    <dgm:cxn modelId="{CBABA102-8FC8-4E91-93C7-33492B358225}" type="presParOf" srcId="{4D1F0C1A-AA43-46A6-812F-A72F9513E1B9}" destId="{9680E31F-CBED-41E4-8BCF-EE8D6957664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B03350-68C7-40D0-B0A6-AE601C6ED8CC}"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C02DED6-6408-4470-8158-6E0DF9007D6F}">
      <dgm:prSet/>
      <dgm:spPr/>
      <dgm:t>
        <a:bodyPr/>
        <a:lstStyle/>
        <a:p>
          <a:r>
            <a:rPr lang="en-US" dirty="0"/>
            <a:t>Health care providers are expected to make decisions based on sound medical judgment, rather than personal self-interest</a:t>
          </a:r>
        </a:p>
      </dgm:t>
    </dgm:pt>
    <dgm:pt modelId="{F58BCC74-E31B-42A8-BC7B-B2059AEA56C5}" type="parTrans" cxnId="{F106C451-DDB2-41BC-A088-DCA93F2D42E4}">
      <dgm:prSet/>
      <dgm:spPr/>
      <dgm:t>
        <a:bodyPr/>
        <a:lstStyle/>
        <a:p>
          <a:endParaRPr lang="en-US"/>
        </a:p>
      </dgm:t>
    </dgm:pt>
    <dgm:pt modelId="{41EC773C-263B-40D9-8BC3-8666B75AE6E9}" type="sibTrans" cxnId="{F106C451-DDB2-41BC-A088-DCA93F2D42E4}">
      <dgm:prSet/>
      <dgm:spPr/>
      <dgm:t>
        <a:bodyPr/>
        <a:lstStyle/>
        <a:p>
          <a:endParaRPr lang="en-US"/>
        </a:p>
      </dgm:t>
    </dgm:pt>
    <dgm:pt modelId="{CB35486A-1AE3-404E-8587-D66AE273A1B1}">
      <dgm:prSet/>
      <dgm:spPr/>
      <dgm:t>
        <a:bodyPr/>
        <a:lstStyle/>
        <a:p>
          <a:r>
            <a:rPr lang="en-US" dirty="0"/>
            <a:t>The government believes that illegal financial relationships undermine the integrity of public health care programs by impairing the independence of the physician decision-making process</a:t>
          </a:r>
        </a:p>
      </dgm:t>
    </dgm:pt>
    <dgm:pt modelId="{7AE50A4F-494F-42CB-855E-A777903E155B}" type="parTrans" cxnId="{8F449AA3-8B05-41FB-A474-9FD0F597DF2B}">
      <dgm:prSet/>
      <dgm:spPr/>
      <dgm:t>
        <a:bodyPr/>
        <a:lstStyle/>
        <a:p>
          <a:endParaRPr lang="en-US"/>
        </a:p>
      </dgm:t>
    </dgm:pt>
    <dgm:pt modelId="{11AD15C3-86A7-47B9-BCE5-4A3E11EF656A}" type="sibTrans" cxnId="{8F449AA3-8B05-41FB-A474-9FD0F597DF2B}">
      <dgm:prSet/>
      <dgm:spPr/>
      <dgm:t>
        <a:bodyPr/>
        <a:lstStyle/>
        <a:p>
          <a:endParaRPr lang="en-US"/>
        </a:p>
      </dgm:t>
    </dgm:pt>
    <dgm:pt modelId="{507110A3-B04B-49A2-B467-C01CE7DC0994}">
      <dgm:prSet/>
      <dgm:spPr/>
      <dgm:t>
        <a:bodyPr/>
        <a:lstStyle/>
        <a:p>
          <a:r>
            <a:rPr lang="en-US" dirty="0"/>
            <a:t>Kickbacks may impose hidden costs of the healthcare system and compromise medical decision-making</a:t>
          </a:r>
        </a:p>
      </dgm:t>
    </dgm:pt>
    <dgm:pt modelId="{A7D8F005-A690-499B-AAC8-FC66174B74ED}" type="parTrans" cxnId="{E5B09A97-24A6-4C15-A1F3-6BC1CA10C4C5}">
      <dgm:prSet/>
      <dgm:spPr/>
      <dgm:t>
        <a:bodyPr/>
        <a:lstStyle/>
        <a:p>
          <a:endParaRPr lang="en-US"/>
        </a:p>
      </dgm:t>
    </dgm:pt>
    <dgm:pt modelId="{8AFAFE5E-1EF2-4A2E-A148-455D1AB49AE6}" type="sibTrans" cxnId="{E5B09A97-24A6-4C15-A1F3-6BC1CA10C4C5}">
      <dgm:prSet/>
      <dgm:spPr/>
      <dgm:t>
        <a:bodyPr/>
        <a:lstStyle/>
        <a:p>
          <a:endParaRPr lang="en-US"/>
        </a:p>
      </dgm:t>
    </dgm:pt>
    <dgm:pt modelId="{49E73DB8-04CC-9A49-B573-B3C744102EC6}" type="pres">
      <dgm:prSet presAssocID="{7FB03350-68C7-40D0-B0A6-AE601C6ED8CC}" presName="linear" presStyleCnt="0">
        <dgm:presLayoutVars>
          <dgm:animLvl val="lvl"/>
          <dgm:resizeHandles val="exact"/>
        </dgm:presLayoutVars>
      </dgm:prSet>
      <dgm:spPr/>
    </dgm:pt>
    <dgm:pt modelId="{7179EA72-9B75-004A-8FB3-045236E431B4}" type="pres">
      <dgm:prSet presAssocID="{EC02DED6-6408-4470-8158-6E0DF9007D6F}" presName="parentText" presStyleLbl="node1" presStyleIdx="0" presStyleCnt="3">
        <dgm:presLayoutVars>
          <dgm:chMax val="0"/>
          <dgm:bulletEnabled val="1"/>
        </dgm:presLayoutVars>
      </dgm:prSet>
      <dgm:spPr/>
    </dgm:pt>
    <dgm:pt modelId="{FC20E604-0B83-8F4D-8BEB-880AABDCD5F5}" type="pres">
      <dgm:prSet presAssocID="{41EC773C-263B-40D9-8BC3-8666B75AE6E9}" presName="spacer" presStyleCnt="0"/>
      <dgm:spPr/>
    </dgm:pt>
    <dgm:pt modelId="{57880E52-05C1-D744-9B3B-301AA5EE626E}" type="pres">
      <dgm:prSet presAssocID="{CB35486A-1AE3-404E-8587-D66AE273A1B1}" presName="parentText" presStyleLbl="node1" presStyleIdx="1" presStyleCnt="3">
        <dgm:presLayoutVars>
          <dgm:chMax val="0"/>
          <dgm:bulletEnabled val="1"/>
        </dgm:presLayoutVars>
      </dgm:prSet>
      <dgm:spPr/>
    </dgm:pt>
    <dgm:pt modelId="{AE2D894E-02B8-FF49-A754-EB620B220288}" type="pres">
      <dgm:prSet presAssocID="{11AD15C3-86A7-47B9-BCE5-4A3E11EF656A}" presName="spacer" presStyleCnt="0"/>
      <dgm:spPr/>
    </dgm:pt>
    <dgm:pt modelId="{6473156E-94BC-4947-9934-F273BED4DB8C}" type="pres">
      <dgm:prSet presAssocID="{507110A3-B04B-49A2-B467-C01CE7DC0994}" presName="parentText" presStyleLbl="node1" presStyleIdx="2" presStyleCnt="3">
        <dgm:presLayoutVars>
          <dgm:chMax val="0"/>
          <dgm:bulletEnabled val="1"/>
        </dgm:presLayoutVars>
      </dgm:prSet>
      <dgm:spPr/>
    </dgm:pt>
  </dgm:ptLst>
  <dgm:cxnLst>
    <dgm:cxn modelId="{B9BD4C14-A335-1A48-A81D-01E49686CE03}" type="presOf" srcId="{EC02DED6-6408-4470-8158-6E0DF9007D6F}" destId="{7179EA72-9B75-004A-8FB3-045236E431B4}" srcOrd="0" destOrd="0" presId="urn:microsoft.com/office/officeart/2005/8/layout/vList2"/>
    <dgm:cxn modelId="{F106C451-DDB2-41BC-A088-DCA93F2D42E4}" srcId="{7FB03350-68C7-40D0-B0A6-AE601C6ED8CC}" destId="{EC02DED6-6408-4470-8158-6E0DF9007D6F}" srcOrd="0" destOrd="0" parTransId="{F58BCC74-E31B-42A8-BC7B-B2059AEA56C5}" sibTransId="{41EC773C-263B-40D9-8BC3-8666B75AE6E9}"/>
    <dgm:cxn modelId="{CA7F1D75-BF62-0544-9B30-60AB9BBB6CF1}" type="presOf" srcId="{507110A3-B04B-49A2-B467-C01CE7DC0994}" destId="{6473156E-94BC-4947-9934-F273BED4DB8C}" srcOrd="0" destOrd="0" presId="urn:microsoft.com/office/officeart/2005/8/layout/vList2"/>
    <dgm:cxn modelId="{E5B09A97-24A6-4C15-A1F3-6BC1CA10C4C5}" srcId="{7FB03350-68C7-40D0-B0A6-AE601C6ED8CC}" destId="{507110A3-B04B-49A2-B467-C01CE7DC0994}" srcOrd="2" destOrd="0" parTransId="{A7D8F005-A690-499B-AAC8-FC66174B74ED}" sibTransId="{8AFAFE5E-1EF2-4A2E-A148-455D1AB49AE6}"/>
    <dgm:cxn modelId="{8F449AA3-8B05-41FB-A474-9FD0F597DF2B}" srcId="{7FB03350-68C7-40D0-B0A6-AE601C6ED8CC}" destId="{CB35486A-1AE3-404E-8587-D66AE273A1B1}" srcOrd="1" destOrd="0" parTransId="{7AE50A4F-494F-42CB-855E-A777903E155B}" sibTransId="{11AD15C3-86A7-47B9-BCE5-4A3E11EF656A}"/>
    <dgm:cxn modelId="{4E363CB0-BAB9-CC45-9387-51753BF4F6B1}" type="presOf" srcId="{7FB03350-68C7-40D0-B0A6-AE601C6ED8CC}" destId="{49E73DB8-04CC-9A49-B573-B3C744102EC6}" srcOrd="0" destOrd="0" presId="urn:microsoft.com/office/officeart/2005/8/layout/vList2"/>
    <dgm:cxn modelId="{627078BF-0C5E-E042-9579-48CFE409275A}" type="presOf" srcId="{CB35486A-1AE3-404E-8587-D66AE273A1B1}" destId="{57880E52-05C1-D744-9B3B-301AA5EE626E}" srcOrd="0" destOrd="0" presId="urn:microsoft.com/office/officeart/2005/8/layout/vList2"/>
    <dgm:cxn modelId="{0C2F3A6F-5DA0-A146-8847-095A96F041D4}" type="presParOf" srcId="{49E73DB8-04CC-9A49-B573-B3C744102EC6}" destId="{7179EA72-9B75-004A-8FB3-045236E431B4}" srcOrd="0" destOrd="0" presId="urn:microsoft.com/office/officeart/2005/8/layout/vList2"/>
    <dgm:cxn modelId="{19D369B5-FE44-D740-9C8D-148FC32292E2}" type="presParOf" srcId="{49E73DB8-04CC-9A49-B573-B3C744102EC6}" destId="{FC20E604-0B83-8F4D-8BEB-880AABDCD5F5}" srcOrd="1" destOrd="0" presId="urn:microsoft.com/office/officeart/2005/8/layout/vList2"/>
    <dgm:cxn modelId="{3F327C40-F892-DA44-BE65-638FEF54912F}" type="presParOf" srcId="{49E73DB8-04CC-9A49-B573-B3C744102EC6}" destId="{57880E52-05C1-D744-9B3B-301AA5EE626E}" srcOrd="2" destOrd="0" presId="urn:microsoft.com/office/officeart/2005/8/layout/vList2"/>
    <dgm:cxn modelId="{B9A6D727-06CE-9841-B59E-BDCA8E686C89}" type="presParOf" srcId="{49E73DB8-04CC-9A49-B573-B3C744102EC6}" destId="{AE2D894E-02B8-FF49-A754-EB620B220288}" srcOrd="3" destOrd="0" presId="urn:microsoft.com/office/officeart/2005/8/layout/vList2"/>
    <dgm:cxn modelId="{A6D3822F-8F1A-4947-97F2-E41BA66B14DD}" type="presParOf" srcId="{49E73DB8-04CC-9A49-B573-B3C744102EC6}" destId="{6473156E-94BC-4947-9934-F273BED4DB8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2240F3-CF73-4399-8DC7-8D4BB44B96B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83E5277-8371-4B68-B6DA-7B4CB419E76D}">
      <dgm:prSet/>
      <dgm:spPr/>
      <dgm:t>
        <a:bodyPr/>
        <a:lstStyle/>
        <a:p>
          <a:r>
            <a:rPr lang="en-US" dirty="0"/>
            <a:t>Eastern District of Pennsylvania accused this 180-bed facility of inadequate nutrition and wound care to three residents, one of which was admitted to Hahnemann University Hospital with more that 20 pressure injuries</a:t>
          </a:r>
        </a:p>
      </dgm:t>
    </dgm:pt>
    <dgm:pt modelId="{1F9205EB-32D6-47BA-AB59-43CBACFFE7D6}" type="parTrans" cxnId="{245269B4-9F8C-4F0C-9C11-3161D2A8FB92}">
      <dgm:prSet/>
      <dgm:spPr/>
      <dgm:t>
        <a:bodyPr/>
        <a:lstStyle/>
        <a:p>
          <a:endParaRPr lang="en-US"/>
        </a:p>
      </dgm:t>
    </dgm:pt>
    <dgm:pt modelId="{36BFCF8F-3B57-4364-B961-2BCF2D98E9A1}" type="sibTrans" cxnId="{245269B4-9F8C-4F0C-9C11-3161D2A8FB92}">
      <dgm:prSet/>
      <dgm:spPr/>
      <dgm:t>
        <a:bodyPr/>
        <a:lstStyle/>
        <a:p>
          <a:endParaRPr lang="en-US"/>
        </a:p>
      </dgm:t>
    </dgm:pt>
    <dgm:pt modelId="{68E02683-177E-4503-85C1-620595D085CD}">
      <dgm:prSet/>
      <dgm:spPr/>
      <dgm:t>
        <a:bodyPr/>
        <a:lstStyle/>
        <a:p>
          <a:r>
            <a:rPr lang="en-US" dirty="0"/>
            <a:t>The facility was fined $600,000 and was required to have a monitor to ensure compliance with the settlement in ensuring quality of care standards</a:t>
          </a:r>
        </a:p>
      </dgm:t>
    </dgm:pt>
    <dgm:pt modelId="{E5F83536-FBB8-43FC-AF35-D8ACA9304875}" type="parTrans" cxnId="{F66C92AC-F0FA-4B04-AAD9-071D0EF5E0CF}">
      <dgm:prSet/>
      <dgm:spPr/>
      <dgm:t>
        <a:bodyPr/>
        <a:lstStyle/>
        <a:p>
          <a:endParaRPr lang="en-US"/>
        </a:p>
      </dgm:t>
    </dgm:pt>
    <dgm:pt modelId="{79A37ACD-16C8-4D33-BDA8-985FA1A4B335}" type="sibTrans" cxnId="{F66C92AC-F0FA-4B04-AAD9-071D0EF5E0CF}">
      <dgm:prSet/>
      <dgm:spPr/>
      <dgm:t>
        <a:bodyPr/>
        <a:lstStyle/>
        <a:p>
          <a:endParaRPr lang="en-US"/>
        </a:p>
      </dgm:t>
    </dgm:pt>
    <dgm:pt modelId="{4CC2AFD3-A9FE-42AC-A788-C532D31AB41B}" type="pres">
      <dgm:prSet presAssocID="{F52240F3-CF73-4399-8DC7-8D4BB44B96B8}" presName="root" presStyleCnt="0">
        <dgm:presLayoutVars>
          <dgm:dir/>
          <dgm:resizeHandles val="exact"/>
        </dgm:presLayoutVars>
      </dgm:prSet>
      <dgm:spPr/>
    </dgm:pt>
    <dgm:pt modelId="{C19551D7-6572-483D-BAF9-AC1C299B265B}" type="pres">
      <dgm:prSet presAssocID="{083E5277-8371-4B68-B6DA-7B4CB419E76D}" presName="compNode" presStyleCnt="0"/>
      <dgm:spPr/>
    </dgm:pt>
    <dgm:pt modelId="{7B24AE30-D8E6-4073-8A45-B5F3F8554AAB}" type="pres">
      <dgm:prSet presAssocID="{083E5277-8371-4B68-B6DA-7B4CB419E76D}" presName="bgRect" presStyleLbl="bgShp" presStyleIdx="0" presStyleCnt="2"/>
      <dgm:spPr/>
    </dgm:pt>
    <dgm:pt modelId="{BF2F9D37-7DD6-4FE0-95C5-906CDB924871}" type="pres">
      <dgm:prSet presAssocID="{083E5277-8371-4B68-B6DA-7B4CB419E76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D44DFE51-69A7-4C9F-8BEC-52E52A9069E0}" type="pres">
      <dgm:prSet presAssocID="{083E5277-8371-4B68-B6DA-7B4CB419E76D}" presName="spaceRect" presStyleCnt="0"/>
      <dgm:spPr/>
    </dgm:pt>
    <dgm:pt modelId="{9CEE4D64-6ABE-4FD2-A3E8-7B72BBB9FB75}" type="pres">
      <dgm:prSet presAssocID="{083E5277-8371-4B68-B6DA-7B4CB419E76D}" presName="parTx" presStyleLbl="revTx" presStyleIdx="0" presStyleCnt="2">
        <dgm:presLayoutVars>
          <dgm:chMax val="0"/>
          <dgm:chPref val="0"/>
        </dgm:presLayoutVars>
      </dgm:prSet>
      <dgm:spPr/>
    </dgm:pt>
    <dgm:pt modelId="{ADFBF06A-B87E-4F63-B0ED-59B96252FCA8}" type="pres">
      <dgm:prSet presAssocID="{36BFCF8F-3B57-4364-B961-2BCF2D98E9A1}" presName="sibTrans" presStyleCnt="0"/>
      <dgm:spPr/>
    </dgm:pt>
    <dgm:pt modelId="{826E706F-D370-4F80-812F-072D3C762421}" type="pres">
      <dgm:prSet presAssocID="{68E02683-177E-4503-85C1-620595D085CD}" presName="compNode" presStyleCnt="0"/>
      <dgm:spPr/>
    </dgm:pt>
    <dgm:pt modelId="{BCF64645-97A9-4FA0-8B27-C6375CF43B4C}" type="pres">
      <dgm:prSet presAssocID="{68E02683-177E-4503-85C1-620595D085CD}" presName="bgRect" presStyleLbl="bgShp" presStyleIdx="1" presStyleCnt="2"/>
      <dgm:spPr/>
    </dgm:pt>
    <dgm:pt modelId="{C2B5410F-0749-471E-B876-7DE49746CF47}" type="pres">
      <dgm:prSet presAssocID="{68E02683-177E-4503-85C1-620595D085C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8835B3B3-5A11-4D18-942C-C975653B6FDF}" type="pres">
      <dgm:prSet presAssocID="{68E02683-177E-4503-85C1-620595D085CD}" presName="spaceRect" presStyleCnt="0"/>
      <dgm:spPr/>
    </dgm:pt>
    <dgm:pt modelId="{5766867D-269A-4C6B-BE72-F45FF998D344}" type="pres">
      <dgm:prSet presAssocID="{68E02683-177E-4503-85C1-620595D085CD}" presName="parTx" presStyleLbl="revTx" presStyleIdx="1" presStyleCnt="2">
        <dgm:presLayoutVars>
          <dgm:chMax val="0"/>
          <dgm:chPref val="0"/>
        </dgm:presLayoutVars>
      </dgm:prSet>
      <dgm:spPr/>
    </dgm:pt>
  </dgm:ptLst>
  <dgm:cxnLst>
    <dgm:cxn modelId="{4261D279-F25E-42CD-BAE4-D4BCFFFF99A0}" type="presOf" srcId="{083E5277-8371-4B68-B6DA-7B4CB419E76D}" destId="{9CEE4D64-6ABE-4FD2-A3E8-7B72BBB9FB75}" srcOrd="0" destOrd="0" presId="urn:microsoft.com/office/officeart/2018/2/layout/IconVerticalSolidList"/>
    <dgm:cxn modelId="{F66C92AC-F0FA-4B04-AAD9-071D0EF5E0CF}" srcId="{F52240F3-CF73-4399-8DC7-8D4BB44B96B8}" destId="{68E02683-177E-4503-85C1-620595D085CD}" srcOrd="1" destOrd="0" parTransId="{E5F83536-FBB8-43FC-AF35-D8ACA9304875}" sibTransId="{79A37ACD-16C8-4D33-BDA8-985FA1A4B335}"/>
    <dgm:cxn modelId="{245269B4-9F8C-4F0C-9C11-3161D2A8FB92}" srcId="{F52240F3-CF73-4399-8DC7-8D4BB44B96B8}" destId="{083E5277-8371-4B68-B6DA-7B4CB419E76D}" srcOrd="0" destOrd="0" parTransId="{1F9205EB-32D6-47BA-AB59-43CBACFFE7D6}" sibTransId="{36BFCF8F-3B57-4364-B961-2BCF2D98E9A1}"/>
    <dgm:cxn modelId="{818803CF-8C7B-4CB8-A38D-43E4B790DC54}" type="presOf" srcId="{68E02683-177E-4503-85C1-620595D085CD}" destId="{5766867D-269A-4C6B-BE72-F45FF998D344}" srcOrd="0" destOrd="0" presId="urn:microsoft.com/office/officeart/2018/2/layout/IconVerticalSolidList"/>
    <dgm:cxn modelId="{B6F496E9-3F16-434C-8291-DAD635325BE4}" type="presOf" srcId="{F52240F3-CF73-4399-8DC7-8D4BB44B96B8}" destId="{4CC2AFD3-A9FE-42AC-A788-C532D31AB41B}" srcOrd="0" destOrd="0" presId="urn:microsoft.com/office/officeart/2018/2/layout/IconVerticalSolidList"/>
    <dgm:cxn modelId="{B88521B2-53D0-4927-A4B2-D2B0D94F8D10}" type="presParOf" srcId="{4CC2AFD3-A9FE-42AC-A788-C532D31AB41B}" destId="{C19551D7-6572-483D-BAF9-AC1C299B265B}" srcOrd="0" destOrd="0" presId="urn:microsoft.com/office/officeart/2018/2/layout/IconVerticalSolidList"/>
    <dgm:cxn modelId="{B1B9823D-AC6A-4007-8755-A75E2E7CB280}" type="presParOf" srcId="{C19551D7-6572-483D-BAF9-AC1C299B265B}" destId="{7B24AE30-D8E6-4073-8A45-B5F3F8554AAB}" srcOrd="0" destOrd="0" presId="urn:microsoft.com/office/officeart/2018/2/layout/IconVerticalSolidList"/>
    <dgm:cxn modelId="{DDF83AD0-7ADD-4F02-B94A-E7226C606DC8}" type="presParOf" srcId="{C19551D7-6572-483D-BAF9-AC1C299B265B}" destId="{BF2F9D37-7DD6-4FE0-95C5-906CDB924871}" srcOrd="1" destOrd="0" presId="urn:microsoft.com/office/officeart/2018/2/layout/IconVerticalSolidList"/>
    <dgm:cxn modelId="{BAD89B56-AFDF-4A51-987B-79B2EAF2E21B}" type="presParOf" srcId="{C19551D7-6572-483D-BAF9-AC1C299B265B}" destId="{D44DFE51-69A7-4C9F-8BEC-52E52A9069E0}" srcOrd="2" destOrd="0" presId="urn:microsoft.com/office/officeart/2018/2/layout/IconVerticalSolidList"/>
    <dgm:cxn modelId="{9EA9A33A-797D-467B-B8DF-73BCA4029FDA}" type="presParOf" srcId="{C19551D7-6572-483D-BAF9-AC1C299B265B}" destId="{9CEE4D64-6ABE-4FD2-A3E8-7B72BBB9FB75}" srcOrd="3" destOrd="0" presId="urn:microsoft.com/office/officeart/2018/2/layout/IconVerticalSolidList"/>
    <dgm:cxn modelId="{BECF8CF0-6B12-444D-9DCD-E76FA6AAAFFE}" type="presParOf" srcId="{4CC2AFD3-A9FE-42AC-A788-C532D31AB41B}" destId="{ADFBF06A-B87E-4F63-B0ED-59B96252FCA8}" srcOrd="1" destOrd="0" presId="urn:microsoft.com/office/officeart/2018/2/layout/IconVerticalSolidList"/>
    <dgm:cxn modelId="{2D25A998-355D-4EA7-BA6F-CCA5120BB757}" type="presParOf" srcId="{4CC2AFD3-A9FE-42AC-A788-C532D31AB41B}" destId="{826E706F-D370-4F80-812F-072D3C762421}" srcOrd="2" destOrd="0" presId="urn:microsoft.com/office/officeart/2018/2/layout/IconVerticalSolidList"/>
    <dgm:cxn modelId="{929C207E-CADB-4EDD-8FE4-43B10A87C69C}" type="presParOf" srcId="{826E706F-D370-4F80-812F-072D3C762421}" destId="{BCF64645-97A9-4FA0-8B27-C6375CF43B4C}" srcOrd="0" destOrd="0" presId="urn:microsoft.com/office/officeart/2018/2/layout/IconVerticalSolidList"/>
    <dgm:cxn modelId="{E4B2983C-551F-429B-AAA9-8E61D3F10788}" type="presParOf" srcId="{826E706F-D370-4F80-812F-072D3C762421}" destId="{C2B5410F-0749-471E-B876-7DE49746CF47}" srcOrd="1" destOrd="0" presId="urn:microsoft.com/office/officeart/2018/2/layout/IconVerticalSolidList"/>
    <dgm:cxn modelId="{5CBCCE5B-288D-49B0-819A-D23A96A335CD}" type="presParOf" srcId="{826E706F-D370-4F80-812F-072D3C762421}" destId="{8835B3B3-5A11-4D18-942C-C975653B6FDF}" srcOrd="2" destOrd="0" presId="urn:microsoft.com/office/officeart/2018/2/layout/IconVerticalSolidList"/>
    <dgm:cxn modelId="{CBEE2E2C-29BB-4821-B6AC-06DC4A8AF613}" type="presParOf" srcId="{826E706F-D370-4F80-812F-072D3C762421}" destId="{5766867D-269A-4C6B-BE72-F45FF998D34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D07EEA-3F67-4370-B5B6-1424BFF52376}" type="doc">
      <dgm:prSet loTypeId="urn:microsoft.com/office/officeart/2005/8/layout/matrix3" loCatId="matrix" qsTypeId="urn:microsoft.com/office/officeart/2005/8/quickstyle/simple4" qsCatId="simple" csTypeId="urn:microsoft.com/office/officeart/2005/8/colors/colorful5" csCatId="colorful"/>
      <dgm:spPr/>
      <dgm:t>
        <a:bodyPr/>
        <a:lstStyle/>
        <a:p>
          <a:endParaRPr lang="en-US"/>
        </a:p>
      </dgm:t>
    </dgm:pt>
    <dgm:pt modelId="{3BCB8710-EA65-44DC-95E9-152917E99068}">
      <dgm:prSet/>
      <dgm:spPr/>
      <dgm:t>
        <a:bodyPr/>
        <a:lstStyle/>
        <a:p>
          <a:r>
            <a:rPr lang="en-US" dirty="0"/>
            <a:t>The government accused Extendicare of damages under the FCA and required the company to improve staffing, training, quality assurance, medical care , nursing, nutritional interventions, wound care and resident safety</a:t>
          </a:r>
        </a:p>
      </dgm:t>
    </dgm:pt>
    <dgm:pt modelId="{7FEC728D-66E0-4C32-B6D5-9C54945D91DC}" type="parTrans" cxnId="{379689D9-5E4E-4592-AA5C-6F89CBD1650D}">
      <dgm:prSet/>
      <dgm:spPr/>
      <dgm:t>
        <a:bodyPr/>
        <a:lstStyle/>
        <a:p>
          <a:endParaRPr lang="en-US"/>
        </a:p>
      </dgm:t>
    </dgm:pt>
    <dgm:pt modelId="{8B66AF64-8F06-45F3-9225-733F2E088F55}" type="sibTrans" cxnId="{379689D9-5E4E-4592-AA5C-6F89CBD1650D}">
      <dgm:prSet/>
      <dgm:spPr/>
      <dgm:t>
        <a:bodyPr/>
        <a:lstStyle/>
        <a:p>
          <a:endParaRPr lang="en-US"/>
        </a:p>
      </dgm:t>
    </dgm:pt>
    <dgm:pt modelId="{10EC7CD4-2BFD-405B-AF9F-28100BC5C501}">
      <dgm:prSet/>
      <dgm:spPr/>
      <dgm:t>
        <a:bodyPr/>
        <a:lstStyle/>
        <a:p>
          <a:r>
            <a:rPr lang="en-US" dirty="0"/>
            <a:t>Surveyors had been told that the facility was in substantial compliance in July and August 1998, however the NHA signed the 2567 without reading it, having been completed by corporate </a:t>
          </a:r>
        </a:p>
      </dgm:t>
    </dgm:pt>
    <dgm:pt modelId="{846110A6-519D-4530-A5FA-320BD4BF2E55}" type="parTrans" cxnId="{3060F69A-3DD8-4AB0-A416-06300489DC1B}">
      <dgm:prSet/>
      <dgm:spPr/>
      <dgm:t>
        <a:bodyPr/>
        <a:lstStyle/>
        <a:p>
          <a:endParaRPr lang="en-US"/>
        </a:p>
      </dgm:t>
    </dgm:pt>
    <dgm:pt modelId="{977AE8FF-4465-48B3-A719-525CF0AC12B3}" type="sibTrans" cxnId="{3060F69A-3DD8-4AB0-A416-06300489DC1B}">
      <dgm:prSet/>
      <dgm:spPr/>
      <dgm:t>
        <a:bodyPr/>
        <a:lstStyle/>
        <a:p>
          <a:endParaRPr lang="en-US"/>
        </a:p>
      </dgm:t>
    </dgm:pt>
    <dgm:pt modelId="{DC175E96-3383-4CC2-A779-24D6CF83C35E}">
      <dgm:prSet/>
      <dgm:spPr/>
      <dgm:t>
        <a:bodyPr/>
        <a:lstStyle/>
        <a:p>
          <a:r>
            <a:rPr lang="en-US" dirty="0"/>
            <a:t>Fined $20,000 per month</a:t>
          </a:r>
        </a:p>
      </dgm:t>
    </dgm:pt>
    <dgm:pt modelId="{E30EEFD4-05A6-45EE-AFA0-A42797081A1E}" type="parTrans" cxnId="{BD162DCC-7F41-4353-AD33-48B88D48B411}">
      <dgm:prSet/>
      <dgm:spPr/>
      <dgm:t>
        <a:bodyPr/>
        <a:lstStyle/>
        <a:p>
          <a:endParaRPr lang="en-US"/>
        </a:p>
      </dgm:t>
    </dgm:pt>
    <dgm:pt modelId="{6CABDA0E-B160-4DBC-BB3D-7D99B6CED4CC}" type="sibTrans" cxnId="{BD162DCC-7F41-4353-AD33-48B88D48B411}">
      <dgm:prSet/>
      <dgm:spPr/>
      <dgm:t>
        <a:bodyPr/>
        <a:lstStyle/>
        <a:p>
          <a:endParaRPr lang="en-US"/>
        </a:p>
      </dgm:t>
    </dgm:pt>
    <dgm:pt modelId="{F0E35859-3392-408D-AF8E-394317B5019A}">
      <dgm:prSet/>
      <dgm:spPr/>
      <dgm:t>
        <a:bodyPr/>
        <a:lstStyle/>
        <a:p>
          <a:r>
            <a:rPr lang="en-US" dirty="0"/>
            <a:t>A monitor and a temporary manager were hired at the expense of Extendicare</a:t>
          </a:r>
        </a:p>
      </dgm:t>
    </dgm:pt>
    <dgm:pt modelId="{603F741E-EAC9-48B4-A0AE-B6CDB663DCE0}" type="parTrans" cxnId="{A87193EE-B6A7-4807-9630-7D0ADC912C75}">
      <dgm:prSet/>
      <dgm:spPr/>
      <dgm:t>
        <a:bodyPr/>
        <a:lstStyle/>
        <a:p>
          <a:endParaRPr lang="en-US"/>
        </a:p>
      </dgm:t>
    </dgm:pt>
    <dgm:pt modelId="{DEA8A4BA-1064-4CD4-99FE-C2EAD79488C7}" type="sibTrans" cxnId="{A87193EE-B6A7-4807-9630-7D0ADC912C75}">
      <dgm:prSet/>
      <dgm:spPr/>
      <dgm:t>
        <a:bodyPr/>
        <a:lstStyle/>
        <a:p>
          <a:endParaRPr lang="en-US"/>
        </a:p>
      </dgm:t>
    </dgm:pt>
    <dgm:pt modelId="{04D04585-1D62-2143-B34B-7C0DE1C071F2}" type="pres">
      <dgm:prSet presAssocID="{BAD07EEA-3F67-4370-B5B6-1424BFF52376}" presName="matrix" presStyleCnt="0">
        <dgm:presLayoutVars>
          <dgm:chMax val="1"/>
          <dgm:dir/>
          <dgm:resizeHandles val="exact"/>
        </dgm:presLayoutVars>
      </dgm:prSet>
      <dgm:spPr/>
    </dgm:pt>
    <dgm:pt modelId="{E29D56A6-C4CE-A34D-B754-115C3699918A}" type="pres">
      <dgm:prSet presAssocID="{BAD07EEA-3F67-4370-B5B6-1424BFF52376}" presName="diamond" presStyleLbl="bgShp" presStyleIdx="0" presStyleCnt="1"/>
      <dgm:spPr/>
    </dgm:pt>
    <dgm:pt modelId="{EBFEEAB9-C092-3342-AE5C-F1E6F156A144}" type="pres">
      <dgm:prSet presAssocID="{BAD07EEA-3F67-4370-B5B6-1424BFF52376}" presName="quad1" presStyleLbl="node1" presStyleIdx="0" presStyleCnt="4">
        <dgm:presLayoutVars>
          <dgm:chMax val="0"/>
          <dgm:chPref val="0"/>
          <dgm:bulletEnabled val="1"/>
        </dgm:presLayoutVars>
      </dgm:prSet>
      <dgm:spPr/>
    </dgm:pt>
    <dgm:pt modelId="{7EACB4D2-FAA6-7845-8758-96C88E5F489A}" type="pres">
      <dgm:prSet presAssocID="{BAD07EEA-3F67-4370-B5B6-1424BFF52376}" presName="quad2" presStyleLbl="node1" presStyleIdx="1" presStyleCnt="4">
        <dgm:presLayoutVars>
          <dgm:chMax val="0"/>
          <dgm:chPref val="0"/>
          <dgm:bulletEnabled val="1"/>
        </dgm:presLayoutVars>
      </dgm:prSet>
      <dgm:spPr/>
    </dgm:pt>
    <dgm:pt modelId="{95A7259E-4653-5A4C-9F9B-728BB3C13B6B}" type="pres">
      <dgm:prSet presAssocID="{BAD07EEA-3F67-4370-B5B6-1424BFF52376}" presName="quad3" presStyleLbl="node1" presStyleIdx="2" presStyleCnt="4">
        <dgm:presLayoutVars>
          <dgm:chMax val="0"/>
          <dgm:chPref val="0"/>
          <dgm:bulletEnabled val="1"/>
        </dgm:presLayoutVars>
      </dgm:prSet>
      <dgm:spPr/>
    </dgm:pt>
    <dgm:pt modelId="{454775C6-5F18-CA4E-9C50-234D5279E4D2}" type="pres">
      <dgm:prSet presAssocID="{BAD07EEA-3F67-4370-B5B6-1424BFF52376}" presName="quad4" presStyleLbl="node1" presStyleIdx="3" presStyleCnt="4">
        <dgm:presLayoutVars>
          <dgm:chMax val="0"/>
          <dgm:chPref val="0"/>
          <dgm:bulletEnabled val="1"/>
        </dgm:presLayoutVars>
      </dgm:prSet>
      <dgm:spPr/>
    </dgm:pt>
  </dgm:ptLst>
  <dgm:cxnLst>
    <dgm:cxn modelId="{791F314E-8B43-2544-93F4-95C73D31367A}" type="presOf" srcId="{3BCB8710-EA65-44DC-95E9-152917E99068}" destId="{EBFEEAB9-C092-3342-AE5C-F1E6F156A144}" srcOrd="0" destOrd="0" presId="urn:microsoft.com/office/officeart/2005/8/layout/matrix3"/>
    <dgm:cxn modelId="{3060F69A-3DD8-4AB0-A416-06300489DC1B}" srcId="{BAD07EEA-3F67-4370-B5B6-1424BFF52376}" destId="{10EC7CD4-2BFD-405B-AF9F-28100BC5C501}" srcOrd="1" destOrd="0" parTransId="{846110A6-519D-4530-A5FA-320BD4BF2E55}" sibTransId="{977AE8FF-4465-48B3-A719-525CF0AC12B3}"/>
    <dgm:cxn modelId="{BD162DCC-7F41-4353-AD33-48B88D48B411}" srcId="{BAD07EEA-3F67-4370-B5B6-1424BFF52376}" destId="{DC175E96-3383-4CC2-A779-24D6CF83C35E}" srcOrd="2" destOrd="0" parTransId="{E30EEFD4-05A6-45EE-AFA0-A42797081A1E}" sibTransId="{6CABDA0E-B160-4DBC-BB3D-7D99B6CED4CC}"/>
    <dgm:cxn modelId="{612996D6-42EE-434D-AF2E-42EB4EA7986D}" type="presOf" srcId="{DC175E96-3383-4CC2-A779-24D6CF83C35E}" destId="{95A7259E-4653-5A4C-9F9B-728BB3C13B6B}" srcOrd="0" destOrd="0" presId="urn:microsoft.com/office/officeart/2005/8/layout/matrix3"/>
    <dgm:cxn modelId="{379689D9-5E4E-4592-AA5C-6F89CBD1650D}" srcId="{BAD07EEA-3F67-4370-B5B6-1424BFF52376}" destId="{3BCB8710-EA65-44DC-95E9-152917E99068}" srcOrd="0" destOrd="0" parTransId="{7FEC728D-66E0-4C32-B6D5-9C54945D91DC}" sibTransId="{8B66AF64-8F06-45F3-9225-733F2E088F55}"/>
    <dgm:cxn modelId="{B962FBE5-4F5D-874D-B73D-33FCADE8EE44}" type="presOf" srcId="{10EC7CD4-2BFD-405B-AF9F-28100BC5C501}" destId="{7EACB4D2-FAA6-7845-8758-96C88E5F489A}" srcOrd="0" destOrd="0" presId="urn:microsoft.com/office/officeart/2005/8/layout/matrix3"/>
    <dgm:cxn modelId="{5FF2AEE7-6B17-7C44-A95A-D7A964AD1069}" type="presOf" srcId="{F0E35859-3392-408D-AF8E-394317B5019A}" destId="{454775C6-5F18-CA4E-9C50-234D5279E4D2}" srcOrd="0" destOrd="0" presId="urn:microsoft.com/office/officeart/2005/8/layout/matrix3"/>
    <dgm:cxn modelId="{A87193EE-B6A7-4807-9630-7D0ADC912C75}" srcId="{BAD07EEA-3F67-4370-B5B6-1424BFF52376}" destId="{F0E35859-3392-408D-AF8E-394317B5019A}" srcOrd="3" destOrd="0" parTransId="{603F741E-EAC9-48B4-A0AE-B6CDB663DCE0}" sibTransId="{DEA8A4BA-1064-4CD4-99FE-C2EAD79488C7}"/>
    <dgm:cxn modelId="{01978BF0-0306-524A-BC04-E34F06EF23C4}" type="presOf" srcId="{BAD07EEA-3F67-4370-B5B6-1424BFF52376}" destId="{04D04585-1D62-2143-B34B-7C0DE1C071F2}" srcOrd="0" destOrd="0" presId="urn:microsoft.com/office/officeart/2005/8/layout/matrix3"/>
    <dgm:cxn modelId="{C0FF1195-6BD9-AD49-B2EC-1E289F6EBE13}" type="presParOf" srcId="{04D04585-1D62-2143-B34B-7C0DE1C071F2}" destId="{E29D56A6-C4CE-A34D-B754-115C3699918A}" srcOrd="0" destOrd="0" presId="urn:microsoft.com/office/officeart/2005/8/layout/matrix3"/>
    <dgm:cxn modelId="{2629B4CA-AC22-0449-9F5A-24AC12F2A1F0}" type="presParOf" srcId="{04D04585-1D62-2143-B34B-7C0DE1C071F2}" destId="{EBFEEAB9-C092-3342-AE5C-F1E6F156A144}" srcOrd="1" destOrd="0" presId="urn:microsoft.com/office/officeart/2005/8/layout/matrix3"/>
    <dgm:cxn modelId="{48E2BE21-1458-CF49-9A95-457A9B3122C0}" type="presParOf" srcId="{04D04585-1D62-2143-B34B-7C0DE1C071F2}" destId="{7EACB4D2-FAA6-7845-8758-96C88E5F489A}" srcOrd="2" destOrd="0" presId="urn:microsoft.com/office/officeart/2005/8/layout/matrix3"/>
    <dgm:cxn modelId="{A8C511B0-758D-344A-9808-4353CA9109C0}" type="presParOf" srcId="{04D04585-1D62-2143-B34B-7C0DE1C071F2}" destId="{95A7259E-4653-5A4C-9F9B-728BB3C13B6B}" srcOrd="3" destOrd="0" presId="urn:microsoft.com/office/officeart/2005/8/layout/matrix3"/>
    <dgm:cxn modelId="{247F64BD-E5C4-7E4B-B47A-6FC4DAEB5EDD}" type="presParOf" srcId="{04D04585-1D62-2143-B34B-7C0DE1C071F2}" destId="{454775C6-5F18-CA4E-9C50-234D5279E4D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22085-F549-7548-8736-5509D468003C}">
      <dsp:nvSpPr>
        <dsp:cNvPr id="0" name=""/>
        <dsp:cNvSpPr/>
      </dsp:nvSpPr>
      <dsp:spPr>
        <a:xfrm>
          <a:off x="2103120" y="1890"/>
          <a:ext cx="8412480" cy="829686"/>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711200">
            <a:lnSpc>
              <a:spcPct val="90000"/>
            </a:lnSpc>
            <a:spcBef>
              <a:spcPct val="0"/>
            </a:spcBef>
            <a:spcAft>
              <a:spcPct val="35000"/>
            </a:spcAft>
            <a:buNone/>
          </a:pPr>
          <a:r>
            <a:rPr lang="en-US" sz="1600" kern="1200" dirty="0"/>
            <a:t>Participants will identify:</a:t>
          </a:r>
        </a:p>
      </dsp:txBody>
      <dsp:txXfrm>
        <a:off x="2103120" y="1890"/>
        <a:ext cx="8412480" cy="829686"/>
      </dsp:txXfrm>
    </dsp:sp>
    <dsp:sp modelId="{9C12EA42-3647-1A4A-9B06-9295986ADD2B}">
      <dsp:nvSpPr>
        <dsp:cNvPr id="0" name=""/>
        <dsp:cNvSpPr/>
      </dsp:nvSpPr>
      <dsp:spPr>
        <a:xfrm>
          <a:off x="0" y="1890"/>
          <a:ext cx="2103120" cy="82968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889000">
            <a:lnSpc>
              <a:spcPct val="90000"/>
            </a:lnSpc>
            <a:spcBef>
              <a:spcPct val="0"/>
            </a:spcBef>
            <a:spcAft>
              <a:spcPct val="35000"/>
            </a:spcAft>
            <a:buNone/>
          </a:pPr>
          <a:r>
            <a:rPr lang="en-US" sz="2000" kern="1200" dirty="0"/>
            <a:t>Identify</a:t>
          </a:r>
        </a:p>
      </dsp:txBody>
      <dsp:txXfrm>
        <a:off x="0" y="1890"/>
        <a:ext cx="2103120" cy="829686"/>
      </dsp:txXfrm>
    </dsp:sp>
    <dsp:sp modelId="{544E135F-1B9C-1948-9CCA-D8A7BB899C59}">
      <dsp:nvSpPr>
        <dsp:cNvPr id="0" name=""/>
        <dsp:cNvSpPr/>
      </dsp:nvSpPr>
      <dsp:spPr>
        <a:xfrm>
          <a:off x="2103120" y="881358"/>
          <a:ext cx="8412480" cy="829686"/>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711200">
            <a:lnSpc>
              <a:spcPct val="90000"/>
            </a:lnSpc>
            <a:spcBef>
              <a:spcPct val="0"/>
            </a:spcBef>
            <a:spcAft>
              <a:spcPct val="35000"/>
            </a:spcAft>
            <a:buNone/>
          </a:pPr>
          <a:r>
            <a:rPr lang="en-US" sz="1600" kern="1200" dirty="0"/>
            <a:t>Distinguish the major elements of a False Claims Act (FCA) allegation</a:t>
          </a:r>
        </a:p>
      </dsp:txBody>
      <dsp:txXfrm>
        <a:off x="2103120" y="881358"/>
        <a:ext cx="8412480" cy="829686"/>
      </dsp:txXfrm>
    </dsp:sp>
    <dsp:sp modelId="{B730FA9A-ED13-1244-AD2F-632BADFF2E95}">
      <dsp:nvSpPr>
        <dsp:cNvPr id="0" name=""/>
        <dsp:cNvSpPr/>
      </dsp:nvSpPr>
      <dsp:spPr>
        <a:xfrm>
          <a:off x="0" y="881358"/>
          <a:ext cx="2103120" cy="82968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889000">
            <a:lnSpc>
              <a:spcPct val="90000"/>
            </a:lnSpc>
            <a:spcBef>
              <a:spcPct val="0"/>
            </a:spcBef>
            <a:spcAft>
              <a:spcPct val="35000"/>
            </a:spcAft>
            <a:buNone/>
          </a:pPr>
          <a:r>
            <a:rPr lang="en-US" sz="2000" kern="1200" dirty="0"/>
            <a:t>Distinguish</a:t>
          </a:r>
        </a:p>
      </dsp:txBody>
      <dsp:txXfrm>
        <a:off x="0" y="881358"/>
        <a:ext cx="2103120" cy="829686"/>
      </dsp:txXfrm>
    </dsp:sp>
    <dsp:sp modelId="{19B538CF-B678-F24C-AEFE-3F059F42674B}">
      <dsp:nvSpPr>
        <dsp:cNvPr id="0" name=""/>
        <dsp:cNvSpPr/>
      </dsp:nvSpPr>
      <dsp:spPr>
        <a:xfrm>
          <a:off x="2103120" y="1760825"/>
          <a:ext cx="8412480" cy="829686"/>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711200">
            <a:lnSpc>
              <a:spcPct val="90000"/>
            </a:lnSpc>
            <a:spcBef>
              <a:spcPct val="0"/>
            </a:spcBef>
            <a:spcAft>
              <a:spcPct val="35000"/>
            </a:spcAft>
            <a:buNone/>
          </a:pPr>
          <a:r>
            <a:rPr lang="en-US" sz="1600" kern="1200" dirty="0"/>
            <a:t>Understand the process of how an individual brings a qui tam case to the government</a:t>
          </a:r>
        </a:p>
      </dsp:txBody>
      <dsp:txXfrm>
        <a:off x="2103120" y="1760825"/>
        <a:ext cx="8412480" cy="829686"/>
      </dsp:txXfrm>
    </dsp:sp>
    <dsp:sp modelId="{1847ECB8-40FC-B54D-BA0B-9A271E5ED837}">
      <dsp:nvSpPr>
        <dsp:cNvPr id="0" name=""/>
        <dsp:cNvSpPr/>
      </dsp:nvSpPr>
      <dsp:spPr>
        <a:xfrm>
          <a:off x="0" y="1760825"/>
          <a:ext cx="2103120" cy="82968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889000">
            <a:lnSpc>
              <a:spcPct val="90000"/>
            </a:lnSpc>
            <a:spcBef>
              <a:spcPct val="0"/>
            </a:spcBef>
            <a:spcAft>
              <a:spcPct val="35000"/>
            </a:spcAft>
            <a:buNone/>
          </a:pPr>
          <a:r>
            <a:rPr lang="en-US" sz="2000" kern="1200" dirty="0"/>
            <a:t>Understand</a:t>
          </a:r>
        </a:p>
      </dsp:txBody>
      <dsp:txXfrm>
        <a:off x="0" y="1760825"/>
        <a:ext cx="2103120" cy="829686"/>
      </dsp:txXfrm>
    </dsp:sp>
    <dsp:sp modelId="{F7BA480B-14B4-7F43-89F0-6584D1A196FA}">
      <dsp:nvSpPr>
        <dsp:cNvPr id="0" name=""/>
        <dsp:cNvSpPr/>
      </dsp:nvSpPr>
      <dsp:spPr>
        <a:xfrm>
          <a:off x="2103120" y="2640293"/>
          <a:ext cx="8412480" cy="829686"/>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711200">
            <a:lnSpc>
              <a:spcPct val="90000"/>
            </a:lnSpc>
            <a:spcBef>
              <a:spcPct val="0"/>
            </a:spcBef>
            <a:spcAft>
              <a:spcPct val="35000"/>
            </a:spcAft>
            <a:buNone/>
          </a:pPr>
          <a:r>
            <a:rPr lang="en-US" sz="1600" kern="1200" dirty="0"/>
            <a:t>Identify the common elements of FCAs as they impact SNFs and other related providers </a:t>
          </a:r>
        </a:p>
      </dsp:txBody>
      <dsp:txXfrm>
        <a:off x="2103120" y="2640293"/>
        <a:ext cx="8412480" cy="829686"/>
      </dsp:txXfrm>
    </dsp:sp>
    <dsp:sp modelId="{2D402C2F-DD16-8A42-8825-18FC607BB5CD}">
      <dsp:nvSpPr>
        <dsp:cNvPr id="0" name=""/>
        <dsp:cNvSpPr/>
      </dsp:nvSpPr>
      <dsp:spPr>
        <a:xfrm>
          <a:off x="0" y="2640293"/>
          <a:ext cx="2103120" cy="82968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889000">
            <a:lnSpc>
              <a:spcPct val="90000"/>
            </a:lnSpc>
            <a:spcBef>
              <a:spcPct val="0"/>
            </a:spcBef>
            <a:spcAft>
              <a:spcPct val="35000"/>
            </a:spcAft>
            <a:buNone/>
          </a:pPr>
          <a:r>
            <a:rPr lang="en-US" sz="2000" kern="1200" dirty="0"/>
            <a:t>Identify</a:t>
          </a:r>
        </a:p>
      </dsp:txBody>
      <dsp:txXfrm>
        <a:off x="0" y="2640293"/>
        <a:ext cx="2103120" cy="829686"/>
      </dsp:txXfrm>
    </dsp:sp>
    <dsp:sp modelId="{C4C748B9-7C66-5149-87B7-C46DE5CD71BC}">
      <dsp:nvSpPr>
        <dsp:cNvPr id="0" name=""/>
        <dsp:cNvSpPr/>
      </dsp:nvSpPr>
      <dsp:spPr>
        <a:xfrm>
          <a:off x="2103120" y="3519760"/>
          <a:ext cx="8412480" cy="829686"/>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711200">
            <a:lnSpc>
              <a:spcPct val="90000"/>
            </a:lnSpc>
            <a:spcBef>
              <a:spcPct val="0"/>
            </a:spcBef>
            <a:spcAft>
              <a:spcPct val="35000"/>
            </a:spcAft>
            <a:buNone/>
          </a:pPr>
          <a:r>
            <a:rPr lang="en-US" sz="1600" kern="1200" dirty="0"/>
            <a:t>Determine how SNFs can prevent allegations of Failure to Care and Worthless Services</a:t>
          </a:r>
        </a:p>
      </dsp:txBody>
      <dsp:txXfrm>
        <a:off x="2103120" y="3519760"/>
        <a:ext cx="8412480" cy="829686"/>
      </dsp:txXfrm>
    </dsp:sp>
    <dsp:sp modelId="{3F967201-150B-174B-B7C9-B9FA76552E59}">
      <dsp:nvSpPr>
        <dsp:cNvPr id="0" name=""/>
        <dsp:cNvSpPr/>
      </dsp:nvSpPr>
      <dsp:spPr>
        <a:xfrm>
          <a:off x="0" y="3519760"/>
          <a:ext cx="2103120" cy="82968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889000">
            <a:lnSpc>
              <a:spcPct val="90000"/>
            </a:lnSpc>
            <a:spcBef>
              <a:spcPct val="0"/>
            </a:spcBef>
            <a:spcAft>
              <a:spcPct val="35000"/>
            </a:spcAft>
            <a:buNone/>
          </a:pPr>
          <a:r>
            <a:rPr lang="en-US" sz="2000" kern="1200" dirty="0"/>
            <a:t>Determine</a:t>
          </a:r>
        </a:p>
      </dsp:txBody>
      <dsp:txXfrm>
        <a:off x="0" y="3519760"/>
        <a:ext cx="2103120" cy="8296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20B05-CA3D-47A9-84D3-4A0F8AD352F1}">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5D17B2-ADB8-472E-B9C6-1393894FD41F}">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D008C5-D874-4E0A-A287-03368618A68A}">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en-US" sz="1900" kern="1200"/>
            <a:t>Beginning in 2011, Mark Silver, the former owner of Silver Care Center, alleged that PharMerica violated the anti-kickback statute and the FCA by underpricing some drugs which Medicare paid for in order to secure other more lucrative drug sales</a:t>
          </a:r>
        </a:p>
      </dsp:txBody>
      <dsp:txXfrm>
        <a:off x="1437631" y="531"/>
        <a:ext cx="9077968" cy="1244702"/>
      </dsp:txXfrm>
    </dsp:sp>
    <dsp:sp modelId="{CAA07A80-44B7-4B1A-B779-318C82C67026}">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656C6-6EBD-4CFB-AFD3-53C8E3A8A1E8}">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C04635-52CF-4146-BB41-CABE8E5C34FD}">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en-US" sz="1900" kern="1200"/>
            <a:t>Alleged PharMerica gave SNFs a financial break on drugs they paid for under Medicare A in exchange for the right to supply drugs to the same nursing homes under the larger Medicare D and Medicaid programs</a:t>
          </a:r>
        </a:p>
      </dsp:txBody>
      <dsp:txXfrm>
        <a:off x="1437631" y="1556410"/>
        <a:ext cx="9077968" cy="1244702"/>
      </dsp:txXfrm>
    </dsp:sp>
    <dsp:sp modelId="{0581802E-B78F-400D-A732-06F34AAF2FB7}">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E8B41-09A9-4059-8F65-E85B83EE5B6D}">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ED9402-A99B-4397-A8AE-763FF822E97E}">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en-US" sz="1900" kern="1200"/>
            <a:t>$100 million settlement, $70 million of which was returned to the federal government</a:t>
          </a:r>
        </a:p>
      </dsp:txBody>
      <dsp:txXfrm>
        <a:off x="1437631" y="3112289"/>
        <a:ext cx="9077968" cy="12447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34830-2343-A145-9F21-55ABF42668B6}">
      <dsp:nvSpPr>
        <dsp:cNvPr id="0" name=""/>
        <dsp:cNvSpPr/>
      </dsp:nvSpPr>
      <dsp:spPr>
        <a:xfrm>
          <a:off x="0" y="104223"/>
          <a:ext cx="7291263" cy="93483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government alleged that PharmaScript violated federal law by dispensing controlled substances without valid prescriptions, primarily opioids</a:t>
          </a:r>
        </a:p>
      </dsp:txBody>
      <dsp:txXfrm>
        <a:off x="45635" y="149858"/>
        <a:ext cx="7199993" cy="843560"/>
      </dsp:txXfrm>
    </dsp:sp>
    <dsp:sp modelId="{A00DA3A8-CB1F-354D-9559-E89CF9BB66E6}">
      <dsp:nvSpPr>
        <dsp:cNvPr id="0" name=""/>
        <dsp:cNvSpPr/>
      </dsp:nvSpPr>
      <dsp:spPr>
        <a:xfrm>
          <a:off x="0" y="1088013"/>
          <a:ext cx="7291263" cy="934830"/>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Schedule II controlled substances require a written prescription by a physician-refills are not permitted under the Controlled Substances Act</a:t>
          </a:r>
        </a:p>
      </dsp:txBody>
      <dsp:txXfrm>
        <a:off x="45635" y="1133648"/>
        <a:ext cx="7199993" cy="843560"/>
      </dsp:txXfrm>
    </dsp:sp>
    <dsp:sp modelId="{FBC65EB3-EEE0-9D4D-A57A-120465BD6AA1}">
      <dsp:nvSpPr>
        <dsp:cNvPr id="0" name=""/>
        <dsp:cNvSpPr/>
      </dsp:nvSpPr>
      <dsp:spPr>
        <a:xfrm>
          <a:off x="0" y="2071803"/>
          <a:ext cx="7291263" cy="93483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Pharmacists are allowed to dispense medications in true emergencies but it must be writing  and signed by a physician within 7 days or it is considered illegal dispensing</a:t>
          </a:r>
        </a:p>
      </dsp:txBody>
      <dsp:txXfrm>
        <a:off x="45635" y="2117438"/>
        <a:ext cx="7199993" cy="843560"/>
      </dsp:txXfrm>
    </dsp:sp>
    <dsp:sp modelId="{B2100F10-BE26-364D-B5A3-87869DD8A08D}">
      <dsp:nvSpPr>
        <dsp:cNvPr id="0" name=""/>
        <dsp:cNvSpPr/>
      </dsp:nvSpPr>
      <dsp:spPr>
        <a:xfrm>
          <a:off x="0" y="3055593"/>
          <a:ext cx="7291263" cy="934830"/>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Alleged that PharmScript dispensed controlled drugs without a written prescription and without verbal authorization</a:t>
          </a:r>
        </a:p>
      </dsp:txBody>
      <dsp:txXfrm>
        <a:off x="45635" y="3101228"/>
        <a:ext cx="7199993" cy="843560"/>
      </dsp:txXfrm>
    </dsp:sp>
    <dsp:sp modelId="{AB72873F-3F0E-FA48-8941-43FAFC7C4A8D}">
      <dsp:nvSpPr>
        <dsp:cNvPr id="0" name=""/>
        <dsp:cNvSpPr/>
      </dsp:nvSpPr>
      <dsp:spPr>
        <a:xfrm>
          <a:off x="0" y="4039383"/>
          <a:ext cx="7291263" cy="93483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Fined $3 million</a:t>
          </a:r>
        </a:p>
      </dsp:txBody>
      <dsp:txXfrm>
        <a:off x="45635" y="4085018"/>
        <a:ext cx="7199993" cy="8435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5B68B-5594-5747-B9BD-0136EC1D87EF}">
      <dsp:nvSpPr>
        <dsp:cNvPr id="0" name=""/>
        <dsp:cNvSpPr/>
      </dsp:nvSpPr>
      <dsp:spPr>
        <a:xfrm>
          <a:off x="0" y="92208"/>
          <a:ext cx="6798539" cy="17316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government alleged that from August 1, 2013-December 31, 2018, Elderwood knowingly submitted or caused to be submitted false claims for payment to Medicare for PT, OT and SLP which were medically unnecessary resulting in inflated payments from Medicaid</a:t>
          </a:r>
        </a:p>
      </dsp:txBody>
      <dsp:txXfrm>
        <a:off x="84530" y="176738"/>
        <a:ext cx="6629479" cy="1562540"/>
      </dsp:txXfrm>
    </dsp:sp>
    <dsp:sp modelId="{AE6F7F6D-5168-0E44-AE7F-DB4C49380F26}">
      <dsp:nvSpPr>
        <dsp:cNvPr id="0" name=""/>
        <dsp:cNvSpPr/>
      </dsp:nvSpPr>
      <dsp:spPr>
        <a:xfrm>
          <a:off x="0" y="1881408"/>
          <a:ext cx="6798539" cy="1731600"/>
        </a:xfrm>
        <a:prstGeom prst="round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Whistlelblower, Jean Nolan (relator) received a portion of the $950,000 settlement</a:t>
          </a:r>
        </a:p>
      </dsp:txBody>
      <dsp:txXfrm>
        <a:off x="84530" y="1965938"/>
        <a:ext cx="6629479" cy="15625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27264-10DC-459A-9527-E9D8121D7E4F}">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362A00-DC13-4972-B72A-5EC754A2B6D0}">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DF4258-095F-4038-811A-A32F7F63EBAD}">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90000"/>
            </a:lnSpc>
            <a:spcBef>
              <a:spcPct val="0"/>
            </a:spcBef>
            <a:spcAft>
              <a:spcPct val="35000"/>
            </a:spcAft>
            <a:buNone/>
          </a:pPr>
          <a:r>
            <a:rPr lang="en-US" sz="1800" kern="1200"/>
            <a:t>A whistleblower alleged that American Senior Communities submitted false claims for therapy services which were provided to residents who had been placed on hospice when those services should have been covered under the Medicare hospice benefit</a:t>
          </a:r>
        </a:p>
      </dsp:txBody>
      <dsp:txXfrm>
        <a:off x="1437631" y="531"/>
        <a:ext cx="9077968" cy="1244702"/>
      </dsp:txXfrm>
    </dsp:sp>
    <dsp:sp modelId="{2780B442-54ED-4CA6-8462-48D1974367EC}">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78E983-5ADB-4480-A2A5-2BF9481F80AA}">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0BC8CC-0EDC-440B-9246-AFB8E91BC046}">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90000"/>
            </a:lnSpc>
            <a:spcBef>
              <a:spcPct val="0"/>
            </a:spcBef>
            <a:spcAft>
              <a:spcPct val="35000"/>
            </a:spcAft>
            <a:buNone/>
          </a:pPr>
          <a:r>
            <a:rPr lang="en-US" sz="1800" kern="1200"/>
            <a:t>The estimated loss to the Medicare program was $2.8 million</a:t>
          </a:r>
        </a:p>
      </dsp:txBody>
      <dsp:txXfrm>
        <a:off x="1437631" y="1556410"/>
        <a:ext cx="9077968" cy="1244702"/>
      </dsp:txXfrm>
    </dsp:sp>
    <dsp:sp modelId="{AAED4352-A07A-4B0A-8395-576B5002A07E}">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33F7CF-9313-49DA-B837-1DF81C114013}">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9D26FC-A004-4FD0-84C6-AC370C77FE46}">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90000"/>
            </a:lnSpc>
            <a:spcBef>
              <a:spcPct val="0"/>
            </a:spcBef>
            <a:spcAft>
              <a:spcPct val="35000"/>
            </a:spcAft>
            <a:buNone/>
          </a:pPr>
          <a:r>
            <a:rPr lang="en-US" sz="1800" kern="1200"/>
            <a:t>ASC agreed to pay $5.6 million to the government</a:t>
          </a:r>
        </a:p>
      </dsp:txBody>
      <dsp:txXfrm>
        <a:off x="1437631" y="3112289"/>
        <a:ext cx="9077968" cy="12447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48401-58E5-3240-ABDF-23F9B716CD02}">
      <dsp:nvSpPr>
        <dsp:cNvPr id="0" name=""/>
        <dsp:cNvSpPr/>
      </dsp:nvSpPr>
      <dsp:spPr>
        <a:xfrm>
          <a:off x="0" y="330"/>
          <a:ext cx="718316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555D7F7-916B-7E4D-B711-C8F6BE19CE41}">
      <dsp:nvSpPr>
        <dsp:cNvPr id="0" name=""/>
        <dsp:cNvSpPr/>
      </dsp:nvSpPr>
      <dsp:spPr>
        <a:xfrm>
          <a:off x="0" y="330"/>
          <a:ext cx="7176151" cy="1518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Alleged that the SNF billed for unnecessary rehab services, billed for services not provide, billed for unreasonable/unnecessary or harmful therapy and allowed the therapy provider to manipulate clinical services to maximize billing</a:t>
          </a:r>
        </a:p>
      </dsp:txBody>
      <dsp:txXfrm>
        <a:off x="0" y="330"/>
        <a:ext cx="7176151" cy="1518894"/>
      </dsp:txXfrm>
    </dsp:sp>
    <dsp:sp modelId="{B620C281-05E6-D648-B6DD-3FFF0B2666E1}">
      <dsp:nvSpPr>
        <dsp:cNvPr id="0" name=""/>
        <dsp:cNvSpPr/>
      </dsp:nvSpPr>
      <dsp:spPr>
        <a:xfrm>
          <a:off x="0" y="1519224"/>
          <a:ext cx="718316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8C505A4-BF1A-5B44-9E50-AA93E5D75B4F}">
      <dsp:nvSpPr>
        <dsp:cNvPr id="0" name=""/>
        <dsp:cNvSpPr/>
      </dsp:nvSpPr>
      <dsp:spPr>
        <a:xfrm>
          <a:off x="0" y="1519224"/>
          <a:ext cx="7183166" cy="93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Medicare A services were provided at a daily rate based on the RUGS (Resource Utilization Group) which is intended to reflect the anticipated costs of nursing and rehab services. </a:t>
          </a:r>
        </a:p>
      </dsp:txBody>
      <dsp:txXfrm>
        <a:off x="0" y="1519224"/>
        <a:ext cx="7183166" cy="933245"/>
      </dsp:txXfrm>
    </dsp:sp>
    <dsp:sp modelId="{B26492B6-68FD-B24F-AA70-CEFD85822EF8}">
      <dsp:nvSpPr>
        <dsp:cNvPr id="0" name=""/>
        <dsp:cNvSpPr/>
      </dsp:nvSpPr>
      <dsp:spPr>
        <a:xfrm>
          <a:off x="0" y="2452470"/>
          <a:ext cx="718316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66A936D-0084-F34D-9350-ECF5629E0F01}">
      <dsp:nvSpPr>
        <dsp:cNvPr id="0" name=""/>
        <dsp:cNvSpPr/>
      </dsp:nvSpPr>
      <dsp:spPr>
        <a:xfrm>
          <a:off x="0" y="2452470"/>
          <a:ext cx="7183166" cy="93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The highest RUG category, UltraHigh was billed despite evidence that it was not reasonable or necessary</a:t>
          </a:r>
        </a:p>
      </dsp:txBody>
      <dsp:txXfrm>
        <a:off x="0" y="2452470"/>
        <a:ext cx="7183166" cy="933245"/>
      </dsp:txXfrm>
    </dsp:sp>
    <dsp:sp modelId="{34CE11F7-2DA2-AC4D-B812-F3DCE3BE6644}">
      <dsp:nvSpPr>
        <dsp:cNvPr id="0" name=""/>
        <dsp:cNvSpPr/>
      </dsp:nvSpPr>
      <dsp:spPr>
        <a:xfrm>
          <a:off x="0" y="3385715"/>
          <a:ext cx="718316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5414A31-D998-904B-BA8E-0E83B8B78B6D}">
      <dsp:nvSpPr>
        <dsp:cNvPr id="0" name=""/>
        <dsp:cNvSpPr/>
      </dsp:nvSpPr>
      <dsp:spPr>
        <a:xfrm>
          <a:off x="0" y="3385715"/>
          <a:ext cx="7183166" cy="93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Fined $819,000</a:t>
          </a:r>
        </a:p>
      </dsp:txBody>
      <dsp:txXfrm>
        <a:off x="0" y="3385715"/>
        <a:ext cx="7183166" cy="93324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A7996-891D-964F-B891-4F3316E816AE}">
      <dsp:nvSpPr>
        <dsp:cNvPr id="0" name=""/>
        <dsp:cNvSpPr/>
      </dsp:nvSpPr>
      <dsp:spPr>
        <a:xfrm>
          <a:off x="0" y="105951"/>
          <a:ext cx="6666833" cy="100693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Alleged Morris Park engaged in 2 fraudulent and illegal schemes which violated the FCA and Anti-Kickback Statute</a:t>
          </a:r>
        </a:p>
      </dsp:txBody>
      <dsp:txXfrm>
        <a:off x="49154" y="155105"/>
        <a:ext cx="6568525" cy="908623"/>
      </dsp:txXfrm>
    </dsp:sp>
    <dsp:sp modelId="{E142913C-961A-FD4A-B8C9-BD32C4965344}">
      <dsp:nvSpPr>
        <dsp:cNvPr id="0" name=""/>
        <dsp:cNvSpPr/>
      </dsp:nvSpPr>
      <dsp:spPr>
        <a:xfrm>
          <a:off x="0" y="1164723"/>
          <a:ext cx="6666833" cy="1006931"/>
        </a:xfrm>
        <a:prstGeom prst="round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Provided cash payments made to a supervisor at Jacobi Hospital for patient referrals to fill empty beds</a:t>
          </a:r>
        </a:p>
      </dsp:txBody>
      <dsp:txXfrm>
        <a:off x="49154" y="1213877"/>
        <a:ext cx="6568525" cy="908623"/>
      </dsp:txXfrm>
    </dsp:sp>
    <dsp:sp modelId="{39A49FE5-748B-3944-9C8B-192ABF93C76B}">
      <dsp:nvSpPr>
        <dsp:cNvPr id="0" name=""/>
        <dsp:cNvSpPr/>
      </dsp:nvSpPr>
      <dsp:spPr>
        <a:xfrm>
          <a:off x="0" y="2223494"/>
          <a:ext cx="6666833" cy="1006931"/>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Under Traditional Medicare, CMS directly reimburses health care providers by fee for service, but recipients enrolled in Medicare C advantage plans are capitated monthly</a:t>
          </a:r>
        </a:p>
      </dsp:txBody>
      <dsp:txXfrm>
        <a:off x="49154" y="2272648"/>
        <a:ext cx="6568525" cy="908623"/>
      </dsp:txXfrm>
    </dsp:sp>
    <dsp:sp modelId="{CAE8E4A9-2563-1547-AECA-57358B4A7AD3}">
      <dsp:nvSpPr>
        <dsp:cNvPr id="0" name=""/>
        <dsp:cNvSpPr/>
      </dsp:nvSpPr>
      <dsp:spPr>
        <a:xfrm>
          <a:off x="0" y="3282265"/>
          <a:ext cx="6666833" cy="1006931"/>
        </a:xfrm>
        <a:prstGeom prst="roundRect">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facility switched Medicare coverage without their consent to increase Medicare payments as Medicare A reimburses SNFs more than Medicare C </a:t>
          </a:r>
        </a:p>
      </dsp:txBody>
      <dsp:txXfrm>
        <a:off x="49154" y="3331419"/>
        <a:ext cx="6568525" cy="908623"/>
      </dsp:txXfrm>
    </dsp:sp>
    <dsp:sp modelId="{577C5AF0-5A68-AB4B-B4A1-C1252B03FF88}">
      <dsp:nvSpPr>
        <dsp:cNvPr id="0" name=""/>
        <dsp:cNvSpPr/>
      </dsp:nvSpPr>
      <dsp:spPr>
        <a:xfrm>
          <a:off x="0" y="4341036"/>
          <a:ext cx="6666833" cy="1006931"/>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Fined $3.46 million</a:t>
          </a:r>
        </a:p>
      </dsp:txBody>
      <dsp:txXfrm>
        <a:off x="49154" y="4390190"/>
        <a:ext cx="6568525" cy="9086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E1499-CAE3-7C49-9416-80CB1B905A2F}">
      <dsp:nvSpPr>
        <dsp:cNvPr id="0" name=""/>
        <dsp:cNvSpPr/>
      </dsp:nvSpPr>
      <dsp:spPr>
        <a:xfrm>
          <a:off x="0" y="98406"/>
          <a:ext cx="8398412" cy="189932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Alleged that from 2009-2019, Alta Vista SNF under the control of Rockport, a management company, provided gifts, dinners, rips, massages, tablets and gift cards to physicians monthly stipends of $2500-$4000 for services as medical directors in order to induce physicians to refer patients to Alta Vista SNF</a:t>
          </a:r>
        </a:p>
      </dsp:txBody>
      <dsp:txXfrm>
        <a:off x="92717" y="191123"/>
        <a:ext cx="8212978" cy="1713887"/>
      </dsp:txXfrm>
    </dsp:sp>
    <dsp:sp modelId="{534696A6-DD80-8040-812C-011A76708B6E}">
      <dsp:nvSpPr>
        <dsp:cNvPr id="0" name=""/>
        <dsp:cNvSpPr/>
      </dsp:nvSpPr>
      <dsp:spPr>
        <a:xfrm>
          <a:off x="0" y="2043808"/>
          <a:ext cx="8398412" cy="114192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government stated that medical decisions should be made solely on the basis of the patient’s best interest.  This is violated through illegal schemes and inducements</a:t>
          </a:r>
        </a:p>
      </dsp:txBody>
      <dsp:txXfrm>
        <a:off x="55744" y="2099552"/>
        <a:ext cx="8286924" cy="1030432"/>
      </dsp:txXfrm>
    </dsp:sp>
    <dsp:sp modelId="{EEB4BBEF-A822-2B40-A824-41EE36B74BEB}">
      <dsp:nvSpPr>
        <dsp:cNvPr id="0" name=""/>
        <dsp:cNvSpPr/>
      </dsp:nvSpPr>
      <dsp:spPr>
        <a:xfrm>
          <a:off x="0" y="3231808"/>
          <a:ext cx="8398412" cy="114192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settlement totaled $3,228,300 to the US, $596,700 to California and $581,000 to Neyirys Ocozco, an employee in the accounting department</a:t>
          </a:r>
        </a:p>
      </dsp:txBody>
      <dsp:txXfrm>
        <a:off x="55744" y="3287552"/>
        <a:ext cx="8286924" cy="10304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3071A-2DA6-654A-B307-3E5BF0A00788}">
      <dsp:nvSpPr>
        <dsp:cNvPr id="0" name=""/>
        <dsp:cNvSpPr/>
      </dsp:nvSpPr>
      <dsp:spPr>
        <a:xfrm>
          <a:off x="0" y="14761"/>
          <a:ext cx="8102990" cy="14274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government alleged that Watermark solicited and received kickbacks from a home health agency, Bayada in order to facilitate referrals to the Watermark Retirement facilities from January 1, 2014-October 31, 2020</a:t>
          </a:r>
        </a:p>
      </dsp:txBody>
      <dsp:txXfrm>
        <a:off x="69680" y="84441"/>
        <a:ext cx="7963630" cy="1288040"/>
      </dsp:txXfrm>
    </dsp:sp>
    <dsp:sp modelId="{3F436BDC-6737-E645-BF60-24A0942FDB5E}">
      <dsp:nvSpPr>
        <dsp:cNvPr id="0" name=""/>
        <dsp:cNvSpPr/>
      </dsp:nvSpPr>
      <dsp:spPr>
        <a:xfrm>
          <a:off x="0" y="1499762"/>
          <a:ext cx="8102990" cy="1427400"/>
        </a:xfrm>
        <a:prstGeom prst="roundRect">
          <a:avLst/>
        </a:prstGeom>
        <a:solidFill>
          <a:schemeClr val="accent2">
            <a:hueOff val="3221806"/>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whistleblower, David Freedman was the former director of strategic growth for the home care agency who received $765,000 </a:t>
          </a:r>
        </a:p>
      </dsp:txBody>
      <dsp:txXfrm>
        <a:off x="69680" y="1569442"/>
        <a:ext cx="7963630" cy="1288040"/>
      </dsp:txXfrm>
    </dsp:sp>
    <dsp:sp modelId="{0C95B2A2-7B45-CD4D-98A8-1141812CF086}">
      <dsp:nvSpPr>
        <dsp:cNvPr id="0" name=""/>
        <dsp:cNvSpPr/>
      </dsp:nvSpPr>
      <dsp:spPr>
        <a:xfrm>
          <a:off x="0" y="2984761"/>
          <a:ext cx="8102990" cy="1427400"/>
        </a:xfrm>
        <a:prstGeom prst="round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Watermark was fined $17 million</a:t>
          </a:r>
        </a:p>
      </dsp:txBody>
      <dsp:txXfrm>
        <a:off x="69680" y="3054441"/>
        <a:ext cx="7963630" cy="12880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5C3EF-87C0-A94A-8333-41217D92E39E}">
      <dsp:nvSpPr>
        <dsp:cNvPr id="0" name=""/>
        <dsp:cNvSpPr/>
      </dsp:nvSpPr>
      <dsp:spPr>
        <a:xfrm>
          <a:off x="0" y="125526"/>
          <a:ext cx="7739655" cy="121328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Prema Thekkek and her management company, Paksn, the owner of 6 SNFs were accused of submitting false claims to Medicare and paying kickbacks to physicians to induce patient referrals by systematically entering into medical directorship agreements</a:t>
          </a:r>
        </a:p>
      </dsp:txBody>
      <dsp:txXfrm>
        <a:off x="59228" y="184754"/>
        <a:ext cx="7621199" cy="1094833"/>
      </dsp:txXfrm>
    </dsp:sp>
    <dsp:sp modelId="{1DDE51D0-BA86-CE43-8E61-DDDE9C04D033}">
      <dsp:nvSpPr>
        <dsp:cNvPr id="0" name=""/>
        <dsp:cNvSpPr/>
      </dsp:nvSpPr>
      <dsp:spPr>
        <a:xfrm>
          <a:off x="0" y="1387775"/>
          <a:ext cx="7739655" cy="1213289"/>
        </a:xfrm>
        <a:prstGeom prst="round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agreements were to compensate the physicians for their work but were actually inducements </a:t>
          </a:r>
        </a:p>
      </dsp:txBody>
      <dsp:txXfrm>
        <a:off x="59228" y="1447003"/>
        <a:ext cx="7621199" cy="1094833"/>
      </dsp:txXfrm>
    </dsp:sp>
    <dsp:sp modelId="{856907FA-B666-924A-8001-AE078AC94786}">
      <dsp:nvSpPr>
        <dsp:cNvPr id="0" name=""/>
        <dsp:cNvSpPr/>
      </dsp:nvSpPr>
      <dsp:spPr>
        <a:xfrm>
          <a:off x="0" y="2650025"/>
          <a:ext cx="7739655" cy="1213289"/>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physicians were terminated if they failed to refer sufficient numbers of patients for admission</a:t>
          </a:r>
        </a:p>
      </dsp:txBody>
      <dsp:txXfrm>
        <a:off x="59228" y="2709253"/>
        <a:ext cx="7621199" cy="1094833"/>
      </dsp:txXfrm>
    </dsp:sp>
    <dsp:sp modelId="{ED485076-6E7A-2C4F-AE8D-B608A6AF42AB}">
      <dsp:nvSpPr>
        <dsp:cNvPr id="0" name=""/>
        <dsp:cNvSpPr/>
      </dsp:nvSpPr>
      <dsp:spPr>
        <a:xfrm>
          <a:off x="0" y="3912275"/>
          <a:ext cx="7739655" cy="1213289"/>
        </a:xfrm>
        <a:prstGeom prst="roundRect">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Physicians were paid at least $2000/month for 10 referrals</a:t>
          </a:r>
        </a:p>
      </dsp:txBody>
      <dsp:txXfrm>
        <a:off x="59228" y="3971503"/>
        <a:ext cx="7621199" cy="1094833"/>
      </dsp:txXfrm>
    </dsp:sp>
    <dsp:sp modelId="{37A6913B-1290-DB40-9C31-87E4BBFB82F9}">
      <dsp:nvSpPr>
        <dsp:cNvPr id="0" name=""/>
        <dsp:cNvSpPr/>
      </dsp:nvSpPr>
      <dsp:spPr>
        <a:xfrm>
          <a:off x="0" y="5174525"/>
          <a:ext cx="7739655" cy="1213289"/>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Consent agreement: $45.6 million</a:t>
          </a:r>
        </a:p>
      </dsp:txBody>
      <dsp:txXfrm>
        <a:off x="59228" y="5233753"/>
        <a:ext cx="7621199" cy="109483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D1BC0-4DEC-4F25-9180-E369DD709A7E}">
      <dsp:nvSpPr>
        <dsp:cNvPr id="0" name=""/>
        <dsp:cNvSpPr/>
      </dsp:nvSpPr>
      <dsp:spPr>
        <a:xfrm>
          <a:off x="0" y="1902"/>
          <a:ext cx="10506456" cy="9644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7BD497-900C-494A-B3BD-0C76C9BE3ECA}">
      <dsp:nvSpPr>
        <dsp:cNvPr id="0" name=""/>
        <dsp:cNvSpPr/>
      </dsp:nvSpPr>
      <dsp:spPr>
        <a:xfrm>
          <a:off x="291746" y="218904"/>
          <a:ext cx="530447" cy="5304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CE44C4-6182-4733-8349-A468CA784547}">
      <dsp:nvSpPr>
        <dsp:cNvPr id="0" name=""/>
        <dsp:cNvSpPr/>
      </dsp:nvSpPr>
      <dsp:spPr>
        <a:xfrm>
          <a:off x="1113940" y="1902"/>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800100">
            <a:lnSpc>
              <a:spcPct val="90000"/>
            </a:lnSpc>
            <a:spcBef>
              <a:spcPct val="0"/>
            </a:spcBef>
            <a:spcAft>
              <a:spcPct val="35000"/>
            </a:spcAft>
            <a:buNone/>
          </a:pPr>
          <a:r>
            <a:rPr lang="en-US" sz="1800" kern="1200"/>
            <a:t>Accused Chaim (Mutty) Scheinbaum of providing worthless services at the Saratoga Center</a:t>
          </a:r>
        </a:p>
      </dsp:txBody>
      <dsp:txXfrm>
        <a:off x="1113940" y="1902"/>
        <a:ext cx="9392515" cy="964450"/>
      </dsp:txXfrm>
    </dsp:sp>
    <dsp:sp modelId="{72A92E08-C280-4A72-90B0-F649B5984310}">
      <dsp:nvSpPr>
        <dsp:cNvPr id="0" name=""/>
        <dsp:cNvSpPr/>
      </dsp:nvSpPr>
      <dsp:spPr>
        <a:xfrm>
          <a:off x="0" y="1207466"/>
          <a:ext cx="10506456" cy="9644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4F7466-1ABF-4F6C-A4F4-8E77DEF93577}">
      <dsp:nvSpPr>
        <dsp:cNvPr id="0" name=""/>
        <dsp:cNvSpPr/>
      </dsp:nvSpPr>
      <dsp:spPr>
        <a:xfrm>
          <a:off x="291746" y="1424467"/>
          <a:ext cx="530447" cy="5304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24D49A-8781-4C8C-B756-156D49F2CD4D}">
      <dsp:nvSpPr>
        <dsp:cNvPr id="0" name=""/>
        <dsp:cNvSpPr/>
      </dsp:nvSpPr>
      <dsp:spPr>
        <a:xfrm>
          <a:off x="1113940" y="1207466"/>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800100">
            <a:lnSpc>
              <a:spcPct val="90000"/>
            </a:lnSpc>
            <a:spcBef>
              <a:spcPct val="0"/>
            </a:spcBef>
            <a:spcAft>
              <a:spcPct val="35000"/>
            </a:spcAft>
            <a:buNone/>
          </a:pPr>
          <a:r>
            <a:rPr lang="en-US" sz="1800" kern="1200"/>
            <a:t>Alleged that he failed to pay vendors, failed to provided residents with hot water, failed to maintain the fire alarm system, provide a kitchen that was able to produce hot foods, have sufficient linen, have garbage collected, effective pest control and repair water leaks</a:t>
          </a:r>
        </a:p>
      </dsp:txBody>
      <dsp:txXfrm>
        <a:off x="1113940" y="1207466"/>
        <a:ext cx="9392515" cy="964450"/>
      </dsp:txXfrm>
    </dsp:sp>
    <dsp:sp modelId="{D5829D4A-646B-4E10-9B64-B0D05BF66CF2}">
      <dsp:nvSpPr>
        <dsp:cNvPr id="0" name=""/>
        <dsp:cNvSpPr/>
      </dsp:nvSpPr>
      <dsp:spPr>
        <a:xfrm>
          <a:off x="0" y="2413029"/>
          <a:ext cx="10506456" cy="9644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6EC72-C46B-4D18-BD0E-A76D4610528E}">
      <dsp:nvSpPr>
        <dsp:cNvPr id="0" name=""/>
        <dsp:cNvSpPr/>
      </dsp:nvSpPr>
      <dsp:spPr>
        <a:xfrm>
          <a:off x="291746" y="2630030"/>
          <a:ext cx="530447" cy="5304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85A329-2040-4C9E-9085-F0B4A0D58C9B}">
      <dsp:nvSpPr>
        <dsp:cNvPr id="0" name=""/>
        <dsp:cNvSpPr/>
      </dsp:nvSpPr>
      <dsp:spPr>
        <a:xfrm>
          <a:off x="1113940" y="2413029"/>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800100">
            <a:lnSpc>
              <a:spcPct val="90000"/>
            </a:lnSpc>
            <a:spcBef>
              <a:spcPct val="0"/>
            </a:spcBef>
            <a:spcAft>
              <a:spcPct val="35000"/>
            </a:spcAft>
            <a:buNone/>
          </a:pPr>
          <a:r>
            <a:rPr lang="en-US" sz="1800" kern="1200"/>
            <a:t>Although the regulations regarding hiring and firing as well as paying vendors were the responsibility of the NHA, Scheinbaum was making these decisions instead</a:t>
          </a:r>
        </a:p>
      </dsp:txBody>
      <dsp:txXfrm>
        <a:off x="1113940" y="2413029"/>
        <a:ext cx="9392515" cy="964450"/>
      </dsp:txXfrm>
    </dsp:sp>
    <dsp:sp modelId="{9B08161D-EA8E-48EE-A671-1404F0891EAB}">
      <dsp:nvSpPr>
        <dsp:cNvPr id="0" name=""/>
        <dsp:cNvSpPr/>
      </dsp:nvSpPr>
      <dsp:spPr>
        <a:xfrm>
          <a:off x="0" y="3618592"/>
          <a:ext cx="10506456" cy="96445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F092B4-6E76-449F-9B39-7F8D2C30037B}">
      <dsp:nvSpPr>
        <dsp:cNvPr id="0" name=""/>
        <dsp:cNvSpPr/>
      </dsp:nvSpPr>
      <dsp:spPr>
        <a:xfrm>
          <a:off x="291746" y="3835593"/>
          <a:ext cx="530447" cy="5304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423AA7-15AB-4D9A-BF15-5B23AD4B70ED}">
      <dsp:nvSpPr>
        <dsp:cNvPr id="0" name=""/>
        <dsp:cNvSpPr/>
      </dsp:nvSpPr>
      <dsp:spPr>
        <a:xfrm>
          <a:off x="1113940" y="3618592"/>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800100">
            <a:lnSpc>
              <a:spcPct val="90000"/>
            </a:lnSpc>
            <a:spcBef>
              <a:spcPct val="0"/>
            </a:spcBef>
            <a:spcAft>
              <a:spcPct val="35000"/>
            </a:spcAft>
            <a:buNone/>
          </a:pPr>
          <a:r>
            <a:rPr lang="en-US" sz="1800" kern="1200"/>
            <a:t>Fined $7 million</a:t>
          </a:r>
        </a:p>
      </dsp:txBody>
      <dsp:txXfrm>
        <a:off x="1113940" y="3618592"/>
        <a:ext cx="9392515" cy="964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B0A37-F4A5-EC4E-9D67-9E1B9BE5A6CA}">
      <dsp:nvSpPr>
        <dsp:cNvPr id="0" name=""/>
        <dsp:cNvSpPr/>
      </dsp:nvSpPr>
      <dsp:spPr>
        <a:xfrm>
          <a:off x="0" y="114418"/>
          <a:ext cx="10917702" cy="123521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 1997, Melville Borne, Jr. owned a management company for 3 SNFs </a:t>
          </a:r>
        </a:p>
      </dsp:txBody>
      <dsp:txXfrm>
        <a:off x="60298" y="174716"/>
        <a:ext cx="10797106" cy="1114622"/>
      </dsp:txXfrm>
    </dsp:sp>
    <dsp:sp modelId="{4E191B12-B6F5-064A-AF1A-063D2F6904A7}">
      <dsp:nvSpPr>
        <dsp:cNvPr id="0" name=""/>
        <dsp:cNvSpPr/>
      </dsp:nvSpPr>
      <dsp:spPr>
        <a:xfrm>
          <a:off x="0" y="1412997"/>
          <a:ext cx="10917702" cy="123521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US Department of Labor was informed that Borne routinely delayed payments to vendors and improperly managed the employee’s 401(k) contributions</a:t>
          </a:r>
        </a:p>
      </dsp:txBody>
      <dsp:txXfrm>
        <a:off x="60298" y="1473295"/>
        <a:ext cx="10797106" cy="1114622"/>
      </dsp:txXfrm>
    </dsp:sp>
    <dsp:sp modelId="{C0861D6D-035A-C54A-BC02-E2F187BEE9E5}">
      <dsp:nvSpPr>
        <dsp:cNvPr id="0" name=""/>
        <dsp:cNvSpPr/>
      </dsp:nvSpPr>
      <dsp:spPr>
        <a:xfrm>
          <a:off x="0" y="2711575"/>
          <a:ext cx="10917702" cy="123521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Borne regularly diverted large sums of money from the SNFs to himself and construction company that he was the sole owner, leaving the SNFs strapped for cash each month and unable to provide basic care to the residents</a:t>
          </a:r>
        </a:p>
      </dsp:txBody>
      <dsp:txXfrm>
        <a:off x="60298" y="2771873"/>
        <a:ext cx="10797106" cy="1114622"/>
      </dsp:txXfrm>
    </dsp:sp>
    <dsp:sp modelId="{2742A045-3F19-BE4B-A7AE-A1D9185E5723}">
      <dsp:nvSpPr>
        <dsp:cNvPr id="0" name=""/>
        <dsp:cNvSpPr/>
      </dsp:nvSpPr>
      <dsp:spPr>
        <a:xfrm>
          <a:off x="0" y="4010153"/>
          <a:ext cx="10917702" cy="123521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This led to a 6-year criminal investigation of health care fraud</a:t>
          </a:r>
        </a:p>
      </dsp:txBody>
      <dsp:txXfrm>
        <a:off x="60298" y="4070451"/>
        <a:ext cx="10797106" cy="111462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C2ECB-BFD7-AE47-A671-23D9914C9325}">
      <dsp:nvSpPr>
        <dsp:cNvPr id="0" name=""/>
        <dsp:cNvSpPr/>
      </dsp:nvSpPr>
      <dsp:spPr>
        <a:xfrm>
          <a:off x="0" y="202222"/>
          <a:ext cx="7375669" cy="104480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During COVID-19, CMS waived the 3-day hospital requirement for Medicare patients in order to facilitate the transfer of patients from acute to subacute care if those patients had COVID-19 infections</a:t>
          </a:r>
        </a:p>
      </dsp:txBody>
      <dsp:txXfrm>
        <a:off x="51003" y="253225"/>
        <a:ext cx="7273663" cy="942803"/>
      </dsp:txXfrm>
    </dsp:sp>
    <dsp:sp modelId="{18790ECD-DB9C-CC41-8B81-CE5B6E09EF84}">
      <dsp:nvSpPr>
        <dsp:cNvPr id="0" name=""/>
        <dsp:cNvSpPr/>
      </dsp:nvSpPr>
      <dsp:spPr>
        <a:xfrm>
          <a:off x="0" y="1301752"/>
          <a:ext cx="7375669" cy="1044809"/>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government alleged that ReNew applied the waiver to all referrals if the patient had been near other people who were COVID-19 positive</a:t>
          </a:r>
        </a:p>
      </dsp:txBody>
      <dsp:txXfrm>
        <a:off x="51003" y="1352755"/>
        <a:ext cx="7273663" cy="942803"/>
      </dsp:txXfrm>
    </dsp:sp>
    <dsp:sp modelId="{C74F020F-665D-7E4D-86DA-2B14AFC3AF33}">
      <dsp:nvSpPr>
        <dsp:cNvPr id="0" name=""/>
        <dsp:cNvSpPr/>
      </dsp:nvSpPr>
      <dsp:spPr>
        <a:xfrm>
          <a:off x="0" y="2401282"/>
          <a:ext cx="7375669" cy="1044809"/>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Resulted in a fine of $6.8 million to the US and $242,000 to California</a:t>
          </a:r>
        </a:p>
      </dsp:txBody>
      <dsp:txXfrm>
        <a:off x="51003" y="2452285"/>
        <a:ext cx="7273663" cy="942803"/>
      </dsp:txXfrm>
    </dsp:sp>
    <dsp:sp modelId="{AB23590F-C4ED-9248-9BB3-8B1FACB2B5FE}">
      <dsp:nvSpPr>
        <dsp:cNvPr id="0" name=""/>
        <dsp:cNvSpPr/>
      </dsp:nvSpPr>
      <dsp:spPr>
        <a:xfrm>
          <a:off x="0" y="3500812"/>
          <a:ext cx="7375669" cy="1044809"/>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Bay Area Whistleblower Partners received $1.2 million</a:t>
          </a:r>
        </a:p>
      </dsp:txBody>
      <dsp:txXfrm>
        <a:off x="51003" y="3551815"/>
        <a:ext cx="7273663" cy="94280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C651F-EB93-4257-A99E-CAC27E62A7AA}">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C0A1CF-8C9A-4C98-8815-20A2E8BF2249}">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0E32E1-C474-4254-9692-7088F2D9BAEE}">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44550">
            <a:lnSpc>
              <a:spcPct val="90000"/>
            </a:lnSpc>
            <a:spcBef>
              <a:spcPct val="0"/>
            </a:spcBef>
            <a:spcAft>
              <a:spcPct val="35000"/>
            </a:spcAft>
            <a:buNone/>
          </a:pPr>
          <a:r>
            <a:rPr lang="en-US" sz="1900" kern="1200"/>
            <a:t>Gayk Akhsharumov, the owner of the hospice and his biller/consultant, Karen Sarkisyan a/k/a Kevin Sarkisyan used 2 hospice companies to pay kickbacks to patient recruiters</a:t>
          </a:r>
        </a:p>
      </dsp:txBody>
      <dsp:txXfrm>
        <a:off x="1058686" y="1808"/>
        <a:ext cx="9456913" cy="916611"/>
      </dsp:txXfrm>
    </dsp:sp>
    <dsp:sp modelId="{59642771-63EA-42DF-A670-C74AE79632D3}">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391CA-3AE9-404F-BBE6-E21825F3C765}">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D93956-53E3-417C-A6CA-901FFD24FB96}">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44550">
            <a:lnSpc>
              <a:spcPct val="90000"/>
            </a:lnSpc>
            <a:spcBef>
              <a:spcPct val="0"/>
            </a:spcBef>
            <a:spcAft>
              <a:spcPct val="35000"/>
            </a:spcAft>
            <a:buNone/>
          </a:pPr>
          <a:r>
            <a:rPr lang="en-US" sz="1900" kern="1200"/>
            <a:t>After the company was shuttered, the owner applied for and obtained COVID-19 relief funds based on fraudulent applications </a:t>
          </a:r>
        </a:p>
      </dsp:txBody>
      <dsp:txXfrm>
        <a:off x="1058686" y="1147573"/>
        <a:ext cx="9456913" cy="916611"/>
      </dsp:txXfrm>
    </dsp:sp>
    <dsp:sp modelId="{5383EF45-C87B-42CD-BC29-13D4E36EA531}">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C0583-521C-434C-8E64-29DFCCF0A0EF}">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43018F-B624-4D42-9F10-3C6E3354123B}">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44550">
            <a:lnSpc>
              <a:spcPct val="90000"/>
            </a:lnSpc>
            <a:spcBef>
              <a:spcPct val="0"/>
            </a:spcBef>
            <a:spcAft>
              <a:spcPct val="35000"/>
            </a:spcAft>
            <a:buNone/>
          </a:pPr>
          <a:r>
            <a:rPr lang="en-US" sz="1900" kern="1200"/>
            <a:t>Sarkisyan submitted false statements to Medicare including identifying a straw owner in order to conceal that he was the actual owner</a:t>
          </a:r>
        </a:p>
      </dsp:txBody>
      <dsp:txXfrm>
        <a:off x="1058686" y="2293338"/>
        <a:ext cx="9456913" cy="916611"/>
      </dsp:txXfrm>
    </dsp:sp>
    <dsp:sp modelId="{76E9680A-098C-4287-ACE7-86E354955411}">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D50197-F5B0-458C-8A90-C4E44B3046B1}">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29B8D7-9AA4-40E2-B2F4-3960054BEE0D}">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44550">
            <a:lnSpc>
              <a:spcPct val="90000"/>
            </a:lnSpc>
            <a:spcBef>
              <a:spcPct val="0"/>
            </a:spcBef>
            <a:spcAft>
              <a:spcPct val="35000"/>
            </a:spcAft>
            <a:buNone/>
          </a:pPr>
          <a:r>
            <a:rPr lang="en-US" sz="1900" kern="1200"/>
            <a:t>Akhsharumov was sentenced to 1 year in prison and was ordered to pay $9.2 million;  Sarkisyan received the same sentence and fined $3.7 million</a:t>
          </a:r>
        </a:p>
      </dsp:txBody>
      <dsp:txXfrm>
        <a:off x="1058686" y="3439103"/>
        <a:ext cx="9456913" cy="91661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6D36D-66E5-C040-BB0C-698D8B1D909B}">
      <dsp:nvSpPr>
        <dsp:cNvPr id="0" name=""/>
        <dsp:cNvSpPr/>
      </dsp:nvSpPr>
      <dsp:spPr>
        <a:xfrm>
          <a:off x="675248" y="0"/>
          <a:ext cx="6457070" cy="645707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C57DB63-ADEC-C045-953D-0CC1AC1CE030}">
      <dsp:nvSpPr>
        <dsp:cNvPr id="0" name=""/>
        <dsp:cNvSpPr/>
      </dsp:nvSpPr>
      <dsp:spPr>
        <a:xfrm>
          <a:off x="1288670" y="613421"/>
          <a:ext cx="2518257" cy="251825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Dr. Jesus Virlar-Cadena served as the medical director for the Merida Group</a:t>
          </a:r>
        </a:p>
      </dsp:txBody>
      <dsp:txXfrm>
        <a:off x="1411601" y="736352"/>
        <a:ext cx="2272395" cy="2272395"/>
      </dsp:txXfrm>
    </dsp:sp>
    <dsp:sp modelId="{0A9A0BAD-E8AF-614B-948F-4BB0A4A606D6}">
      <dsp:nvSpPr>
        <dsp:cNvPr id="0" name=""/>
        <dsp:cNvSpPr/>
      </dsp:nvSpPr>
      <dsp:spPr>
        <a:xfrm>
          <a:off x="4000640" y="613421"/>
          <a:ext cx="2518257" cy="251825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Merida enrolled patients with limited mental capacity who lived at group homes, SNFs and housing projects</a:t>
          </a:r>
        </a:p>
      </dsp:txBody>
      <dsp:txXfrm>
        <a:off x="4123571" y="736352"/>
        <a:ext cx="2272395" cy="2272395"/>
      </dsp:txXfrm>
    </dsp:sp>
    <dsp:sp modelId="{216D375A-BB83-6541-96CA-CDE47350CF1B}">
      <dsp:nvSpPr>
        <dsp:cNvPr id="0" name=""/>
        <dsp:cNvSpPr/>
      </dsp:nvSpPr>
      <dsp:spPr>
        <a:xfrm>
          <a:off x="1288670" y="3325391"/>
          <a:ext cx="2518257" cy="251825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marketers falsely told the patients that they had 6 months or less to live and they sent chaplains to the patients based on the false pretense that they were near death</a:t>
          </a:r>
        </a:p>
      </dsp:txBody>
      <dsp:txXfrm>
        <a:off x="1411601" y="3448322"/>
        <a:ext cx="2272395" cy="2272395"/>
      </dsp:txXfrm>
    </dsp:sp>
    <dsp:sp modelId="{ACEF3CAA-8776-5346-8CE8-0D54FA541F7E}">
      <dsp:nvSpPr>
        <dsp:cNvPr id="0" name=""/>
        <dsp:cNvSpPr/>
      </dsp:nvSpPr>
      <dsp:spPr>
        <a:xfrm>
          <a:off x="4000640" y="3325391"/>
          <a:ext cx="2518257" cy="251825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medical director was paid based upon the number of certifications of unqualified patients totaling $18 million</a:t>
          </a:r>
        </a:p>
      </dsp:txBody>
      <dsp:txXfrm>
        <a:off x="4123571" y="3448322"/>
        <a:ext cx="2272395" cy="227239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1183A-848C-304C-9532-200E4F7E89B3}">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1E61F446-038B-9B47-A596-F89C2FC336CD}">
      <dsp:nvSpPr>
        <dsp:cNvPr id="0" name=""/>
        <dsp:cNvSpPr/>
      </dsp:nvSpPr>
      <dsp:spPr>
        <a:xfrm>
          <a:off x="8061" y="5979"/>
          <a:ext cx="3034531" cy="182071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44550">
            <a:lnSpc>
              <a:spcPct val="90000"/>
            </a:lnSpc>
            <a:spcBef>
              <a:spcPct val="0"/>
            </a:spcBef>
            <a:spcAft>
              <a:spcPct val="35000"/>
            </a:spcAft>
            <a:buNone/>
          </a:pPr>
          <a:r>
            <a:rPr lang="en-US" sz="1900" kern="1200"/>
            <a:t>To what extent should SNFs be proactive in hospice fraud?</a:t>
          </a:r>
        </a:p>
      </dsp:txBody>
      <dsp:txXfrm>
        <a:off x="8061" y="5979"/>
        <a:ext cx="3034531" cy="1820718"/>
      </dsp:txXfrm>
    </dsp:sp>
    <dsp:sp modelId="{87D02E1B-DF6A-AD4B-88C6-79DA616814EB}">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24364EC2-70C7-6145-B70B-5A2D91983F4E}">
      <dsp:nvSpPr>
        <dsp:cNvPr id="0" name=""/>
        <dsp:cNvSpPr/>
      </dsp:nvSpPr>
      <dsp:spPr>
        <a:xfrm>
          <a:off x="3740534" y="5979"/>
          <a:ext cx="3034531" cy="182071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44550">
            <a:lnSpc>
              <a:spcPct val="90000"/>
            </a:lnSpc>
            <a:spcBef>
              <a:spcPct val="0"/>
            </a:spcBef>
            <a:spcAft>
              <a:spcPct val="35000"/>
            </a:spcAft>
            <a:buNone/>
          </a:pPr>
          <a:r>
            <a:rPr lang="en-US" sz="1900" kern="1200"/>
            <a:t>How should SNFs insulate themselves against fraud perpetrated by pharmacies?</a:t>
          </a:r>
        </a:p>
      </dsp:txBody>
      <dsp:txXfrm>
        <a:off x="3740534" y="5979"/>
        <a:ext cx="3034531" cy="1820718"/>
      </dsp:txXfrm>
    </dsp:sp>
    <dsp:sp modelId="{FAEA202B-0264-C444-9D4C-22A1D38363E4}">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303E8C2D-FCB6-124C-AA74-6A4F75A25EA8}">
      <dsp:nvSpPr>
        <dsp:cNvPr id="0" name=""/>
        <dsp:cNvSpPr/>
      </dsp:nvSpPr>
      <dsp:spPr>
        <a:xfrm>
          <a:off x="7473007" y="5979"/>
          <a:ext cx="3034531" cy="182071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44550">
            <a:lnSpc>
              <a:spcPct val="90000"/>
            </a:lnSpc>
            <a:spcBef>
              <a:spcPct val="0"/>
            </a:spcBef>
            <a:spcAft>
              <a:spcPct val="35000"/>
            </a:spcAft>
            <a:buNone/>
          </a:pPr>
          <a:r>
            <a:rPr lang="en-US" sz="1900" kern="1200"/>
            <a:t>Should SNFs reconsider how employees are dismissed from the facility?</a:t>
          </a:r>
        </a:p>
      </dsp:txBody>
      <dsp:txXfrm>
        <a:off x="7473007" y="5979"/>
        <a:ext cx="3034531" cy="1820718"/>
      </dsp:txXfrm>
    </dsp:sp>
    <dsp:sp modelId="{FD955265-AC9A-3947-8886-A01CC1EC7E52}">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C969B744-A600-364B-81FF-689C02F8D0B0}">
      <dsp:nvSpPr>
        <dsp:cNvPr id="0" name=""/>
        <dsp:cNvSpPr/>
      </dsp:nvSpPr>
      <dsp:spPr>
        <a:xfrm>
          <a:off x="8061" y="2524640"/>
          <a:ext cx="3034531" cy="182071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44550">
            <a:lnSpc>
              <a:spcPct val="90000"/>
            </a:lnSpc>
            <a:spcBef>
              <a:spcPct val="0"/>
            </a:spcBef>
            <a:spcAft>
              <a:spcPct val="35000"/>
            </a:spcAft>
            <a:buNone/>
          </a:pPr>
          <a:r>
            <a:rPr lang="en-US" sz="1900" kern="1200"/>
            <a:t>What mechanisms should be used in SNFs to ensure that rehab services are provided appropriately?</a:t>
          </a:r>
        </a:p>
      </dsp:txBody>
      <dsp:txXfrm>
        <a:off x="8061" y="2524640"/>
        <a:ext cx="3034531" cy="1820718"/>
      </dsp:txXfrm>
    </dsp:sp>
    <dsp:sp modelId="{C69824F5-E30B-D346-BC93-FD46170008CE}">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D1F49AEF-5627-5340-B1C7-9318C91558A7}">
      <dsp:nvSpPr>
        <dsp:cNvPr id="0" name=""/>
        <dsp:cNvSpPr/>
      </dsp:nvSpPr>
      <dsp:spPr>
        <a:xfrm>
          <a:off x="3740534" y="2524640"/>
          <a:ext cx="3034531" cy="182071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44550">
            <a:lnSpc>
              <a:spcPct val="90000"/>
            </a:lnSpc>
            <a:spcBef>
              <a:spcPct val="0"/>
            </a:spcBef>
            <a:spcAft>
              <a:spcPct val="35000"/>
            </a:spcAft>
            <a:buNone/>
          </a:pPr>
          <a:r>
            <a:rPr lang="en-US" sz="1900" kern="1200"/>
            <a:t>To what extent should the NHA push back against the governing body/owners in preventing allegations of fraud?</a:t>
          </a:r>
        </a:p>
      </dsp:txBody>
      <dsp:txXfrm>
        <a:off x="3740534" y="2524640"/>
        <a:ext cx="3034531" cy="1820718"/>
      </dsp:txXfrm>
    </dsp:sp>
    <dsp:sp modelId="{466D5529-2B58-A54C-B618-8E9A8073ABBB}">
      <dsp:nvSpPr>
        <dsp:cNvPr id="0" name=""/>
        <dsp:cNvSpPr/>
      </dsp:nvSpPr>
      <dsp:spPr>
        <a:xfrm>
          <a:off x="7473007" y="2524640"/>
          <a:ext cx="3034531" cy="182071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44550">
            <a:lnSpc>
              <a:spcPct val="90000"/>
            </a:lnSpc>
            <a:spcBef>
              <a:spcPct val="0"/>
            </a:spcBef>
            <a:spcAft>
              <a:spcPct val="35000"/>
            </a:spcAft>
            <a:buNone/>
          </a:pPr>
          <a:r>
            <a:rPr lang="en-US" sz="1900" kern="1200"/>
            <a:t>What is the role of the DON in preventing allegations of worthless services?</a:t>
          </a:r>
        </a:p>
      </dsp:txBody>
      <dsp:txXfrm>
        <a:off x="7473007" y="2524640"/>
        <a:ext cx="3034531" cy="18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5EAF4-4D81-4F10-8176-5F89915C8F73}">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988075-AB67-4402-ACE8-9E4C6A68AD39}">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FF6757-9247-496E-BB77-96F5DC85C702}">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dirty="0"/>
            <a:t>The construction companies built SNFs and Borne hired a 3</a:t>
          </a:r>
          <a:r>
            <a:rPr lang="en-US" sz="1700" kern="1200" baseline="30000" dirty="0"/>
            <a:t>rd</a:t>
          </a:r>
          <a:r>
            <a:rPr lang="en-US" sz="1700" kern="1200" dirty="0"/>
            <a:t> party management company initially until he realized the amount of money he could control</a:t>
          </a:r>
        </a:p>
      </dsp:txBody>
      <dsp:txXfrm>
        <a:off x="1058686" y="1808"/>
        <a:ext cx="9456913" cy="916611"/>
      </dsp:txXfrm>
    </dsp:sp>
    <dsp:sp modelId="{D3493E4B-9943-47E2-A6B9-D4EDE117B8CD}">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3ABDBB-5E06-4A63-9A59-53E551A78729}">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200085-B02E-4021-A841-231085DB79DB}">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dirty="0"/>
            <a:t>Borne sold the SNFs but took over the management which controlled all of the revenues from the SNFs</a:t>
          </a:r>
        </a:p>
      </dsp:txBody>
      <dsp:txXfrm>
        <a:off x="1058686" y="1147573"/>
        <a:ext cx="9456913" cy="916611"/>
      </dsp:txXfrm>
    </dsp:sp>
    <dsp:sp modelId="{083D8FC4-D526-465E-A3C9-B18BF1AABE8B}">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CB4FB3-D98F-458F-B6F5-3CCA8A01C125}">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809269-994B-4B03-8FA3-CB35E8E22D0B}">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dirty="0"/>
            <a:t>The diversion of money from the facility resulted in significant understaffing, insufficient supplies, the lack of working a/c units and washing machines, the unavailability of transportation for residents, broken ice machines, insufficient food</a:t>
          </a:r>
        </a:p>
      </dsp:txBody>
      <dsp:txXfrm>
        <a:off x="1058686" y="2293338"/>
        <a:ext cx="9456913" cy="916611"/>
      </dsp:txXfrm>
    </dsp:sp>
    <dsp:sp modelId="{66E47328-7E71-4CBC-8256-5BCFC8EF33DD}">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036EC-9F38-47F4-AFFB-18BB94520CB6}">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8C31B4-7FB0-4848-8604-D974FF06D1B5}">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dirty="0"/>
            <a:t>Staff took up collections and donations for food for the residents</a:t>
          </a:r>
        </a:p>
      </dsp:txBody>
      <dsp:txXfrm>
        <a:off x="1058686" y="3439103"/>
        <a:ext cx="9456913" cy="9166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F6B04-9322-4A23-AE5C-F95A6C00C49F}">
      <dsp:nvSpPr>
        <dsp:cNvPr id="0" name=""/>
        <dsp:cNvSpPr/>
      </dsp:nvSpPr>
      <dsp:spPr>
        <a:xfrm>
          <a:off x="474228" y="856452"/>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B66D90-A939-4F97-992B-AFE96E36905E}">
      <dsp:nvSpPr>
        <dsp:cNvPr id="0" name=""/>
        <dsp:cNvSpPr/>
      </dsp:nvSpPr>
      <dsp:spPr>
        <a:xfrm>
          <a:off x="708228" y="109045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E07110-F027-43E4-8B41-46DCA5A42507}">
      <dsp:nvSpPr>
        <dsp:cNvPr id="0" name=""/>
        <dsp:cNvSpPr/>
      </dsp:nvSpPr>
      <dsp:spPr>
        <a:xfrm>
          <a:off x="123228" y="2296452"/>
          <a:ext cx="1800000" cy="1382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The False Claims Act (FCA) is a federal law prohibiting individuals and entities from submitting false/fraudulent claims for payment to the government:</a:t>
          </a:r>
        </a:p>
      </dsp:txBody>
      <dsp:txXfrm>
        <a:off x="123228" y="2296452"/>
        <a:ext cx="1800000" cy="1382519"/>
      </dsp:txXfrm>
    </dsp:sp>
    <dsp:sp modelId="{3E7210FE-CFCB-4E50-9583-818E57EF5934}">
      <dsp:nvSpPr>
        <dsp:cNvPr id="0" name=""/>
        <dsp:cNvSpPr/>
      </dsp:nvSpPr>
      <dsp:spPr>
        <a:xfrm>
          <a:off x="2589228" y="856452"/>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73ABE4-BC60-4459-B16D-2FBD4D33C48E}">
      <dsp:nvSpPr>
        <dsp:cNvPr id="0" name=""/>
        <dsp:cNvSpPr/>
      </dsp:nvSpPr>
      <dsp:spPr>
        <a:xfrm>
          <a:off x="2823228" y="109045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4FC098-D0B4-4324-8152-B8A9DC71E0B8}">
      <dsp:nvSpPr>
        <dsp:cNvPr id="0" name=""/>
        <dsp:cNvSpPr/>
      </dsp:nvSpPr>
      <dsp:spPr>
        <a:xfrm>
          <a:off x="2238228" y="2296452"/>
          <a:ext cx="1800000" cy="1382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Failing to report government overpayments</a:t>
          </a:r>
        </a:p>
      </dsp:txBody>
      <dsp:txXfrm>
        <a:off x="2238228" y="2296452"/>
        <a:ext cx="1800000" cy="1382519"/>
      </dsp:txXfrm>
    </dsp:sp>
    <dsp:sp modelId="{CD5B968B-C6BB-44D2-9C2F-7B7F8C134AC0}">
      <dsp:nvSpPr>
        <dsp:cNvPr id="0" name=""/>
        <dsp:cNvSpPr/>
      </dsp:nvSpPr>
      <dsp:spPr>
        <a:xfrm>
          <a:off x="4704228" y="856452"/>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24659E-2F31-4572-A719-70335D99E46A}">
      <dsp:nvSpPr>
        <dsp:cNvPr id="0" name=""/>
        <dsp:cNvSpPr/>
      </dsp:nvSpPr>
      <dsp:spPr>
        <a:xfrm>
          <a:off x="4938228" y="109045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AB76CB-BDBA-4160-8A88-08CD65927144}">
      <dsp:nvSpPr>
        <dsp:cNvPr id="0" name=""/>
        <dsp:cNvSpPr/>
      </dsp:nvSpPr>
      <dsp:spPr>
        <a:xfrm>
          <a:off x="4353228" y="2296452"/>
          <a:ext cx="1800000" cy="1382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Misrepresenting the costs or records related to performance/quality</a:t>
          </a:r>
        </a:p>
      </dsp:txBody>
      <dsp:txXfrm>
        <a:off x="4353228" y="2296452"/>
        <a:ext cx="1800000" cy="1382519"/>
      </dsp:txXfrm>
    </dsp:sp>
    <dsp:sp modelId="{3575433A-3ABE-43B3-9A51-AD6B0ADC5FAD}">
      <dsp:nvSpPr>
        <dsp:cNvPr id="0" name=""/>
        <dsp:cNvSpPr/>
      </dsp:nvSpPr>
      <dsp:spPr>
        <a:xfrm>
          <a:off x="6819228" y="856452"/>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5C2438-D46F-4550-B9C8-7D5FB5F8C017}">
      <dsp:nvSpPr>
        <dsp:cNvPr id="0" name=""/>
        <dsp:cNvSpPr/>
      </dsp:nvSpPr>
      <dsp:spPr>
        <a:xfrm>
          <a:off x="7053228" y="109045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38BC2B-F5C9-4B1B-AC4D-0454F64E63AE}">
      <dsp:nvSpPr>
        <dsp:cNvPr id="0" name=""/>
        <dsp:cNvSpPr/>
      </dsp:nvSpPr>
      <dsp:spPr>
        <a:xfrm>
          <a:off x="6468228" y="2296452"/>
          <a:ext cx="1800000" cy="1382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Billing for non-FDA approved drugs/devices</a:t>
          </a:r>
        </a:p>
      </dsp:txBody>
      <dsp:txXfrm>
        <a:off x="6468228" y="2296452"/>
        <a:ext cx="1800000" cy="1382519"/>
      </dsp:txXfrm>
    </dsp:sp>
    <dsp:sp modelId="{A3BAB762-A44C-479B-9532-4A61B3BA2BF1}">
      <dsp:nvSpPr>
        <dsp:cNvPr id="0" name=""/>
        <dsp:cNvSpPr/>
      </dsp:nvSpPr>
      <dsp:spPr>
        <a:xfrm>
          <a:off x="8934228" y="856452"/>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BCB3C6-03D4-4EC0-B171-469DBA35CE8C}">
      <dsp:nvSpPr>
        <dsp:cNvPr id="0" name=""/>
        <dsp:cNvSpPr/>
      </dsp:nvSpPr>
      <dsp:spPr>
        <a:xfrm>
          <a:off x="9168228" y="1090452"/>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CE1278-7D40-427F-8060-3A6B9C900757}">
      <dsp:nvSpPr>
        <dsp:cNvPr id="0" name=""/>
        <dsp:cNvSpPr/>
      </dsp:nvSpPr>
      <dsp:spPr>
        <a:xfrm>
          <a:off x="8583228" y="2296452"/>
          <a:ext cx="1800000" cy="1382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Performing unnecessary medical procedures</a:t>
          </a:r>
          <a:br>
            <a:rPr lang="en-US" sz="1100" kern="1200" dirty="0"/>
          </a:br>
          <a:r>
            <a:rPr lang="en-US" sz="1100" kern="1200" dirty="0"/>
            <a:t>Billing for services not rendered</a:t>
          </a:r>
          <a:br>
            <a:rPr lang="en-US" sz="1100" kern="1200" dirty="0"/>
          </a:br>
          <a:r>
            <a:rPr lang="en-US" sz="1100" kern="1200" dirty="0"/>
            <a:t>Billing for medically unnecessary services</a:t>
          </a:r>
          <a:br>
            <a:rPr lang="en-US" sz="1100" kern="1200" dirty="0"/>
          </a:br>
          <a:r>
            <a:rPr lang="en-US" sz="1100" kern="1200" dirty="0"/>
            <a:t>Inflating the costs related to care</a:t>
          </a:r>
        </a:p>
      </dsp:txBody>
      <dsp:txXfrm>
        <a:off x="8583228" y="2296452"/>
        <a:ext cx="1800000" cy="1382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70672-B130-F447-9988-515EF3559506}">
      <dsp:nvSpPr>
        <dsp:cNvPr id="0" name=""/>
        <dsp:cNvSpPr/>
      </dsp:nvSpPr>
      <dsp:spPr>
        <a:xfrm>
          <a:off x="2053" y="861732"/>
          <a:ext cx="4379788" cy="262787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Created statutes to protect vulnerable residents by ensuring that any SNF which receives public funds for the care of residents must provide for those residents in accordance with the regulations</a:t>
          </a:r>
        </a:p>
      </dsp:txBody>
      <dsp:txXfrm>
        <a:off x="79021" y="938700"/>
        <a:ext cx="4225852" cy="2473937"/>
      </dsp:txXfrm>
    </dsp:sp>
    <dsp:sp modelId="{3AD8B9E0-05E9-6646-A05B-5B0AF6CF1B87}">
      <dsp:nvSpPr>
        <dsp:cNvPr id="0" name=""/>
        <dsp:cNvSpPr/>
      </dsp:nvSpPr>
      <dsp:spPr>
        <a:xfrm>
          <a:off x="4819821" y="1632575"/>
          <a:ext cx="928515" cy="108618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819821" y="1849812"/>
        <a:ext cx="649961" cy="651713"/>
      </dsp:txXfrm>
    </dsp:sp>
    <dsp:sp modelId="{CF6C0EA4-50DF-C848-B9B9-1A05D7333BC1}">
      <dsp:nvSpPr>
        <dsp:cNvPr id="0" name=""/>
        <dsp:cNvSpPr/>
      </dsp:nvSpPr>
      <dsp:spPr>
        <a:xfrm>
          <a:off x="6133757" y="861732"/>
          <a:ext cx="4379788" cy="2627873"/>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 1997, an Assistant US Attorney in the Eastern District of Pennsylvania published an article in the US Attorney’s Bulletin, </a:t>
          </a:r>
          <a:r>
            <a:rPr lang="en-US" sz="1900" i="1" kern="1200" dirty="0"/>
            <a:t>“The Federal False Claims Act as a Remedy to Poor Care” </a:t>
          </a:r>
          <a:r>
            <a:rPr lang="en-US" sz="1900" kern="1200" dirty="0"/>
            <a:t>which was the first time the FCA was applied to inadequate SNF care known as FAILURE TO CARE cases</a:t>
          </a:r>
        </a:p>
      </dsp:txBody>
      <dsp:txXfrm>
        <a:off x="6210725" y="938700"/>
        <a:ext cx="4225852" cy="24739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2152D-0AF1-4273-94B1-FD678570F2FD}">
      <dsp:nvSpPr>
        <dsp:cNvPr id="0" name=""/>
        <dsp:cNvSpPr/>
      </dsp:nvSpPr>
      <dsp:spPr>
        <a:xfrm>
          <a:off x="2888" y="125619"/>
          <a:ext cx="1097085" cy="10970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7D034E-558F-4E28-9CDA-9BFB99891928}">
      <dsp:nvSpPr>
        <dsp:cNvPr id="0" name=""/>
        <dsp:cNvSpPr/>
      </dsp:nvSpPr>
      <dsp:spPr>
        <a:xfrm>
          <a:off x="2888" y="1406968"/>
          <a:ext cx="3134531" cy="783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Knowingly presents or causes to be presented a falls or fraudulent claim for payment</a:t>
          </a:r>
        </a:p>
      </dsp:txBody>
      <dsp:txXfrm>
        <a:off x="2888" y="1406968"/>
        <a:ext cx="3134531" cy="783441"/>
      </dsp:txXfrm>
    </dsp:sp>
    <dsp:sp modelId="{5B517200-6923-4873-A08F-7FF9C0071104}">
      <dsp:nvSpPr>
        <dsp:cNvPr id="0" name=""/>
        <dsp:cNvSpPr/>
      </dsp:nvSpPr>
      <dsp:spPr>
        <a:xfrm>
          <a:off x="2888" y="2276113"/>
          <a:ext cx="3134531" cy="2133690"/>
        </a:xfrm>
        <a:prstGeom prst="rect">
          <a:avLst/>
        </a:prstGeom>
        <a:noFill/>
        <a:ln>
          <a:noFill/>
        </a:ln>
        <a:effectLst/>
      </dsp:spPr>
      <dsp:style>
        <a:lnRef idx="0">
          <a:scrgbClr r="0" g="0" b="0"/>
        </a:lnRef>
        <a:fillRef idx="0">
          <a:scrgbClr r="0" g="0" b="0"/>
        </a:fillRef>
        <a:effectRef idx="0">
          <a:scrgbClr r="0" g="0" b="0"/>
        </a:effectRef>
        <a:fontRef idx="minor"/>
      </dsp:style>
    </dsp:sp>
    <dsp:sp modelId="{99C69999-5DDC-49EF-A747-3EA0DF5A2851}">
      <dsp:nvSpPr>
        <dsp:cNvPr id="0" name=""/>
        <dsp:cNvSpPr/>
      </dsp:nvSpPr>
      <dsp:spPr>
        <a:xfrm>
          <a:off x="3685962" y="125619"/>
          <a:ext cx="1097085" cy="10970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666268-C0D8-4716-9D69-694FDCC03CB2}">
      <dsp:nvSpPr>
        <dsp:cNvPr id="0" name=""/>
        <dsp:cNvSpPr/>
      </dsp:nvSpPr>
      <dsp:spPr>
        <a:xfrm>
          <a:off x="3685962" y="1406968"/>
          <a:ext cx="3134531" cy="783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Knowingly makes, uses or causes to be made or used a false record or statement material to a false or fraudulent claim</a:t>
          </a:r>
        </a:p>
      </dsp:txBody>
      <dsp:txXfrm>
        <a:off x="3685962" y="1406968"/>
        <a:ext cx="3134531" cy="783441"/>
      </dsp:txXfrm>
    </dsp:sp>
    <dsp:sp modelId="{A9BEAC8E-7B78-492B-B3F4-8F7D646A9996}">
      <dsp:nvSpPr>
        <dsp:cNvPr id="0" name=""/>
        <dsp:cNvSpPr/>
      </dsp:nvSpPr>
      <dsp:spPr>
        <a:xfrm>
          <a:off x="3685962" y="2276113"/>
          <a:ext cx="3134531" cy="2133690"/>
        </a:xfrm>
        <a:prstGeom prst="rect">
          <a:avLst/>
        </a:prstGeom>
        <a:noFill/>
        <a:ln>
          <a:noFill/>
        </a:ln>
        <a:effectLst/>
      </dsp:spPr>
      <dsp:style>
        <a:lnRef idx="0">
          <a:scrgbClr r="0" g="0" b="0"/>
        </a:lnRef>
        <a:fillRef idx="0">
          <a:scrgbClr r="0" g="0" b="0"/>
        </a:fillRef>
        <a:effectRef idx="0">
          <a:scrgbClr r="0" g="0" b="0"/>
        </a:effectRef>
        <a:fontRef idx="minor"/>
      </dsp:style>
    </dsp:sp>
    <dsp:sp modelId="{5596DA25-51BC-40D4-B74F-F63D875F0307}">
      <dsp:nvSpPr>
        <dsp:cNvPr id="0" name=""/>
        <dsp:cNvSpPr/>
      </dsp:nvSpPr>
      <dsp:spPr>
        <a:xfrm>
          <a:off x="7369036" y="125619"/>
          <a:ext cx="1097085" cy="10970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6C74F1-53ED-4DF9-88F4-1DC3D4C146C4}">
      <dsp:nvSpPr>
        <dsp:cNvPr id="0" name=""/>
        <dsp:cNvSpPr/>
      </dsp:nvSpPr>
      <dsp:spPr>
        <a:xfrm>
          <a:off x="7369036" y="1406968"/>
          <a:ext cx="3134531" cy="783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Conspires with other to defraud Medicare or Medicaid</a:t>
          </a:r>
        </a:p>
      </dsp:txBody>
      <dsp:txXfrm>
        <a:off x="7369036" y="1406968"/>
        <a:ext cx="3134531" cy="783441"/>
      </dsp:txXfrm>
    </dsp:sp>
    <dsp:sp modelId="{9680E31F-CBED-41E4-8BCF-EE8D69576642}">
      <dsp:nvSpPr>
        <dsp:cNvPr id="0" name=""/>
        <dsp:cNvSpPr/>
      </dsp:nvSpPr>
      <dsp:spPr>
        <a:xfrm>
          <a:off x="7369036" y="2276113"/>
          <a:ext cx="3134531" cy="2133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The FCA federal law prohibits individuals and entities from submitting false or fraudulent claims for payment to the government</a:t>
          </a:r>
        </a:p>
        <a:p>
          <a:pPr marL="0" lvl="0" indent="0" algn="l" defTabSz="711200">
            <a:lnSpc>
              <a:spcPct val="90000"/>
            </a:lnSpc>
            <a:spcBef>
              <a:spcPct val="0"/>
            </a:spcBef>
            <a:spcAft>
              <a:spcPct val="35000"/>
            </a:spcAft>
            <a:buNone/>
          </a:pPr>
          <a:r>
            <a:rPr lang="en-US" sz="1600" kern="1200" dirty="0"/>
            <a:t>Includes lying to Medicare/Medicaid for services they did not provide or inflate the cost of those services (upcoding)</a:t>
          </a:r>
        </a:p>
      </dsp:txBody>
      <dsp:txXfrm>
        <a:off x="7369036" y="2276113"/>
        <a:ext cx="3134531" cy="21336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9EA72-9B75-004A-8FB3-045236E431B4}">
      <dsp:nvSpPr>
        <dsp:cNvPr id="0" name=""/>
        <dsp:cNvSpPr/>
      </dsp:nvSpPr>
      <dsp:spPr>
        <a:xfrm>
          <a:off x="0" y="338554"/>
          <a:ext cx="6666833" cy="15500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Health care providers are expected to make decisions based on sound medical judgment, rather than personal self-interest</a:t>
          </a:r>
        </a:p>
      </dsp:txBody>
      <dsp:txXfrm>
        <a:off x="75666" y="414220"/>
        <a:ext cx="6515501" cy="1398698"/>
      </dsp:txXfrm>
    </dsp:sp>
    <dsp:sp modelId="{57880E52-05C1-D744-9B3B-301AA5EE626E}">
      <dsp:nvSpPr>
        <dsp:cNvPr id="0" name=""/>
        <dsp:cNvSpPr/>
      </dsp:nvSpPr>
      <dsp:spPr>
        <a:xfrm>
          <a:off x="0" y="1951944"/>
          <a:ext cx="6666833" cy="155003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government believes that illegal financial relationships undermine the integrity of public health care programs by impairing the independence of the physician decision-making process</a:t>
          </a:r>
        </a:p>
      </dsp:txBody>
      <dsp:txXfrm>
        <a:off x="75666" y="2027610"/>
        <a:ext cx="6515501" cy="1398698"/>
      </dsp:txXfrm>
    </dsp:sp>
    <dsp:sp modelId="{6473156E-94BC-4947-9934-F273BED4DB8C}">
      <dsp:nvSpPr>
        <dsp:cNvPr id="0" name=""/>
        <dsp:cNvSpPr/>
      </dsp:nvSpPr>
      <dsp:spPr>
        <a:xfrm>
          <a:off x="0" y="3565335"/>
          <a:ext cx="6666833" cy="155003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Kickbacks may impose hidden costs of the healthcare system and compromise medical decision-making</a:t>
          </a:r>
        </a:p>
      </dsp:txBody>
      <dsp:txXfrm>
        <a:off x="75666" y="3641001"/>
        <a:ext cx="6515501" cy="13986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4AE30-D8E6-4073-8A45-B5F3F8554AAB}">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2F9D37-7DD6-4FE0-95C5-906CDB924871}">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EE4D64-6ABE-4FD2-A3E8-7B72BBB9FB75}">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933450">
            <a:lnSpc>
              <a:spcPct val="90000"/>
            </a:lnSpc>
            <a:spcBef>
              <a:spcPct val="0"/>
            </a:spcBef>
            <a:spcAft>
              <a:spcPct val="35000"/>
            </a:spcAft>
            <a:buNone/>
          </a:pPr>
          <a:r>
            <a:rPr lang="en-US" sz="2100" kern="1200" dirty="0"/>
            <a:t>Eastern District of Pennsylvania accused this 180-bed facility of inadequate nutrition and wound care to three residents, one of which was admitted to Hahnemann University Hospital with more that 20 pressure injuries</a:t>
          </a:r>
        </a:p>
      </dsp:txBody>
      <dsp:txXfrm>
        <a:off x="1509882" y="708097"/>
        <a:ext cx="9005717" cy="1307257"/>
      </dsp:txXfrm>
    </dsp:sp>
    <dsp:sp modelId="{BCF64645-97A9-4FA0-8B27-C6375CF43B4C}">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B5410F-0749-471E-B876-7DE49746CF47}">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66867D-269A-4C6B-BE72-F45FF998D344}">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933450">
            <a:lnSpc>
              <a:spcPct val="90000"/>
            </a:lnSpc>
            <a:spcBef>
              <a:spcPct val="0"/>
            </a:spcBef>
            <a:spcAft>
              <a:spcPct val="35000"/>
            </a:spcAft>
            <a:buNone/>
          </a:pPr>
          <a:r>
            <a:rPr lang="en-US" sz="2100" kern="1200" dirty="0"/>
            <a:t>The facility was fined $600,000 and was required to have a monitor to ensure compliance with the settlement in ensuring quality of care standards</a:t>
          </a:r>
        </a:p>
      </dsp:txBody>
      <dsp:txXfrm>
        <a:off x="1509882" y="2342169"/>
        <a:ext cx="9005717" cy="13072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D56A6-C4CE-A34D-B754-115C3699918A}">
      <dsp:nvSpPr>
        <dsp:cNvPr id="0" name=""/>
        <dsp:cNvSpPr/>
      </dsp:nvSpPr>
      <dsp:spPr>
        <a:xfrm>
          <a:off x="766491" y="0"/>
          <a:ext cx="6499273" cy="6499273"/>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BFEEAB9-C092-3342-AE5C-F1E6F156A144}">
      <dsp:nvSpPr>
        <dsp:cNvPr id="0" name=""/>
        <dsp:cNvSpPr/>
      </dsp:nvSpPr>
      <dsp:spPr>
        <a:xfrm>
          <a:off x="1383922" y="617430"/>
          <a:ext cx="2534716" cy="253471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The government accused Extendicare of damages under the FCA and required the company to improve staffing, training, quality assurance, medical care , nursing, nutritional interventions, wound care and resident safety</a:t>
          </a:r>
        </a:p>
      </dsp:txBody>
      <dsp:txXfrm>
        <a:off x="1507657" y="741165"/>
        <a:ext cx="2287246" cy="2287246"/>
      </dsp:txXfrm>
    </dsp:sp>
    <dsp:sp modelId="{7EACB4D2-FAA6-7845-8758-96C88E5F489A}">
      <dsp:nvSpPr>
        <dsp:cNvPr id="0" name=""/>
        <dsp:cNvSpPr/>
      </dsp:nvSpPr>
      <dsp:spPr>
        <a:xfrm>
          <a:off x="4113617" y="617430"/>
          <a:ext cx="2534716" cy="2534716"/>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Surveyors had been told that the facility was in substantial compliance in July and August 1998, however the NHA signed the 2567 without reading it, having been completed by corporate </a:t>
          </a:r>
        </a:p>
      </dsp:txBody>
      <dsp:txXfrm>
        <a:off x="4237352" y="741165"/>
        <a:ext cx="2287246" cy="2287246"/>
      </dsp:txXfrm>
    </dsp:sp>
    <dsp:sp modelId="{95A7259E-4653-5A4C-9F9B-728BB3C13B6B}">
      <dsp:nvSpPr>
        <dsp:cNvPr id="0" name=""/>
        <dsp:cNvSpPr/>
      </dsp:nvSpPr>
      <dsp:spPr>
        <a:xfrm>
          <a:off x="1383922" y="3347125"/>
          <a:ext cx="2534716" cy="2534716"/>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Fined $20,000 per month</a:t>
          </a:r>
        </a:p>
      </dsp:txBody>
      <dsp:txXfrm>
        <a:off x="1507657" y="3470860"/>
        <a:ext cx="2287246" cy="2287246"/>
      </dsp:txXfrm>
    </dsp:sp>
    <dsp:sp modelId="{454775C6-5F18-CA4E-9C50-234D5279E4D2}">
      <dsp:nvSpPr>
        <dsp:cNvPr id="0" name=""/>
        <dsp:cNvSpPr/>
      </dsp:nvSpPr>
      <dsp:spPr>
        <a:xfrm>
          <a:off x="4113617" y="3347125"/>
          <a:ext cx="2534716" cy="2534716"/>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 monitor and a temporary manager were hired at the expense of Extendicare</a:t>
          </a:r>
        </a:p>
      </dsp:txBody>
      <dsp:txXfrm>
        <a:off x="4237352" y="3470860"/>
        <a:ext cx="2287246" cy="228724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EAE7-03FA-E196-8B7E-47024B888C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EAAD46-008A-1CFC-06C8-682F83DA0E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25595F-EA36-96F1-473A-DECCC66BFE5D}"/>
              </a:ext>
            </a:extLst>
          </p:cNvPr>
          <p:cNvSpPr>
            <a:spLocks noGrp="1"/>
          </p:cNvSpPr>
          <p:nvPr>
            <p:ph type="dt" sz="half" idx="10"/>
          </p:nvPr>
        </p:nvSpPr>
        <p:spPr/>
        <p:txBody>
          <a:bodyPr/>
          <a:lstStyle/>
          <a:p>
            <a:fld id="{4C9A09A4-2F48-7540-8625-7BEDE0B5B68A}" type="datetimeFigureOut">
              <a:rPr lang="en-US" smtClean="0"/>
              <a:t>9/4/24</a:t>
            </a:fld>
            <a:endParaRPr lang="en-US" dirty="0"/>
          </a:p>
        </p:txBody>
      </p:sp>
      <p:sp>
        <p:nvSpPr>
          <p:cNvPr id="5" name="Footer Placeholder 4">
            <a:extLst>
              <a:ext uri="{FF2B5EF4-FFF2-40B4-BE49-F238E27FC236}">
                <a16:creationId xmlns:a16="http://schemas.microsoft.com/office/drawing/2014/main" id="{1F13D247-D36E-FD10-5662-D993CE8C2F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848CA2-C6CC-CEB6-BD90-3240B993A924}"/>
              </a:ext>
            </a:extLst>
          </p:cNvPr>
          <p:cNvSpPr>
            <a:spLocks noGrp="1"/>
          </p:cNvSpPr>
          <p:nvPr>
            <p:ph type="sldNum" sz="quarter" idx="12"/>
          </p:nvPr>
        </p:nvSpPr>
        <p:spPr/>
        <p:txBody>
          <a:bodyPr/>
          <a:lstStyle/>
          <a:p>
            <a:fld id="{8FBD9B16-D865-C44E-A3DE-5599F227784D}" type="slidenum">
              <a:rPr lang="en-US" smtClean="0"/>
              <a:t>‹#›</a:t>
            </a:fld>
            <a:endParaRPr lang="en-US" dirty="0"/>
          </a:p>
        </p:txBody>
      </p:sp>
    </p:spTree>
    <p:extLst>
      <p:ext uri="{BB962C8B-B14F-4D97-AF65-F5344CB8AC3E}">
        <p14:creationId xmlns:p14="http://schemas.microsoft.com/office/powerpoint/2010/main" val="1851028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8CDB-0E86-2484-612C-13819E3CA5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91A722-ACCE-85AF-213E-6B82682A58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1FE4D-0DC2-3CD4-13E1-48FAE9673D91}"/>
              </a:ext>
            </a:extLst>
          </p:cNvPr>
          <p:cNvSpPr>
            <a:spLocks noGrp="1"/>
          </p:cNvSpPr>
          <p:nvPr>
            <p:ph type="dt" sz="half" idx="10"/>
          </p:nvPr>
        </p:nvSpPr>
        <p:spPr/>
        <p:txBody>
          <a:bodyPr/>
          <a:lstStyle/>
          <a:p>
            <a:fld id="{4C9A09A4-2F48-7540-8625-7BEDE0B5B68A}" type="datetimeFigureOut">
              <a:rPr lang="en-US" smtClean="0"/>
              <a:t>9/4/24</a:t>
            </a:fld>
            <a:endParaRPr lang="en-US" dirty="0"/>
          </a:p>
        </p:txBody>
      </p:sp>
      <p:sp>
        <p:nvSpPr>
          <p:cNvPr id="5" name="Footer Placeholder 4">
            <a:extLst>
              <a:ext uri="{FF2B5EF4-FFF2-40B4-BE49-F238E27FC236}">
                <a16:creationId xmlns:a16="http://schemas.microsoft.com/office/drawing/2014/main" id="{97ADBDEB-FEA0-994B-0C08-201E112C1D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450A45-AB56-96C4-A77C-39D31864E34F}"/>
              </a:ext>
            </a:extLst>
          </p:cNvPr>
          <p:cNvSpPr>
            <a:spLocks noGrp="1"/>
          </p:cNvSpPr>
          <p:nvPr>
            <p:ph type="sldNum" sz="quarter" idx="12"/>
          </p:nvPr>
        </p:nvSpPr>
        <p:spPr/>
        <p:txBody>
          <a:bodyPr/>
          <a:lstStyle/>
          <a:p>
            <a:fld id="{8FBD9B16-D865-C44E-A3DE-5599F227784D}" type="slidenum">
              <a:rPr lang="en-US" smtClean="0"/>
              <a:t>‹#›</a:t>
            </a:fld>
            <a:endParaRPr lang="en-US" dirty="0"/>
          </a:p>
        </p:txBody>
      </p:sp>
    </p:spTree>
    <p:extLst>
      <p:ext uri="{BB962C8B-B14F-4D97-AF65-F5344CB8AC3E}">
        <p14:creationId xmlns:p14="http://schemas.microsoft.com/office/powerpoint/2010/main" val="414279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95F91B-5DCE-62A2-247D-4225555CC8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F711D1-F2A4-F251-9D81-9B99503213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C782D-EE6D-CEEE-84EC-58F4FCDC8C79}"/>
              </a:ext>
            </a:extLst>
          </p:cNvPr>
          <p:cNvSpPr>
            <a:spLocks noGrp="1"/>
          </p:cNvSpPr>
          <p:nvPr>
            <p:ph type="dt" sz="half" idx="10"/>
          </p:nvPr>
        </p:nvSpPr>
        <p:spPr/>
        <p:txBody>
          <a:bodyPr/>
          <a:lstStyle/>
          <a:p>
            <a:fld id="{4C9A09A4-2F48-7540-8625-7BEDE0B5B68A}" type="datetimeFigureOut">
              <a:rPr lang="en-US" smtClean="0"/>
              <a:t>9/4/24</a:t>
            </a:fld>
            <a:endParaRPr lang="en-US" dirty="0"/>
          </a:p>
        </p:txBody>
      </p:sp>
      <p:sp>
        <p:nvSpPr>
          <p:cNvPr id="5" name="Footer Placeholder 4">
            <a:extLst>
              <a:ext uri="{FF2B5EF4-FFF2-40B4-BE49-F238E27FC236}">
                <a16:creationId xmlns:a16="http://schemas.microsoft.com/office/drawing/2014/main" id="{21885B45-A1A5-1FBF-7474-F75E8B8E6E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51C39E-3074-CA79-4A69-78E22F66C2B6}"/>
              </a:ext>
            </a:extLst>
          </p:cNvPr>
          <p:cNvSpPr>
            <a:spLocks noGrp="1"/>
          </p:cNvSpPr>
          <p:nvPr>
            <p:ph type="sldNum" sz="quarter" idx="12"/>
          </p:nvPr>
        </p:nvSpPr>
        <p:spPr/>
        <p:txBody>
          <a:bodyPr/>
          <a:lstStyle/>
          <a:p>
            <a:fld id="{8FBD9B16-D865-C44E-A3DE-5599F227784D}" type="slidenum">
              <a:rPr lang="en-US" smtClean="0"/>
              <a:t>‹#›</a:t>
            </a:fld>
            <a:endParaRPr lang="en-US" dirty="0"/>
          </a:p>
        </p:txBody>
      </p:sp>
    </p:spTree>
    <p:extLst>
      <p:ext uri="{BB962C8B-B14F-4D97-AF65-F5344CB8AC3E}">
        <p14:creationId xmlns:p14="http://schemas.microsoft.com/office/powerpoint/2010/main" val="105935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D94A1-5E6B-A26F-E717-6B59E36E32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7681AE-5649-0BDD-8340-E8A1E0B249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80972-75D9-91B5-CA47-EE73658722AB}"/>
              </a:ext>
            </a:extLst>
          </p:cNvPr>
          <p:cNvSpPr>
            <a:spLocks noGrp="1"/>
          </p:cNvSpPr>
          <p:nvPr>
            <p:ph type="dt" sz="half" idx="10"/>
          </p:nvPr>
        </p:nvSpPr>
        <p:spPr/>
        <p:txBody>
          <a:bodyPr/>
          <a:lstStyle/>
          <a:p>
            <a:fld id="{4C9A09A4-2F48-7540-8625-7BEDE0B5B68A}" type="datetimeFigureOut">
              <a:rPr lang="en-US" smtClean="0"/>
              <a:t>9/4/24</a:t>
            </a:fld>
            <a:endParaRPr lang="en-US" dirty="0"/>
          </a:p>
        </p:txBody>
      </p:sp>
      <p:sp>
        <p:nvSpPr>
          <p:cNvPr id="5" name="Footer Placeholder 4">
            <a:extLst>
              <a:ext uri="{FF2B5EF4-FFF2-40B4-BE49-F238E27FC236}">
                <a16:creationId xmlns:a16="http://schemas.microsoft.com/office/drawing/2014/main" id="{9691B09B-739C-199D-3CF2-97C24BC4D6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AD20F7-4D97-657C-C50A-1EF7891BF669}"/>
              </a:ext>
            </a:extLst>
          </p:cNvPr>
          <p:cNvSpPr>
            <a:spLocks noGrp="1"/>
          </p:cNvSpPr>
          <p:nvPr>
            <p:ph type="sldNum" sz="quarter" idx="12"/>
          </p:nvPr>
        </p:nvSpPr>
        <p:spPr/>
        <p:txBody>
          <a:bodyPr/>
          <a:lstStyle/>
          <a:p>
            <a:fld id="{8FBD9B16-D865-C44E-A3DE-5599F227784D}" type="slidenum">
              <a:rPr lang="en-US" smtClean="0"/>
              <a:t>‹#›</a:t>
            </a:fld>
            <a:endParaRPr lang="en-US" dirty="0"/>
          </a:p>
        </p:txBody>
      </p:sp>
    </p:spTree>
    <p:extLst>
      <p:ext uri="{BB962C8B-B14F-4D97-AF65-F5344CB8AC3E}">
        <p14:creationId xmlns:p14="http://schemas.microsoft.com/office/powerpoint/2010/main" val="71598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11211-E4F4-73E5-DACF-34F2852124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9950E7-1C1D-1ED7-97E2-62951FC968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8FA387-F0A3-A790-5F1A-68BCA3C09763}"/>
              </a:ext>
            </a:extLst>
          </p:cNvPr>
          <p:cNvSpPr>
            <a:spLocks noGrp="1"/>
          </p:cNvSpPr>
          <p:nvPr>
            <p:ph type="dt" sz="half" idx="10"/>
          </p:nvPr>
        </p:nvSpPr>
        <p:spPr/>
        <p:txBody>
          <a:bodyPr/>
          <a:lstStyle/>
          <a:p>
            <a:fld id="{4C9A09A4-2F48-7540-8625-7BEDE0B5B68A}" type="datetimeFigureOut">
              <a:rPr lang="en-US" smtClean="0"/>
              <a:t>9/4/24</a:t>
            </a:fld>
            <a:endParaRPr lang="en-US" dirty="0"/>
          </a:p>
        </p:txBody>
      </p:sp>
      <p:sp>
        <p:nvSpPr>
          <p:cNvPr id="5" name="Footer Placeholder 4">
            <a:extLst>
              <a:ext uri="{FF2B5EF4-FFF2-40B4-BE49-F238E27FC236}">
                <a16:creationId xmlns:a16="http://schemas.microsoft.com/office/drawing/2014/main" id="{99B8A069-4F83-CCCF-FE45-AC25582875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1D0824-8AB4-B796-AF11-21710714FD66}"/>
              </a:ext>
            </a:extLst>
          </p:cNvPr>
          <p:cNvSpPr>
            <a:spLocks noGrp="1"/>
          </p:cNvSpPr>
          <p:nvPr>
            <p:ph type="sldNum" sz="quarter" idx="12"/>
          </p:nvPr>
        </p:nvSpPr>
        <p:spPr/>
        <p:txBody>
          <a:bodyPr/>
          <a:lstStyle/>
          <a:p>
            <a:fld id="{8FBD9B16-D865-C44E-A3DE-5599F227784D}" type="slidenum">
              <a:rPr lang="en-US" smtClean="0"/>
              <a:t>‹#›</a:t>
            </a:fld>
            <a:endParaRPr lang="en-US" dirty="0"/>
          </a:p>
        </p:txBody>
      </p:sp>
    </p:spTree>
    <p:extLst>
      <p:ext uri="{BB962C8B-B14F-4D97-AF65-F5344CB8AC3E}">
        <p14:creationId xmlns:p14="http://schemas.microsoft.com/office/powerpoint/2010/main" val="72311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9991D-DBC6-FE94-6046-284EB45F2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7E1B98-6EBC-16C0-0DA1-C6C0873376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E20E70-5B59-2DFC-E7D6-C68EC8204B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B64911-90BE-AA71-E7FB-83C84C630244}"/>
              </a:ext>
            </a:extLst>
          </p:cNvPr>
          <p:cNvSpPr>
            <a:spLocks noGrp="1"/>
          </p:cNvSpPr>
          <p:nvPr>
            <p:ph type="dt" sz="half" idx="10"/>
          </p:nvPr>
        </p:nvSpPr>
        <p:spPr/>
        <p:txBody>
          <a:bodyPr/>
          <a:lstStyle/>
          <a:p>
            <a:fld id="{4C9A09A4-2F48-7540-8625-7BEDE0B5B68A}" type="datetimeFigureOut">
              <a:rPr lang="en-US" smtClean="0"/>
              <a:t>9/4/24</a:t>
            </a:fld>
            <a:endParaRPr lang="en-US" dirty="0"/>
          </a:p>
        </p:txBody>
      </p:sp>
      <p:sp>
        <p:nvSpPr>
          <p:cNvPr id="6" name="Footer Placeholder 5">
            <a:extLst>
              <a:ext uri="{FF2B5EF4-FFF2-40B4-BE49-F238E27FC236}">
                <a16:creationId xmlns:a16="http://schemas.microsoft.com/office/drawing/2014/main" id="{9D8D9F42-110F-59F7-8A42-B90E7E2D27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1CB8A2-2DB2-5CEA-7968-08764409948F}"/>
              </a:ext>
            </a:extLst>
          </p:cNvPr>
          <p:cNvSpPr>
            <a:spLocks noGrp="1"/>
          </p:cNvSpPr>
          <p:nvPr>
            <p:ph type="sldNum" sz="quarter" idx="12"/>
          </p:nvPr>
        </p:nvSpPr>
        <p:spPr/>
        <p:txBody>
          <a:bodyPr/>
          <a:lstStyle/>
          <a:p>
            <a:fld id="{8FBD9B16-D865-C44E-A3DE-5599F227784D}" type="slidenum">
              <a:rPr lang="en-US" smtClean="0"/>
              <a:t>‹#›</a:t>
            </a:fld>
            <a:endParaRPr lang="en-US" dirty="0"/>
          </a:p>
        </p:txBody>
      </p:sp>
    </p:spTree>
    <p:extLst>
      <p:ext uri="{BB962C8B-B14F-4D97-AF65-F5344CB8AC3E}">
        <p14:creationId xmlns:p14="http://schemas.microsoft.com/office/powerpoint/2010/main" val="132044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E0FA-C7F7-6909-38FE-0B247602E5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0A8B11-F4F1-6C5D-7E7D-5A1C759344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B9BB3F-6D33-9F47-371E-5BE38275C8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67EF39-1940-7821-B5D0-D2BBD91053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5ED19D-92E4-08B2-A9E2-CBF94BE58E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C399FA-B057-2AAD-CD22-F4C203DDF3F2}"/>
              </a:ext>
            </a:extLst>
          </p:cNvPr>
          <p:cNvSpPr>
            <a:spLocks noGrp="1"/>
          </p:cNvSpPr>
          <p:nvPr>
            <p:ph type="dt" sz="half" idx="10"/>
          </p:nvPr>
        </p:nvSpPr>
        <p:spPr/>
        <p:txBody>
          <a:bodyPr/>
          <a:lstStyle/>
          <a:p>
            <a:fld id="{4C9A09A4-2F48-7540-8625-7BEDE0B5B68A}" type="datetimeFigureOut">
              <a:rPr lang="en-US" smtClean="0"/>
              <a:t>9/4/24</a:t>
            </a:fld>
            <a:endParaRPr lang="en-US" dirty="0"/>
          </a:p>
        </p:txBody>
      </p:sp>
      <p:sp>
        <p:nvSpPr>
          <p:cNvPr id="8" name="Footer Placeholder 7">
            <a:extLst>
              <a:ext uri="{FF2B5EF4-FFF2-40B4-BE49-F238E27FC236}">
                <a16:creationId xmlns:a16="http://schemas.microsoft.com/office/drawing/2014/main" id="{54EF7BE3-D2A7-277A-490D-AB73D44E890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2FA52D9-A693-DCFC-AFCB-534AC971184F}"/>
              </a:ext>
            </a:extLst>
          </p:cNvPr>
          <p:cNvSpPr>
            <a:spLocks noGrp="1"/>
          </p:cNvSpPr>
          <p:nvPr>
            <p:ph type="sldNum" sz="quarter" idx="12"/>
          </p:nvPr>
        </p:nvSpPr>
        <p:spPr/>
        <p:txBody>
          <a:bodyPr/>
          <a:lstStyle/>
          <a:p>
            <a:fld id="{8FBD9B16-D865-C44E-A3DE-5599F227784D}" type="slidenum">
              <a:rPr lang="en-US" smtClean="0"/>
              <a:t>‹#›</a:t>
            </a:fld>
            <a:endParaRPr lang="en-US" dirty="0"/>
          </a:p>
        </p:txBody>
      </p:sp>
    </p:spTree>
    <p:extLst>
      <p:ext uri="{BB962C8B-B14F-4D97-AF65-F5344CB8AC3E}">
        <p14:creationId xmlns:p14="http://schemas.microsoft.com/office/powerpoint/2010/main" val="38165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14733-41E8-B40B-55EF-3F351978FE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EC529E-FA7F-C632-949A-FA90BFFBA671}"/>
              </a:ext>
            </a:extLst>
          </p:cNvPr>
          <p:cNvSpPr>
            <a:spLocks noGrp="1"/>
          </p:cNvSpPr>
          <p:nvPr>
            <p:ph type="dt" sz="half" idx="10"/>
          </p:nvPr>
        </p:nvSpPr>
        <p:spPr/>
        <p:txBody>
          <a:bodyPr/>
          <a:lstStyle/>
          <a:p>
            <a:fld id="{4C9A09A4-2F48-7540-8625-7BEDE0B5B68A}" type="datetimeFigureOut">
              <a:rPr lang="en-US" smtClean="0"/>
              <a:t>9/4/24</a:t>
            </a:fld>
            <a:endParaRPr lang="en-US" dirty="0"/>
          </a:p>
        </p:txBody>
      </p:sp>
      <p:sp>
        <p:nvSpPr>
          <p:cNvPr id="4" name="Footer Placeholder 3">
            <a:extLst>
              <a:ext uri="{FF2B5EF4-FFF2-40B4-BE49-F238E27FC236}">
                <a16:creationId xmlns:a16="http://schemas.microsoft.com/office/drawing/2014/main" id="{08AA9D31-A56B-CA5D-3221-5F313FEAEF3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34F43B0-D9AF-2C3C-64C7-CE1F5BBD59FE}"/>
              </a:ext>
            </a:extLst>
          </p:cNvPr>
          <p:cNvSpPr>
            <a:spLocks noGrp="1"/>
          </p:cNvSpPr>
          <p:nvPr>
            <p:ph type="sldNum" sz="quarter" idx="12"/>
          </p:nvPr>
        </p:nvSpPr>
        <p:spPr/>
        <p:txBody>
          <a:bodyPr/>
          <a:lstStyle/>
          <a:p>
            <a:fld id="{8FBD9B16-D865-C44E-A3DE-5599F227784D}" type="slidenum">
              <a:rPr lang="en-US" smtClean="0"/>
              <a:t>‹#›</a:t>
            </a:fld>
            <a:endParaRPr lang="en-US" dirty="0"/>
          </a:p>
        </p:txBody>
      </p:sp>
    </p:spTree>
    <p:extLst>
      <p:ext uri="{BB962C8B-B14F-4D97-AF65-F5344CB8AC3E}">
        <p14:creationId xmlns:p14="http://schemas.microsoft.com/office/powerpoint/2010/main" val="120120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FDC9DB-427A-5F94-A9B9-DAB652E8BA92}"/>
              </a:ext>
            </a:extLst>
          </p:cNvPr>
          <p:cNvSpPr>
            <a:spLocks noGrp="1"/>
          </p:cNvSpPr>
          <p:nvPr>
            <p:ph type="dt" sz="half" idx="10"/>
          </p:nvPr>
        </p:nvSpPr>
        <p:spPr/>
        <p:txBody>
          <a:bodyPr/>
          <a:lstStyle/>
          <a:p>
            <a:fld id="{4C9A09A4-2F48-7540-8625-7BEDE0B5B68A}" type="datetimeFigureOut">
              <a:rPr lang="en-US" smtClean="0"/>
              <a:t>9/4/24</a:t>
            </a:fld>
            <a:endParaRPr lang="en-US" dirty="0"/>
          </a:p>
        </p:txBody>
      </p:sp>
      <p:sp>
        <p:nvSpPr>
          <p:cNvPr id="3" name="Footer Placeholder 2">
            <a:extLst>
              <a:ext uri="{FF2B5EF4-FFF2-40B4-BE49-F238E27FC236}">
                <a16:creationId xmlns:a16="http://schemas.microsoft.com/office/drawing/2014/main" id="{70C534DF-466C-4E75-E584-B40F46D811B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D071DE3-8B54-311A-3185-DEE841843478}"/>
              </a:ext>
            </a:extLst>
          </p:cNvPr>
          <p:cNvSpPr>
            <a:spLocks noGrp="1"/>
          </p:cNvSpPr>
          <p:nvPr>
            <p:ph type="sldNum" sz="quarter" idx="12"/>
          </p:nvPr>
        </p:nvSpPr>
        <p:spPr/>
        <p:txBody>
          <a:bodyPr/>
          <a:lstStyle/>
          <a:p>
            <a:fld id="{8FBD9B16-D865-C44E-A3DE-5599F227784D}" type="slidenum">
              <a:rPr lang="en-US" smtClean="0"/>
              <a:t>‹#›</a:t>
            </a:fld>
            <a:endParaRPr lang="en-US" dirty="0"/>
          </a:p>
        </p:txBody>
      </p:sp>
    </p:spTree>
    <p:extLst>
      <p:ext uri="{BB962C8B-B14F-4D97-AF65-F5344CB8AC3E}">
        <p14:creationId xmlns:p14="http://schemas.microsoft.com/office/powerpoint/2010/main" val="323629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3B08-678E-C6AB-B929-598907C93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478DD6-27CB-E1D8-B658-F10F60C894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ADA0C6-5EFE-8483-57C2-CEF86B1D7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3CBF9-B655-8DAE-9280-5DD13DB115A9}"/>
              </a:ext>
            </a:extLst>
          </p:cNvPr>
          <p:cNvSpPr>
            <a:spLocks noGrp="1"/>
          </p:cNvSpPr>
          <p:nvPr>
            <p:ph type="dt" sz="half" idx="10"/>
          </p:nvPr>
        </p:nvSpPr>
        <p:spPr/>
        <p:txBody>
          <a:bodyPr/>
          <a:lstStyle/>
          <a:p>
            <a:fld id="{4C9A09A4-2F48-7540-8625-7BEDE0B5B68A}" type="datetimeFigureOut">
              <a:rPr lang="en-US" smtClean="0"/>
              <a:t>9/4/24</a:t>
            </a:fld>
            <a:endParaRPr lang="en-US" dirty="0"/>
          </a:p>
        </p:txBody>
      </p:sp>
      <p:sp>
        <p:nvSpPr>
          <p:cNvPr id="6" name="Footer Placeholder 5">
            <a:extLst>
              <a:ext uri="{FF2B5EF4-FFF2-40B4-BE49-F238E27FC236}">
                <a16:creationId xmlns:a16="http://schemas.microsoft.com/office/drawing/2014/main" id="{9A33EE2C-F074-AD02-25C2-446CE0EA77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F55D1A-76D3-8AB7-FC02-562A7BC477EC}"/>
              </a:ext>
            </a:extLst>
          </p:cNvPr>
          <p:cNvSpPr>
            <a:spLocks noGrp="1"/>
          </p:cNvSpPr>
          <p:nvPr>
            <p:ph type="sldNum" sz="quarter" idx="12"/>
          </p:nvPr>
        </p:nvSpPr>
        <p:spPr/>
        <p:txBody>
          <a:bodyPr/>
          <a:lstStyle/>
          <a:p>
            <a:fld id="{8FBD9B16-D865-C44E-A3DE-5599F227784D}" type="slidenum">
              <a:rPr lang="en-US" smtClean="0"/>
              <a:t>‹#›</a:t>
            </a:fld>
            <a:endParaRPr lang="en-US" dirty="0"/>
          </a:p>
        </p:txBody>
      </p:sp>
    </p:spTree>
    <p:extLst>
      <p:ext uri="{BB962C8B-B14F-4D97-AF65-F5344CB8AC3E}">
        <p14:creationId xmlns:p14="http://schemas.microsoft.com/office/powerpoint/2010/main" val="3874958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4775-CC78-0A73-958C-CA7D581B6A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019177-1C6F-AD7D-F32B-AF8F5CBF6A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FFA830A-437D-743A-31B8-FD2D506D4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40E8B0-46B3-F9DA-C8CD-B348C1CA8E65}"/>
              </a:ext>
            </a:extLst>
          </p:cNvPr>
          <p:cNvSpPr>
            <a:spLocks noGrp="1"/>
          </p:cNvSpPr>
          <p:nvPr>
            <p:ph type="dt" sz="half" idx="10"/>
          </p:nvPr>
        </p:nvSpPr>
        <p:spPr/>
        <p:txBody>
          <a:bodyPr/>
          <a:lstStyle/>
          <a:p>
            <a:fld id="{4C9A09A4-2F48-7540-8625-7BEDE0B5B68A}" type="datetimeFigureOut">
              <a:rPr lang="en-US" smtClean="0"/>
              <a:t>9/4/24</a:t>
            </a:fld>
            <a:endParaRPr lang="en-US" dirty="0"/>
          </a:p>
        </p:txBody>
      </p:sp>
      <p:sp>
        <p:nvSpPr>
          <p:cNvPr id="6" name="Footer Placeholder 5">
            <a:extLst>
              <a:ext uri="{FF2B5EF4-FFF2-40B4-BE49-F238E27FC236}">
                <a16:creationId xmlns:a16="http://schemas.microsoft.com/office/drawing/2014/main" id="{090BAAD7-F890-15E0-8040-0DCC2F86CB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D2562B-F0AF-D072-F53D-576D2EE9A8F2}"/>
              </a:ext>
            </a:extLst>
          </p:cNvPr>
          <p:cNvSpPr>
            <a:spLocks noGrp="1"/>
          </p:cNvSpPr>
          <p:nvPr>
            <p:ph type="sldNum" sz="quarter" idx="12"/>
          </p:nvPr>
        </p:nvSpPr>
        <p:spPr/>
        <p:txBody>
          <a:bodyPr/>
          <a:lstStyle/>
          <a:p>
            <a:fld id="{8FBD9B16-D865-C44E-A3DE-5599F227784D}" type="slidenum">
              <a:rPr lang="en-US" smtClean="0"/>
              <a:t>‹#›</a:t>
            </a:fld>
            <a:endParaRPr lang="en-US" dirty="0"/>
          </a:p>
        </p:txBody>
      </p:sp>
    </p:spTree>
    <p:extLst>
      <p:ext uri="{BB962C8B-B14F-4D97-AF65-F5344CB8AC3E}">
        <p14:creationId xmlns:p14="http://schemas.microsoft.com/office/powerpoint/2010/main" val="184062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AE9D81-5869-A65A-15ED-690BF2E6BF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E312BB-8E8A-7844-4505-C6F203425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F5E95-2EE8-E4FE-C846-BA73E9ED6C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9A09A4-2F48-7540-8625-7BEDE0B5B68A}" type="datetimeFigureOut">
              <a:rPr lang="en-US" smtClean="0"/>
              <a:t>9/4/24</a:t>
            </a:fld>
            <a:endParaRPr lang="en-US" dirty="0"/>
          </a:p>
        </p:txBody>
      </p:sp>
      <p:sp>
        <p:nvSpPr>
          <p:cNvPr id="5" name="Footer Placeholder 4">
            <a:extLst>
              <a:ext uri="{FF2B5EF4-FFF2-40B4-BE49-F238E27FC236}">
                <a16:creationId xmlns:a16="http://schemas.microsoft.com/office/drawing/2014/main" id="{CD060585-6F15-7702-B35B-2578635FB2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70001F3-83F9-AF45-E42E-ECD64A8145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BD9B16-D865-C44E-A3DE-5599F227784D}" type="slidenum">
              <a:rPr lang="en-US" smtClean="0"/>
              <a:t>‹#›</a:t>
            </a:fld>
            <a:endParaRPr lang="en-US" dirty="0"/>
          </a:p>
        </p:txBody>
      </p:sp>
    </p:spTree>
    <p:extLst>
      <p:ext uri="{BB962C8B-B14F-4D97-AF65-F5344CB8AC3E}">
        <p14:creationId xmlns:p14="http://schemas.microsoft.com/office/powerpoint/2010/main" val="2960650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3D neurons connecting">
            <a:extLst>
              <a:ext uri="{FF2B5EF4-FFF2-40B4-BE49-F238E27FC236}">
                <a16:creationId xmlns:a16="http://schemas.microsoft.com/office/drawing/2014/main" id="{26271330-1581-26C2-6CD5-95C8B81D8508}"/>
              </a:ext>
            </a:extLst>
          </p:cNvPr>
          <p:cNvPicPr>
            <a:picLocks noChangeAspect="1"/>
          </p:cNvPicPr>
          <p:nvPr/>
        </p:nvPicPr>
        <p:blipFill>
          <a:blip r:embed="rId2">
            <a:alphaModFix amt="50000"/>
          </a:blip>
          <a:srcRect t="8113" b="7617"/>
          <a:stretch/>
        </p:blipFill>
        <p:spPr>
          <a:xfrm>
            <a:off x="20" y="1"/>
            <a:ext cx="12191980" cy="6857999"/>
          </a:xfrm>
          <a:prstGeom prst="rect">
            <a:avLst/>
          </a:prstGeom>
        </p:spPr>
      </p:pic>
      <p:sp>
        <p:nvSpPr>
          <p:cNvPr id="2" name="Title 1">
            <a:extLst>
              <a:ext uri="{FF2B5EF4-FFF2-40B4-BE49-F238E27FC236}">
                <a16:creationId xmlns:a16="http://schemas.microsoft.com/office/drawing/2014/main" id="{8F714FA0-F80A-3B7F-A318-C5BC254D3FE5}"/>
              </a:ext>
            </a:extLst>
          </p:cNvPr>
          <p:cNvSpPr>
            <a:spLocks noGrp="1"/>
          </p:cNvSpPr>
          <p:nvPr>
            <p:ph type="ctrTitle"/>
          </p:nvPr>
        </p:nvSpPr>
        <p:spPr>
          <a:xfrm>
            <a:off x="838200" y="1122362"/>
            <a:ext cx="10515600" cy="2900518"/>
          </a:xfrm>
        </p:spPr>
        <p:txBody>
          <a:bodyPr>
            <a:normAutofit/>
          </a:bodyPr>
          <a:lstStyle/>
          <a:p>
            <a:r>
              <a:rPr lang="en-US" sz="4400" dirty="0">
                <a:solidFill>
                  <a:srgbClr val="FFFFFF"/>
                </a:solidFill>
              </a:rPr>
              <a:t>Anatomy of a False Claims Case</a:t>
            </a:r>
          </a:p>
        </p:txBody>
      </p:sp>
      <p:sp>
        <p:nvSpPr>
          <p:cNvPr id="3" name="Subtitle 2">
            <a:extLst>
              <a:ext uri="{FF2B5EF4-FFF2-40B4-BE49-F238E27FC236}">
                <a16:creationId xmlns:a16="http://schemas.microsoft.com/office/drawing/2014/main" id="{402F8DE5-D105-6754-3F24-E9ED2F75E40E}"/>
              </a:ext>
            </a:extLst>
          </p:cNvPr>
          <p:cNvSpPr>
            <a:spLocks noGrp="1"/>
          </p:cNvSpPr>
          <p:nvPr>
            <p:ph type="subTitle" idx="1"/>
          </p:nvPr>
        </p:nvSpPr>
        <p:spPr>
          <a:xfrm>
            <a:off x="838200" y="4159404"/>
            <a:ext cx="10515600" cy="1988178"/>
          </a:xfrm>
        </p:spPr>
        <p:txBody>
          <a:bodyPr>
            <a:normAutofit/>
          </a:bodyPr>
          <a:lstStyle/>
          <a:p>
            <a:r>
              <a:rPr lang="en-US" sz="1800" dirty="0">
                <a:solidFill>
                  <a:srgbClr val="FFFFFF"/>
                </a:solidFill>
              </a:rPr>
              <a:t>Ilene Warner-Maron</a:t>
            </a:r>
          </a:p>
          <a:p>
            <a:r>
              <a:rPr lang="en-US" sz="1800" dirty="0">
                <a:solidFill>
                  <a:srgbClr val="FFFFFF"/>
                </a:solidFill>
              </a:rPr>
              <a:t>PhD RN GERO-BC CWCN CALA NHA FCPP</a:t>
            </a:r>
          </a:p>
          <a:p>
            <a:r>
              <a:rPr lang="en-US" sz="1800" dirty="0">
                <a:solidFill>
                  <a:srgbClr val="FFFFFF"/>
                </a:solidFill>
              </a:rPr>
              <a:t>Assistant Professor, Department of Geriatrics</a:t>
            </a:r>
          </a:p>
          <a:p>
            <a:r>
              <a:rPr lang="en-US" sz="1800" dirty="0">
                <a:solidFill>
                  <a:srgbClr val="FFFFFF"/>
                </a:solidFill>
              </a:rPr>
              <a:t>Philadelphia College of Osteopathic Medicine</a:t>
            </a:r>
          </a:p>
        </p:txBody>
      </p:sp>
    </p:spTree>
    <p:extLst>
      <p:ext uri="{BB962C8B-B14F-4D97-AF65-F5344CB8AC3E}">
        <p14:creationId xmlns:p14="http://schemas.microsoft.com/office/powerpoint/2010/main" val="3274994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D410E29E-931E-B858-4A72-FC06077A9DC2}"/>
              </a:ext>
            </a:extLst>
          </p:cNvPr>
          <p:cNvSpPr>
            <a:spLocks noGrp="1"/>
          </p:cNvSpPr>
          <p:nvPr>
            <p:ph type="title"/>
          </p:nvPr>
        </p:nvSpPr>
        <p:spPr>
          <a:xfrm>
            <a:off x="841248" y="334644"/>
            <a:ext cx="10509504" cy="1076914"/>
          </a:xfrm>
        </p:spPr>
        <p:txBody>
          <a:bodyPr anchor="ctr">
            <a:normAutofit/>
          </a:bodyPr>
          <a:lstStyle/>
          <a:p>
            <a:r>
              <a:rPr lang="en-US" sz="4000" dirty="0"/>
              <a:t>Necessary Elements</a:t>
            </a:r>
          </a:p>
        </p:txBody>
      </p:sp>
      <p:sp>
        <p:nvSpPr>
          <p:cNvPr id="12" name="Rectangle 1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Content Placeholder 3">
            <a:extLst>
              <a:ext uri="{FF2B5EF4-FFF2-40B4-BE49-F238E27FC236}">
                <a16:creationId xmlns:a16="http://schemas.microsoft.com/office/drawing/2014/main" id="{D3AECFEB-05F8-0FA9-B974-331B9A32F750}"/>
              </a:ext>
            </a:extLst>
          </p:cNvPr>
          <p:cNvGraphicFramePr>
            <a:graphicFrameLocks noGrp="1"/>
          </p:cNvGraphicFramePr>
          <p:nvPr>
            <p:ph idx="1"/>
            <p:extLst>
              <p:ext uri="{D42A27DB-BD31-4B8C-83A1-F6EECF244321}">
                <p14:modId xmlns:p14="http://schemas.microsoft.com/office/powerpoint/2010/main" val="3998787855"/>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182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015ACB9-C0FB-B30C-D54B-F2537E620981}"/>
              </a:ext>
            </a:extLst>
          </p:cNvPr>
          <p:cNvSpPr>
            <a:spLocks noGrp="1"/>
          </p:cNvSpPr>
          <p:nvPr>
            <p:ph type="title"/>
          </p:nvPr>
        </p:nvSpPr>
        <p:spPr>
          <a:xfrm>
            <a:off x="5838092" y="422032"/>
            <a:ext cx="5202326" cy="4472410"/>
          </a:xfrm>
        </p:spPr>
        <p:txBody>
          <a:bodyPr vert="horz" lIns="91440" tIns="45720" rIns="91440" bIns="45720" rtlCol="0" anchor="t">
            <a:noAutofit/>
          </a:bodyPr>
          <a:lstStyle/>
          <a:p>
            <a:r>
              <a:rPr lang="en-US" sz="3200" kern="1200" dirty="0">
                <a:solidFill>
                  <a:schemeClr val="tx2"/>
                </a:solidFill>
                <a:latin typeface="+mj-lt"/>
                <a:ea typeface="+mj-ea"/>
                <a:cs typeface="+mj-cs"/>
              </a:rPr>
              <a:t>Qui Tam</a:t>
            </a:r>
            <a:br>
              <a:rPr lang="en-US" sz="3200" kern="1200" dirty="0">
                <a:solidFill>
                  <a:schemeClr val="tx2"/>
                </a:solidFill>
                <a:latin typeface="+mj-lt"/>
                <a:ea typeface="+mj-ea"/>
                <a:cs typeface="+mj-cs"/>
              </a:rPr>
            </a:br>
            <a:r>
              <a:rPr lang="en-US" sz="3200" kern="1200" dirty="0">
                <a:solidFill>
                  <a:schemeClr val="tx2"/>
                </a:solidFill>
                <a:latin typeface="+mj-lt"/>
                <a:ea typeface="+mj-ea"/>
                <a:cs typeface="+mj-cs"/>
              </a:rPr>
              <a:t>Latin for “in the name of the king”</a:t>
            </a:r>
            <a:br>
              <a:rPr lang="en-US" sz="3200" kern="1200" dirty="0">
                <a:solidFill>
                  <a:schemeClr val="tx2"/>
                </a:solidFill>
                <a:latin typeface="+mj-lt"/>
                <a:ea typeface="+mj-ea"/>
                <a:cs typeface="+mj-cs"/>
              </a:rPr>
            </a:br>
            <a:br>
              <a:rPr lang="en-US" sz="3200" kern="1200" dirty="0">
                <a:solidFill>
                  <a:schemeClr val="tx2"/>
                </a:solidFill>
                <a:latin typeface="+mj-lt"/>
                <a:ea typeface="+mj-ea"/>
                <a:cs typeface="+mj-cs"/>
              </a:rPr>
            </a:br>
            <a:r>
              <a:rPr lang="en-US" sz="3200" kern="1200" dirty="0">
                <a:solidFill>
                  <a:schemeClr val="tx2"/>
                </a:solidFill>
                <a:latin typeface="+mj-lt"/>
                <a:ea typeface="+mj-ea"/>
                <a:cs typeface="+mj-cs"/>
              </a:rPr>
              <a:t>Allows private citizens file on behalf of the government and provides financial incentives to whistleblowers up to 30% of what the government recovers</a:t>
            </a:r>
            <a:br>
              <a:rPr lang="en-US" sz="3200" kern="1200" dirty="0">
                <a:solidFill>
                  <a:schemeClr val="tx2"/>
                </a:solidFill>
                <a:latin typeface="+mj-lt"/>
                <a:ea typeface="+mj-ea"/>
                <a:cs typeface="+mj-cs"/>
              </a:rPr>
            </a:br>
            <a:br>
              <a:rPr lang="en-US" sz="3200" kern="1200" dirty="0">
                <a:solidFill>
                  <a:schemeClr val="tx2"/>
                </a:solidFill>
                <a:latin typeface="+mj-lt"/>
                <a:ea typeface="+mj-ea"/>
                <a:cs typeface="+mj-cs"/>
              </a:rPr>
            </a:br>
            <a:r>
              <a:rPr lang="en-US" sz="3200" kern="1200" dirty="0">
                <a:solidFill>
                  <a:schemeClr val="tx2"/>
                </a:solidFill>
                <a:latin typeface="+mj-lt"/>
                <a:ea typeface="+mj-ea"/>
                <a:cs typeface="+mj-cs"/>
              </a:rPr>
              <a:t>Treble damages based on the amount of the claim</a:t>
            </a:r>
          </a:p>
        </p:txBody>
      </p:sp>
      <p:pic>
        <p:nvPicPr>
          <p:cNvPr id="8" name="Graphic 7" descr="Bank">
            <a:extLst>
              <a:ext uri="{FF2B5EF4-FFF2-40B4-BE49-F238E27FC236}">
                <a16:creationId xmlns:a16="http://schemas.microsoft.com/office/drawing/2014/main" id="{3CD53595-EDB9-7F26-34AC-C85AD5E2E9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91027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CFC8B05-AFA1-5C10-1437-A6E187DB8D96}"/>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Kickback Theory</a:t>
            </a:r>
          </a:p>
        </p:txBody>
      </p:sp>
      <p:graphicFrame>
        <p:nvGraphicFramePr>
          <p:cNvPr id="6" name="Content Placeholder 3">
            <a:extLst>
              <a:ext uri="{FF2B5EF4-FFF2-40B4-BE49-F238E27FC236}">
                <a16:creationId xmlns:a16="http://schemas.microsoft.com/office/drawing/2014/main" id="{C43597FC-95DA-25C1-4FA5-F547CC531012}"/>
              </a:ext>
            </a:extLst>
          </p:cNvPr>
          <p:cNvGraphicFramePr>
            <a:graphicFrameLocks noGrp="1"/>
          </p:cNvGraphicFramePr>
          <p:nvPr>
            <p:ph idx="1"/>
            <p:extLst>
              <p:ext uri="{D42A27DB-BD31-4B8C-83A1-F6EECF244321}">
                <p14:modId xmlns:p14="http://schemas.microsoft.com/office/powerpoint/2010/main" val="411666241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9368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376F2A-AE1E-1693-4DD9-036D621C5D45}"/>
              </a:ext>
            </a:extLst>
          </p:cNvPr>
          <p:cNvSpPr>
            <a:spLocks noGrp="1"/>
          </p:cNvSpPr>
          <p:nvPr>
            <p:ph type="title"/>
          </p:nvPr>
        </p:nvSpPr>
        <p:spPr>
          <a:xfrm>
            <a:off x="841248" y="256032"/>
            <a:ext cx="10506456" cy="1014984"/>
          </a:xfrm>
        </p:spPr>
        <p:txBody>
          <a:bodyPr anchor="b">
            <a:normAutofit/>
          </a:bodyPr>
          <a:lstStyle/>
          <a:p>
            <a:r>
              <a:rPr lang="en-US" dirty="0"/>
              <a:t>Tucker House, Philadelphia-1996</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84ADD24E-3FCA-D368-3F78-DF0845DB5D8F}"/>
              </a:ext>
            </a:extLst>
          </p:cNvPr>
          <p:cNvGraphicFramePr>
            <a:graphicFrameLocks noGrp="1"/>
          </p:cNvGraphicFramePr>
          <p:nvPr>
            <p:ph idx="1"/>
            <p:extLst>
              <p:ext uri="{D42A27DB-BD31-4B8C-83A1-F6EECF244321}">
                <p14:modId xmlns:p14="http://schemas.microsoft.com/office/powerpoint/2010/main" val="184929552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0965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383B8-82E9-331F-ABDB-C58912D0321F}"/>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Greenbelt Nursing, Maryland-1998</a:t>
            </a:r>
          </a:p>
        </p:txBody>
      </p:sp>
      <p:graphicFrame>
        <p:nvGraphicFramePr>
          <p:cNvPr id="5" name="Content Placeholder 2">
            <a:extLst>
              <a:ext uri="{FF2B5EF4-FFF2-40B4-BE49-F238E27FC236}">
                <a16:creationId xmlns:a16="http://schemas.microsoft.com/office/drawing/2014/main" id="{C5018BBD-B7D7-61CE-499C-615B80A0C84B}"/>
              </a:ext>
            </a:extLst>
          </p:cNvPr>
          <p:cNvGraphicFramePr>
            <a:graphicFrameLocks noGrp="1"/>
          </p:cNvGraphicFramePr>
          <p:nvPr>
            <p:ph idx="1"/>
            <p:extLst>
              <p:ext uri="{D42A27DB-BD31-4B8C-83A1-F6EECF244321}">
                <p14:modId xmlns:p14="http://schemas.microsoft.com/office/powerpoint/2010/main" val="859344400"/>
              </p:ext>
            </p:extLst>
          </p:nvPr>
        </p:nvGraphicFramePr>
        <p:xfrm>
          <a:off x="4037824" y="239151"/>
          <a:ext cx="8032256" cy="6499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8380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0F139FF8-FAFD-4281-E28C-4700313F9B25}"/>
              </a:ext>
            </a:extLst>
          </p:cNvPr>
          <p:cNvSpPr>
            <a:spLocks noGrp="1"/>
          </p:cNvSpPr>
          <p:nvPr>
            <p:ph type="title"/>
          </p:nvPr>
        </p:nvSpPr>
        <p:spPr>
          <a:xfrm>
            <a:off x="841248" y="256032"/>
            <a:ext cx="10506456" cy="1014984"/>
          </a:xfrm>
        </p:spPr>
        <p:txBody>
          <a:bodyPr anchor="b">
            <a:normAutofit/>
          </a:bodyPr>
          <a:lstStyle/>
          <a:p>
            <a:r>
              <a:rPr lang="en-US" dirty="0" err="1"/>
              <a:t>PharMerica</a:t>
            </a:r>
            <a:r>
              <a:rPr lang="en-US" dirty="0"/>
              <a:t>, Cherry Hill-2023</a:t>
            </a:r>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3">
            <a:extLst>
              <a:ext uri="{FF2B5EF4-FFF2-40B4-BE49-F238E27FC236}">
                <a16:creationId xmlns:a16="http://schemas.microsoft.com/office/drawing/2014/main" id="{E80EE4A0-AD84-90F5-7F15-6CA650BE6C0D}"/>
              </a:ext>
            </a:extLst>
          </p:cNvPr>
          <p:cNvGraphicFramePr>
            <a:graphicFrameLocks noGrp="1"/>
          </p:cNvGraphicFramePr>
          <p:nvPr>
            <p:ph idx="1"/>
            <p:extLst>
              <p:ext uri="{D42A27DB-BD31-4B8C-83A1-F6EECF244321}">
                <p14:modId xmlns:p14="http://schemas.microsoft.com/office/powerpoint/2010/main" val="401600729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3105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DD7F61-60DB-9BEC-08B1-B3CF91AB9FB2}"/>
              </a:ext>
            </a:extLst>
          </p:cNvPr>
          <p:cNvSpPr>
            <a:spLocks noGrp="1"/>
          </p:cNvSpPr>
          <p:nvPr>
            <p:ph type="title"/>
          </p:nvPr>
        </p:nvSpPr>
        <p:spPr>
          <a:xfrm>
            <a:off x="4553733" y="548465"/>
            <a:ext cx="6798541" cy="816102"/>
          </a:xfrm>
        </p:spPr>
        <p:txBody>
          <a:bodyPr anchor="b">
            <a:normAutofit/>
          </a:bodyPr>
          <a:lstStyle/>
          <a:p>
            <a:r>
              <a:rPr lang="en-US" sz="4000" dirty="0" err="1"/>
              <a:t>PharmaScript</a:t>
            </a:r>
            <a:r>
              <a:rPr lang="en-US" sz="4000" dirty="0"/>
              <a:t> of Kansas-2022</a:t>
            </a:r>
          </a:p>
        </p:txBody>
      </p:sp>
      <p:pic>
        <p:nvPicPr>
          <p:cNvPr id="6" name="Picture 5">
            <a:extLst>
              <a:ext uri="{FF2B5EF4-FFF2-40B4-BE49-F238E27FC236}">
                <a16:creationId xmlns:a16="http://schemas.microsoft.com/office/drawing/2014/main" id="{E5E70C73-D2DE-9A47-10A0-7B06D22343B5}"/>
              </a:ext>
            </a:extLst>
          </p:cNvPr>
          <p:cNvPicPr>
            <a:picLocks noChangeAspect="1"/>
          </p:cNvPicPr>
          <p:nvPr/>
        </p:nvPicPr>
        <p:blipFill>
          <a:blip r:embed="rId2"/>
          <a:srcRect l="33527" r="25627" b="-1"/>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484A3F00-C3BD-243F-4CA0-00553341C493}"/>
              </a:ext>
            </a:extLst>
          </p:cNvPr>
          <p:cNvGraphicFramePr>
            <a:graphicFrameLocks noGrp="1"/>
          </p:cNvGraphicFramePr>
          <p:nvPr>
            <p:ph idx="1"/>
            <p:extLst>
              <p:ext uri="{D42A27DB-BD31-4B8C-83A1-F6EECF244321}">
                <p14:modId xmlns:p14="http://schemas.microsoft.com/office/powerpoint/2010/main" val="4287924685"/>
              </p:ext>
            </p:extLst>
          </p:nvPr>
        </p:nvGraphicFramePr>
        <p:xfrm>
          <a:off x="4553734" y="1547446"/>
          <a:ext cx="7291263" cy="5078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21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A5832-8337-B0E4-5213-50B9A4278A41}"/>
              </a:ext>
            </a:extLst>
          </p:cNvPr>
          <p:cNvSpPr>
            <a:spLocks noGrp="1"/>
          </p:cNvSpPr>
          <p:nvPr>
            <p:ph type="title"/>
          </p:nvPr>
        </p:nvSpPr>
        <p:spPr>
          <a:xfrm>
            <a:off x="4553733" y="548464"/>
            <a:ext cx="6798541" cy="1675623"/>
          </a:xfrm>
        </p:spPr>
        <p:txBody>
          <a:bodyPr anchor="b">
            <a:normAutofit/>
          </a:bodyPr>
          <a:lstStyle/>
          <a:p>
            <a:r>
              <a:rPr lang="en-US" sz="4000"/>
              <a:t>Elderwood Administrative Services, NY-2022</a:t>
            </a:r>
          </a:p>
        </p:txBody>
      </p:sp>
      <p:pic>
        <p:nvPicPr>
          <p:cNvPr id="6" name="Picture 5">
            <a:extLst>
              <a:ext uri="{FF2B5EF4-FFF2-40B4-BE49-F238E27FC236}">
                <a16:creationId xmlns:a16="http://schemas.microsoft.com/office/drawing/2014/main" id="{85B45C0D-D997-CDC9-0B9B-D6AC9A1267D8}"/>
              </a:ext>
            </a:extLst>
          </p:cNvPr>
          <p:cNvPicPr>
            <a:picLocks noChangeAspect="1"/>
          </p:cNvPicPr>
          <p:nvPr/>
        </p:nvPicPr>
        <p:blipFill>
          <a:blip r:embed="rId2"/>
          <a:srcRect l="25931" r="33223" b="-1"/>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5E42758E-DF17-D423-DF31-E0C338473DA3}"/>
              </a:ext>
            </a:extLst>
          </p:cNvPr>
          <p:cNvGraphicFramePr>
            <a:graphicFrameLocks noGrp="1"/>
          </p:cNvGraphicFramePr>
          <p:nvPr>
            <p:ph idx="1"/>
            <p:extLst>
              <p:ext uri="{D42A27DB-BD31-4B8C-83A1-F6EECF244321}">
                <p14:modId xmlns:p14="http://schemas.microsoft.com/office/powerpoint/2010/main" val="2920769627"/>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6688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F4F22-CF47-AAAA-2FC4-B0043B0DA0B5}"/>
              </a:ext>
            </a:extLst>
          </p:cNvPr>
          <p:cNvSpPr>
            <a:spLocks noGrp="1"/>
          </p:cNvSpPr>
          <p:nvPr>
            <p:ph type="title"/>
          </p:nvPr>
        </p:nvSpPr>
        <p:spPr>
          <a:xfrm>
            <a:off x="841248" y="256032"/>
            <a:ext cx="10506456" cy="1014984"/>
          </a:xfrm>
        </p:spPr>
        <p:txBody>
          <a:bodyPr anchor="b">
            <a:normAutofit/>
          </a:bodyPr>
          <a:lstStyle/>
          <a:p>
            <a:r>
              <a:rPr lang="en-US" dirty="0"/>
              <a:t>American Senior Communities, IN-2022</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B9D6F071-F74B-D786-A79C-688D53037969}"/>
              </a:ext>
            </a:extLst>
          </p:cNvPr>
          <p:cNvGraphicFramePr>
            <a:graphicFrameLocks noGrp="1"/>
          </p:cNvGraphicFramePr>
          <p:nvPr>
            <p:ph idx="1"/>
            <p:extLst>
              <p:ext uri="{D42A27DB-BD31-4B8C-83A1-F6EECF244321}">
                <p14:modId xmlns:p14="http://schemas.microsoft.com/office/powerpoint/2010/main" val="60503448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4337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35A262-7106-4571-BE09-CFA60A9DB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6F043C-2A2A-4ECE-99FC-9670FAF95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6E0D6FE4-33BF-A87D-DA4C-76BF883093EE}"/>
              </a:ext>
            </a:extLst>
          </p:cNvPr>
          <p:cNvSpPr>
            <a:spLocks noGrp="1"/>
          </p:cNvSpPr>
          <p:nvPr>
            <p:ph type="title"/>
          </p:nvPr>
        </p:nvSpPr>
        <p:spPr>
          <a:xfrm>
            <a:off x="1463040" y="685800"/>
            <a:ext cx="5087172" cy="1692835"/>
          </a:xfrm>
        </p:spPr>
        <p:txBody>
          <a:bodyPr anchor="t">
            <a:normAutofit/>
          </a:bodyPr>
          <a:lstStyle/>
          <a:p>
            <a:r>
              <a:rPr lang="en-US" sz="5000"/>
              <a:t>Saunders House, Wynnewood-2022</a:t>
            </a:r>
          </a:p>
        </p:txBody>
      </p:sp>
      <p:sp>
        <p:nvSpPr>
          <p:cNvPr id="14" name="Rectangle 13">
            <a:extLst>
              <a:ext uri="{FF2B5EF4-FFF2-40B4-BE49-F238E27FC236}">
                <a16:creationId xmlns:a16="http://schemas.microsoft.com/office/drawing/2014/main" id="{046FE5A8-8C9A-4D97-A7C4-214929653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DE58088-61C9-5D33-11D9-35AEC7ED0D33}"/>
              </a:ext>
            </a:extLst>
          </p:cNvPr>
          <p:cNvPicPr>
            <a:picLocks noChangeAspect="1"/>
          </p:cNvPicPr>
          <p:nvPr/>
        </p:nvPicPr>
        <p:blipFill>
          <a:blip r:embed="rId2"/>
          <a:srcRect l="20574" r="12678" b="2"/>
          <a:stretch/>
        </p:blipFill>
        <p:spPr>
          <a:xfrm>
            <a:off x="8013253" y="1048447"/>
            <a:ext cx="3652818" cy="4805082"/>
          </a:xfrm>
          <a:prstGeom prst="rect">
            <a:avLst/>
          </a:prstGeom>
        </p:spPr>
      </p:pic>
      <p:sp>
        <p:nvSpPr>
          <p:cNvPr id="16" name="Rectangle 15">
            <a:extLst>
              <a:ext uri="{FF2B5EF4-FFF2-40B4-BE49-F238E27FC236}">
                <a16:creationId xmlns:a16="http://schemas.microsoft.com/office/drawing/2014/main" id="{B6297F2B-78AD-4022-83A4-78FC55E11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153E9F5-EFFE-5FB5-2FC6-86448E6CC1AD}"/>
              </a:ext>
            </a:extLst>
          </p:cNvPr>
          <p:cNvGraphicFramePr>
            <a:graphicFrameLocks noGrp="1"/>
          </p:cNvGraphicFramePr>
          <p:nvPr>
            <p:ph idx="1"/>
            <p:extLst>
              <p:ext uri="{D42A27DB-BD31-4B8C-83A1-F6EECF244321}">
                <p14:modId xmlns:p14="http://schemas.microsoft.com/office/powerpoint/2010/main" val="2033734914"/>
              </p:ext>
            </p:extLst>
          </p:nvPr>
        </p:nvGraphicFramePr>
        <p:xfrm>
          <a:off x="525929" y="2236253"/>
          <a:ext cx="7183166" cy="4319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6847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DF7398-3318-B77B-AC6E-23C2B0C5A86C}"/>
              </a:ext>
            </a:extLst>
          </p:cNvPr>
          <p:cNvPicPr>
            <a:picLocks noChangeAspect="1"/>
          </p:cNvPicPr>
          <p:nvPr/>
        </p:nvPicPr>
        <p:blipFill>
          <a:blip r:embed="rId2">
            <a:duotone>
              <a:prstClr val="black"/>
              <a:schemeClr val="tx2">
                <a:tint val="45000"/>
                <a:satMod val="400000"/>
              </a:schemeClr>
            </a:duotone>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766BC2E-CA6F-07BD-97C2-60703A99ED87}"/>
              </a:ext>
            </a:extLst>
          </p:cNvPr>
          <p:cNvSpPr>
            <a:spLocks noGrp="1"/>
          </p:cNvSpPr>
          <p:nvPr>
            <p:ph type="title"/>
          </p:nvPr>
        </p:nvSpPr>
        <p:spPr>
          <a:xfrm>
            <a:off x="838200" y="365125"/>
            <a:ext cx="10515600" cy="1325563"/>
          </a:xfrm>
        </p:spPr>
        <p:txBody>
          <a:bodyPr>
            <a:normAutofit/>
          </a:bodyPr>
          <a:lstStyle/>
          <a:p>
            <a:r>
              <a:rPr lang="en-US" dirty="0"/>
              <a:t>Goals of the Program</a:t>
            </a:r>
          </a:p>
        </p:txBody>
      </p:sp>
      <p:graphicFrame>
        <p:nvGraphicFramePr>
          <p:cNvPr id="5" name="Content Placeholder 2">
            <a:extLst>
              <a:ext uri="{FF2B5EF4-FFF2-40B4-BE49-F238E27FC236}">
                <a16:creationId xmlns:a16="http://schemas.microsoft.com/office/drawing/2014/main" id="{03071870-ED00-C4E6-F5A5-87E5BE08E9ED}"/>
              </a:ext>
            </a:extLst>
          </p:cNvPr>
          <p:cNvGraphicFramePr>
            <a:graphicFrameLocks noGrp="1"/>
          </p:cNvGraphicFramePr>
          <p:nvPr>
            <p:ph idx="1"/>
            <p:extLst>
              <p:ext uri="{D42A27DB-BD31-4B8C-83A1-F6EECF244321}">
                <p14:modId xmlns:p14="http://schemas.microsoft.com/office/powerpoint/2010/main" val="33831787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226437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1F4F22-1107-FF2A-CAF8-92BD5F7F3722}"/>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Morris Park NH, Bronx-2023</a:t>
            </a:r>
          </a:p>
        </p:txBody>
      </p:sp>
      <p:graphicFrame>
        <p:nvGraphicFramePr>
          <p:cNvPr id="5" name="Content Placeholder 2">
            <a:extLst>
              <a:ext uri="{FF2B5EF4-FFF2-40B4-BE49-F238E27FC236}">
                <a16:creationId xmlns:a16="http://schemas.microsoft.com/office/drawing/2014/main" id="{6C694E33-4276-6753-6900-F9E20D3F6C7E}"/>
              </a:ext>
            </a:extLst>
          </p:cNvPr>
          <p:cNvGraphicFramePr>
            <a:graphicFrameLocks noGrp="1"/>
          </p:cNvGraphicFramePr>
          <p:nvPr>
            <p:ph idx="1"/>
            <p:extLst>
              <p:ext uri="{D42A27DB-BD31-4B8C-83A1-F6EECF244321}">
                <p14:modId xmlns:p14="http://schemas.microsoft.com/office/powerpoint/2010/main" val="139247233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2459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89A412-126E-D926-9A1A-46111DE5015D}"/>
              </a:ext>
            </a:extLst>
          </p:cNvPr>
          <p:cNvSpPr>
            <a:spLocks noGrp="1"/>
          </p:cNvSpPr>
          <p:nvPr>
            <p:ph type="title"/>
          </p:nvPr>
        </p:nvSpPr>
        <p:spPr>
          <a:xfrm>
            <a:off x="4553733" y="548464"/>
            <a:ext cx="6798541" cy="1675623"/>
          </a:xfrm>
        </p:spPr>
        <p:txBody>
          <a:bodyPr anchor="b">
            <a:normAutofit/>
          </a:bodyPr>
          <a:lstStyle/>
          <a:p>
            <a:r>
              <a:rPr lang="en-US" sz="4000"/>
              <a:t>Alta Vista Healthcare/Rockport Healthcare, CA-2023</a:t>
            </a:r>
          </a:p>
        </p:txBody>
      </p:sp>
      <p:pic>
        <p:nvPicPr>
          <p:cNvPr id="6" name="Picture 5" descr="Close-up of a metal bar&#10;&#10;Description automatically generated">
            <a:extLst>
              <a:ext uri="{FF2B5EF4-FFF2-40B4-BE49-F238E27FC236}">
                <a16:creationId xmlns:a16="http://schemas.microsoft.com/office/drawing/2014/main" id="{2B38F817-F50B-911D-9B70-E3A491FC5926}"/>
              </a:ext>
            </a:extLst>
          </p:cNvPr>
          <p:cNvPicPr>
            <a:picLocks noChangeAspect="1"/>
          </p:cNvPicPr>
          <p:nvPr/>
        </p:nvPicPr>
        <p:blipFill>
          <a:blip r:embed="rId2"/>
          <a:srcRect l="32593" r="26562" b="-1"/>
          <a:stretch/>
        </p:blipFill>
        <p:spPr>
          <a:xfrm>
            <a:off x="1" y="10"/>
            <a:ext cx="3263704" cy="6857990"/>
          </a:xfrm>
          <a:prstGeom prst="rect">
            <a:avLst/>
          </a:prstGeom>
          <a:effectLst/>
        </p:spPr>
      </p:pic>
      <p:graphicFrame>
        <p:nvGraphicFramePr>
          <p:cNvPr id="5" name="Content Placeholder 2">
            <a:extLst>
              <a:ext uri="{FF2B5EF4-FFF2-40B4-BE49-F238E27FC236}">
                <a16:creationId xmlns:a16="http://schemas.microsoft.com/office/drawing/2014/main" id="{AB9CC4DE-8366-7BBD-522E-448E53C096D8}"/>
              </a:ext>
            </a:extLst>
          </p:cNvPr>
          <p:cNvGraphicFramePr>
            <a:graphicFrameLocks noGrp="1"/>
          </p:cNvGraphicFramePr>
          <p:nvPr>
            <p:ph idx="1"/>
            <p:extLst>
              <p:ext uri="{D42A27DB-BD31-4B8C-83A1-F6EECF244321}">
                <p14:modId xmlns:p14="http://schemas.microsoft.com/office/powerpoint/2010/main" val="2911169614"/>
              </p:ext>
            </p:extLst>
          </p:nvPr>
        </p:nvGraphicFramePr>
        <p:xfrm>
          <a:off x="3573194" y="2224087"/>
          <a:ext cx="8398412" cy="4472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4109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D1A002-545F-2365-59FC-9E3621C44D11}"/>
              </a:ext>
            </a:extLst>
          </p:cNvPr>
          <p:cNvSpPr>
            <a:spLocks noGrp="1"/>
          </p:cNvSpPr>
          <p:nvPr>
            <p:ph type="title"/>
          </p:nvPr>
        </p:nvSpPr>
        <p:spPr>
          <a:xfrm>
            <a:off x="4553733" y="548464"/>
            <a:ext cx="6798541" cy="872373"/>
          </a:xfrm>
        </p:spPr>
        <p:txBody>
          <a:bodyPr anchor="b">
            <a:normAutofit/>
          </a:bodyPr>
          <a:lstStyle/>
          <a:p>
            <a:r>
              <a:rPr lang="en-US" sz="4000" dirty="0"/>
              <a:t>Watermark, Arizona-2023</a:t>
            </a:r>
          </a:p>
        </p:txBody>
      </p:sp>
      <p:pic>
        <p:nvPicPr>
          <p:cNvPr id="6" name="Picture 5">
            <a:extLst>
              <a:ext uri="{FF2B5EF4-FFF2-40B4-BE49-F238E27FC236}">
                <a16:creationId xmlns:a16="http://schemas.microsoft.com/office/drawing/2014/main" id="{11D0F66F-1CE4-EA79-0D7C-6485ED91E29D}"/>
              </a:ext>
            </a:extLst>
          </p:cNvPr>
          <p:cNvPicPr>
            <a:picLocks noChangeAspect="1"/>
          </p:cNvPicPr>
          <p:nvPr/>
        </p:nvPicPr>
        <p:blipFill>
          <a:blip r:embed="rId2"/>
          <a:srcRect l="30479" r="28829"/>
          <a:stretch/>
        </p:blipFill>
        <p:spPr>
          <a:xfrm>
            <a:off x="1" y="10"/>
            <a:ext cx="3601328" cy="6857990"/>
          </a:xfrm>
          <a:prstGeom prst="rect">
            <a:avLst/>
          </a:prstGeom>
          <a:effectLst/>
        </p:spPr>
      </p:pic>
      <p:graphicFrame>
        <p:nvGraphicFramePr>
          <p:cNvPr id="5" name="Content Placeholder 2">
            <a:extLst>
              <a:ext uri="{FF2B5EF4-FFF2-40B4-BE49-F238E27FC236}">
                <a16:creationId xmlns:a16="http://schemas.microsoft.com/office/drawing/2014/main" id="{798384E4-2CDB-42C8-B7DD-32853A67E151}"/>
              </a:ext>
            </a:extLst>
          </p:cNvPr>
          <p:cNvGraphicFramePr>
            <a:graphicFrameLocks noGrp="1"/>
          </p:cNvGraphicFramePr>
          <p:nvPr>
            <p:ph idx="1"/>
            <p:extLst>
              <p:ext uri="{D42A27DB-BD31-4B8C-83A1-F6EECF244321}">
                <p14:modId xmlns:p14="http://schemas.microsoft.com/office/powerpoint/2010/main" val="3642415226"/>
              </p:ext>
            </p:extLst>
          </p:nvPr>
        </p:nvGraphicFramePr>
        <p:xfrm>
          <a:off x="3784210" y="1688124"/>
          <a:ext cx="8102990" cy="4426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0451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2625F5-7011-B6DB-E75C-6129D5C07F75}"/>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Paksn, Inc. and Thekkek, California-2023</a:t>
            </a:r>
          </a:p>
        </p:txBody>
      </p:sp>
      <p:graphicFrame>
        <p:nvGraphicFramePr>
          <p:cNvPr id="5" name="Content Placeholder 2">
            <a:extLst>
              <a:ext uri="{FF2B5EF4-FFF2-40B4-BE49-F238E27FC236}">
                <a16:creationId xmlns:a16="http://schemas.microsoft.com/office/drawing/2014/main" id="{3D7CAA80-8C38-93E0-9202-50521E5500ED}"/>
              </a:ext>
            </a:extLst>
          </p:cNvPr>
          <p:cNvGraphicFramePr>
            <a:graphicFrameLocks noGrp="1"/>
          </p:cNvGraphicFramePr>
          <p:nvPr>
            <p:ph idx="1"/>
            <p:extLst>
              <p:ext uri="{D42A27DB-BD31-4B8C-83A1-F6EECF244321}">
                <p14:modId xmlns:p14="http://schemas.microsoft.com/office/powerpoint/2010/main" val="3881353632"/>
              </p:ext>
            </p:extLst>
          </p:nvPr>
        </p:nvGraphicFramePr>
        <p:xfrm>
          <a:off x="4288221" y="225083"/>
          <a:ext cx="7739655" cy="6513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0206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099710-5357-E3DC-F056-6C788B0A7BDA}"/>
              </a:ext>
            </a:extLst>
          </p:cNvPr>
          <p:cNvSpPr>
            <a:spLocks noGrp="1"/>
          </p:cNvSpPr>
          <p:nvPr>
            <p:ph type="title"/>
          </p:nvPr>
        </p:nvSpPr>
        <p:spPr>
          <a:xfrm>
            <a:off x="841248" y="251312"/>
            <a:ext cx="10506456" cy="1010264"/>
          </a:xfrm>
        </p:spPr>
        <p:txBody>
          <a:bodyPr anchor="ctr">
            <a:normAutofit/>
          </a:bodyPr>
          <a:lstStyle/>
          <a:p>
            <a:r>
              <a:rPr lang="en-US" dirty="0"/>
              <a:t>Saratoga Center, NY-2023</a:t>
            </a:r>
          </a:p>
        </p:txBody>
      </p:sp>
      <p:sp>
        <p:nvSpPr>
          <p:cNvPr id="11"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B96DB4E6-D1EA-B9C6-A134-31B7A797D261}"/>
              </a:ext>
            </a:extLst>
          </p:cNvPr>
          <p:cNvGraphicFramePr>
            <a:graphicFrameLocks noGrp="1"/>
          </p:cNvGraphicFramePr>
          <p:nvPr>
            <p:ph idx="1"/>
            <p:extLst>
              <p:ext uri="{D42A27DB-BD31-4B8C-83A1-F6EECF244321}">
                <p14:modId xmlns:p14="http://schemas.microsoft.com/office/powerpoint/2010/main" val="1508190670"/>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1884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366C22-1A4C-4537-B962-CC831B9870FA}"/>
              </a:ext>
            </a:extLst>
          </p:cNvPr>
          <p:cNvSpPr>
            <a:spLocks noGrp="1"/>
          </p:cNvSpPr>
          <p:nvPr>
            <p:ph type="title"/>
          </p:nvPr>
        </p:nvSpPr>
        <p:spPr>
          <a:xfrm>
            <a:off x="4553733" y="309490"/>
            <a:ext cx="6798541" cy="1357387"/>
          </a:xfrm>
        </p:spPr>
        <p:txBody>
          <a:bodyPr anchor="b">
            <a:normAutofit/>
          </a:bodyPr>
          <a:lstStyle/>
          <a:p>
            <a:r>
              <a:rPr lang="en-US" sz="4000" dirty="0" err="1"/>
              <a:t>ReNew</a:t>
            </a:r>
            <a:r>
              <a:rPr lang="en-US" sz="4000" dirty="0"/>
              <a:t> Health Consulting Services, CA-2024</a:t>
            </a:r>
          </a:p>
        </p:txBody>
      </p:sp>
      <p:pic>
        <p:nvPicPr>
          <p:cNvPr id="6" name="Picture 5">
            <a:extLst>
              <a:ext uri="{FF2B5EF4-FFF2-40B4-BE49-F238E27FC236}">
                <a16:creationId xmlns:a16="http://schemas.microsoft.com/office/drawing/2014/main" id="{FF2798DE-46CC-6409-D18A-CC61F1950624}"/>
              </a:ext>
            </a:extLst>
          </p:cNvPr>
          <p:cNvPicPr>
            <a:picLocks noChangeAspect="1"/>
          </p:cNvPicPr>
          <p:nvPr/>
        </p:nvPicPr>
        <p:blipFill>
          <a:blip r:embed="rId2"/>
          <a:srcRect l="39504" r="19650" b="-1"/>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37E4D840-CB1C-139C-2D13-6982B5C1D549}"/>
              </a:ext>
            </a:extLst>
          </p:cNvPr>
          <p:cNvGraphicFramePr>
            <a:graphicFrameLocks noGrp="1"/>
          </p:cNvGraphicFramePr>
          <p:nvPr>
            <p:ph idx="1"/>
            <p:extLst>
              <p:ext uri="{D42A27DB-BD31-4B8C-83A1-F6EECF244321}">
                <p14:modId xmlns:p14="http://schemas.microsoft.com/office/powerpoint/2010/main" val="2615660431"/>
              </p:ext>
            </p:extLst>
          </p:nvPr>
        </p:nvGraphicFramePr>
        <p:xfrm>
          <a:off x="4553734" y="1800666"/>
          <a:ext cx="7375669" cy="4747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8432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2" name="Straight Connector 1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BE616A6-4172-D53B-8476-B1162D71CB55}"/>
              </a:ext>
            </a:extLst>
          </p:cNvPr>
          <p:cNvSpPr>
            <a:spLocks noGrp="1"/>
          </p:cNvSpPr>
          <p:nvPr>
            <p:ph type="title"/>
          </p:nvPr>
        </p:nvSpPr>
        <p:spPr>
          <a:xfrm>
            <a:off x="596463" y="379834"/>
            <a:ext cx="10999071" cy="4867414"/>
          </a:xfrm>
        </p:spPr>
        <p:txBody>
          <a:bodyPr vert="horz" lIns="91440" tIns="45720" rIns="91440" bIns="45720" rtlCol="0" anchor="ctr">
            <a:normAutofit/>
          </a:bodyPr>
          <a:lstStyle/>
          <a:p>
            <a:pPr algn="ctr"/>
            <a:r>
              <a:rPr lang="en-US" sz="2000" kern="1200" dirty="0">
                <a:solidFill>
                  <a:schemeClr val="tx1"/>
                </a:solidFill>
                <a:latin typeface="+mj-lt"/>
                <a:ea typeface="+mj-ea"/>
                <a:cs typeface="+mj-cs"/>
              </a:rPr>
              <a:t>From the Bay Area Whistleblower’s Website:</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b="0" i="0" kern="1200" dirty="0">
                <a:solidFill>
                  <a:schemeClr val="tx1"/>
                </a:solidFill>
                <a:effectLst/>
                <a:latin typeface="+mj-lt"/>
                <a:ea typeface="+mj-ea"/>
                <a:cs typeface="+mj-cs"/>
              </a:rPr>
              <a:t>Whistleblower Partners is a public interest law firm dedicated to assisting clients report corporate fraud and misconduct under the various U.S. whistleblower rewards programs. Founded by some of the most creative and successful whistleblower attorneys in the country, this boutique firm seeks to provide a network of support around individuals who speak out on behalf of the larger public good. Our lawyers are also committed advocates for whistleblowers at the policy level, regularly testifying to expand whistleblower rights and protections in front of federal, state, and local legislatures. </a:t>
            </a:r>
            <a:br>
              <a:rPr lang="en-US" sz="2000" b="0" i="0" kern="1200" dirty="0">
                <a:solidFill>
                  <a:schemeClr val="tx1"/>
                </a:solidFill>
                <a:effectLst/>
                <a:latin typeface="+mj-lt"/>
                <a:ea typeface="+mj-ea"/>
                <a:cs typeface="+mj-cs"/>
              </a:rPr>
            </a:br>
            <a:br>
              <a:rPr lang="en-US" sz="2000" b="0" i="0" kern="1200" dirty="0">
                <a:solidFill>
                  <a:schemeClr val="tx1"/>
                </a:solidFill>
                <a:effectLst/>
                <a:latin typeface="+mj-lt"/>
                <a:ea typeface="+mj-ea"/>
                <a:cs typeface="+mj-cs"/>
              </a:rPr>
            </a:br>
            <a:r>
              <a:rPr lang="en-US" sz="2000" b="0" i="0" kern="1200" dirty="0">
                <a:solidFill>
                  <a:schemeClr val="tx1"/>
                </a:solidFill>
                <a:effectLst/>
                <a:latin typeface="+mj-lt"/>
                <a:ea typeface="+mj-ea"/>
                <a:cs typeface="+mj-cs"/>
              </a:rPr>
              <a:t>Together with the brave individuals who choose to blow the whistle on corporate wrongdoing, Whistleblower Partners is dedicated to making </a:t>
            </a:r>
            <a:r>
              <a:rPr lang="en-US" sz="2000" kern="1200" dirty="0">
                <a:solidFill>
                  <a:schemeClr val="tx1"/>
                </a:solidFill>
                <a:latin typeface="+mj-lt"/>
                <a:ea typeface="+mj-ea"/>
                <a:cs typeface="+mj-cs"/>
              </a:rPr>
              <a:t>a </a:t>
            </a:r>
            <a:r>
              <a:rPr lang="en-US" sz="2000" b="0" i="0" kern="1200" dirty="0">
                <a:solidFill>
                  <a:schemeClr val="tx1"/>
                </a:solidFill>
                <a:effectLst/>
                <a:latin typeface="+mj-lt"/>
                <a:ea typeface="+mj-ea"/>
                <a:cs typeface="+mj-cs"/>
              </a:rPr>
              <a:t>meaningful impact in the fight against fraud, corruption, and injustice.</a:t>
            </a:r>
            <a:endParaRPr lang="en-US" sz="2000" kern="1200" dirty="0">
              <a:solidFill>
                <a:schemeClr val="tx1"/>
              </a:solidFill>
              <a:latin typeface="+mj-lt"/>
              <a:ea typeface="+mj-ea"/>
              <a:cs typeface="+mj-cs"/>
            </a:endParaRPr>
          </a:p>
        </p:txBody>
      </p:sp>
    </p:spTree>
    <p:extLst>
      <p:ext uri="{BB962C8B-B14F-4D97-AF65-F5344CB8AC3E}">
        <p14:creationId xmlns:p14="http://schemas.microsoft.com/office/powerpoint/2010/main" val="2673690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EE58466-DEE0-A26A-9042-04F1527F1EBC}"/>
              </a:ext>
            </a:extLst>
          </p:cNvPr>
          <p:cNvSpPr>
            <a:spLocks noGrp="1"/>
          </p:cNvSpPr>
          <p:nvPr>
            <p:ph type="title"/>
          </p:nvPr>
        </p:nvSpPr>
        <p:spPr>
          <a:xfrm>
            <a:off x="841248" y="256032"/>
            <a:ext cx="10506456" cy="1014984"/>
          </a:xfrm>
        </p:spPr>
        <p:txBody>
          <a:bodyPr anchor="b">
            <a:normAutofit/>
          </a:bodyPr>
          <a:lstStyle/>
          <a:p>
            <a:r>
              <a:rPr lang="en-US" sz="3700"/>
              <a:t>San Gabriel Hospice and Palliative Care, CA-2024</a:t>
            </a:r>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3">
            <a:extLst>
              <a:ext uri="{FF2B5EF4-FFF2-40B4-BE49-F238E27FC236}">
                <a16:creationId xmlns:a16="http://schemas.microsoft.com/office/drawing/2014/main" id="{555C7D72-6D17-8B96-6AC4-FDA37D0DBF78}"/>
              </a:ext>
            </a:extLst>
          </p:cNvPr>
          <p:cNvGraphicFramePr>
            <a:graphicFrameLocks noGrp="1"/>
          </p:cNvGraphicFramePr>
          <p:nvPr>
            <p:ph idx="1"/>
            <p:extLst>
              <p:ext uri="{D42A27DB-BD31-4B8C-83A1-F6EECF244321}">
                <p14:modId xmlns:p14="http://schemas.microsoft.com/office/powerpoint/2010/main" val="73458972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3902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56B361-30D4-8D31-54B8-8D41E42230CC}"/>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Merida Group, Texas-2023</a:t>
            </a:r>
          </a:p>
        </p:txBody>
      </p:sp>
      <p:graphicFrame>
        <p:nvGraphicFramePr>
          <p:cNvPr id="5" name="Content Placeholder 2">
            <a:extLst>
              <a:ext uri="{FF2B5EF4-FFF2-40B4-BE49-F238E27FC236}">
                <a16:creationId xmlns:a16="http://schemas.microsoft.com/office/drawing/2014/main" id="{3CD3ABD8-E54B-2348-D9F7-0B2937FBE971}"/>
              </a:ext>
            </a:extLst>
          </p:cNvPr>
          <p:cNvGraphicFramePr>
            <a:graphicFrameLocks noGrp="1"/>
          </p:cNvGraphicFramePr>
          <p:nvPr>
            <p:ph idx="1"/>
            <p:extLst>
              <p:ext uri="{D42A27DB-BD31-4B8C-83A1-F6EECF244321}">
                <p14:modId xmlns:p14="http://schemas.microsoft.com/office/powerpoint/2010/main" val="1363217151"/>
              </p:ext>
            </p:extLst>
          </p:nvPr>
        </p:nvGraphicFramePr>
        <p:xfrm>
          <a:off x="4164038" y="225083"/>
          <a:ext cx="7807568" cy="6457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5144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814013-23CA-53E7-C075-C3CB4E4349DE}"/>
              </a:ext>
            </a:extLst>
          </p:cNvPr>
          <p:cNvPicPr>
            <a:picLocks noChangeAspect="1"/>
          </p:cNvPicPr>
          <p:nvPr/>
        </p:nvPicPr>
        <p:blipFill>
          <a:blip r:embed="rId2">
            <a:duotone>
              <a:schemeClr val="bg2">
                <a:shade val="45000"/>
                <a:satMod val="135000"/>
              </a:schemeClr>
              <a:prstClr val="white"/>
            </a:duotone>
          </a:blip>
          <a:srcRect t="3479" b="1225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E6C48-3BC9-1FE2-A78B-D0C49231B9A0}"/>
              </a:ext>
            </a:extLst>
          </p:cNvPr>
          <p:cNvSpPr>
            <a:spLocks noGrp="1"/>
          </p:cNvSpPr>
          <p:nvPr>
            <p:ph type="title"/>
          </p:nvPr>
        </p:nvSpPr>
        <p:spPr>
          <a:xfrm>
            <a:off x="838200" y="365125"/>
            <a:ext cx="10515600" cy="1325563"/>
          </a:xfrm>
        </p:spPr>
        <p:txBody>
          <a:bodyPr>
            <a:normAutofit/>
          </a:bodyPr>
          <a:lstStyle/>
          <a:p>
            <a:r>
              <a:rPr lang="en-US" dirty="0"/>
              <a:t>Lessons from Prosecutions</a:t>
            </a:r>
          </a:p>
        </p:txBody>
      </p:sp>
      <p:graphicFrame>
        <p:nvGraphicFramePr>
          <p:cNvPr id="5" name="Content Placeholder 2">
            <a:extLst>
              <a:ext uri="{FF2B5EF4-FFF2-40B4-BE49-F238E27FC236}">
                <a16:creationId xmlns:a16="http://schemas.microsoft.com/office/drawing/2014/main" id="{6C803C16-B05B-B383-431D-E7264CB9C039}"/>
              </a:ext>
            </a:extLst>
          </p:cNvPr>
          <p:cNvGraphicFramePr>
            <a:graphicFrameLocks noGrp="1"/>
          </p:cNvGraphicFramePr>
          <p:nvPr>
            <p:ph idx="1"/>
            <p:extLst>
              <p:ext uri="{D42A27DB-BD31-4B8C-83A1-F6EECF244321}">
                <p14:modId xmlns:p14="http://schemas.microsoft.com/office/powerpoint/2010/main" val="33256363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855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B97E-FE0A-D6F3-D5FC-280CA7F8D105}"/>
              </a:ext>
            </a:extLst>
          </p:cNvPr>
          <p:cNvSpPr>
            <a:spLocks noGrp="1"/>
          </p:cNvSpPr>
          <p:nvPr>
            <p:ph type="title"/>
          </p:nvPr>
        </p:nvSpPr>
        <p:spPr/>
        <p:txBody>
          <a:bodyPr/>
          <a:lstStyle/>
          <a:p>
            <a:r>
              <a:rPr lang="en-US" dirty="0"/>
              <a:t>Introduction</a:t>
            </a:r>
          </a:p>
        </p:txBody>
      </p:sp>
      <p:graphicFrame>
        <p:nvGraphicFramePr>
          <p:cNvPr id="5" name="Content Placeholder 2">
            <a:extLst>
              <a:ext uri="{FF2B5EF4-FFF2-40B4-BE49-F238E27FC236}">
                <a16:creationId xmlns:a16="http://schemas.microsoft.com/office/drawing/2014/main" id="{2DE70B28-C5B7-C50A-DCAE-0F1ACB61732A}"/>
              </a:ext>
            </a:extLst>
          </p:cNvPr>
          <p:cNvGraphicFramePr>
            <a:graphicFrameLocks noGrp="1"/>
          </p:cNvGraphicFramePr>
          <p:nvPr>
            <p:ph idx="1"/>
            <p:extLst>
              <p:ext uri="{D42A27DB-BD31-4B8C-83A1-F6EECF244321}">
                <p14:modId xmlns:p14="http://schemas.microsoft.com/office/powerpoint/2010/main" val="1276681345"/>
              </p:ext>
            </p:extLst>
          </p:nvPr>
        </p:nvGraphicFramePr>
        <p:xfrm>
          <a:off x="436098" y="1266092"/>
          <a:ext cx="10917702" cy="5359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0438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ticky notes with question marks">
            <a:extLst>
              <a:ext uri="{FF2B5EF4-FFF2-40B4-BE49-F238E27FC236}">
                <a16:creationId xmlns:a16="http://schemas.microsoft.com/office/drawing/2014/main" id="{953FB493-FE8F-415C-EB7C-5111A425367E}"/>
              </a:ext>
            </a:extLst>
          </p:cNvPr>
          <p:cNvPicPr>
            <a:picLocks noChangeAspect="1"/>
          </p:cNvPicPr>
          <p:nvPr/>
        </p:nvPicPr>
        <p:blipFill>
          <a:blip r:embed="rId2"/>
          <a:srcRect t="15730"/>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F3ABBE97-D271-58FB-8355-9E43A3E74713}"/>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dirty="0">
                <a:solidFill>
                  <a:schemeClr val="bg1"/>
                </a:solidFill>
              </a:rPr>
              <a:t>Questions????????/</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467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9AB6FF-8D0F-65AD-8F53-2B5FF55210EF}"/>
              </a:ext>
            </a:extLst>
          </p:cNvPr>
          <p:cNvSpPr>
            <a:spLocks noGrp="1"/>
          </p:cNvSpPr>
          <p:nvPr>
            <p:ph type="title"/>
          </p:nvPr>
        </p:nvSpPr>
        <p:spPr>
          <a:xfrm>
            <a:off x="841248" y="256032"/>
            <a:ext cx="10506456" cy="1014984"/>
          </a:xfrm>
        </p:spPr>
        <p:txBody>
          <a:bodyPr anchor="b">
            <a:normAutofit/>
          </a:bodyPr>
          <a:lstStyle/>
          <a:p>
            <a:r>
              <a:rPr lang="en-US" dirty="0"/>
              <a:t>Borne and EHC Management</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115E84C1-DFF4-6BD9-E30A-0E5904D6227A}"/>
              </a:ext>
            </a:extLst>
          </p:cNvPr>
          <p:cNvGraphicFramePr>
            <a:graphicFrameLocks noGrp="1"/>
          </p:cNvGraphicFramePr>
          <p:nvPr>
            <p:ph idx="1"/>
            <p:extLst>
              <p:ext uri="{D42A27DB-BD31-4B8C-83A1-F6EECF244321}">
                <p14:modId xmlns:p14="http://schemas.microsoft.com/office/powerpoint/2010/main" val="190599996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23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Old wrinkled hands with some coins">
            <a:extLst>
              <a:ext uri="{FF2B5EF4-FFF2-40B4-BE49-F238E27FC236}">
                <a16:creationId xmlns:a16="http://schemas.microsoft.com/office/drawing/2014/main" id="{4361D1CA-697A-F9CC-5291-2B902662B6FD}"/>
              </a:ext>
            </a:extLst>
          </p:cNvPr>
          <p:cNvPicPr>
            <a:picLocks noChangeAspect="1"/>
          </p:cNvPicPr>
          <p:nvPr/>
        </p:nvPicPr>
        <p:blipFill>
          <a:blip r:embed="rId2"/>
          <a:srcRect b="15370"/>
          <a:stretch/>
        </p:blipFill>
        <p:spPr>
          <a:xfrm>
            <a:off x="20" y="-7619"/>
            <a:ext cx="12191979" cy="6887364"/>
          </a:xfrm>
          <a:prstGeom prst="rect">
            <a:avLst/>
          </a:prstGeom>
        </p:spPr>
      </p:pic>
      <p:sp>
        <p:nvSpPr>
          <p:cNvPr id="10" name="Rectangle 9">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63219" y="-1252908"/>
            <a:ext cx="4065561" cy="12192000"/>
          </a:xfrm>
          <a:prstGeom prst="rect">
            <a:avLst/>
          </a:prstGeom>
          <a:gradFill flip="none" rotWithShape="1">
            <a:gsLst>
              <a:gs pos="17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92CB243-67C5-E304-31A0-4D7D607BA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464116" y="322049"/>
            <a:ext cx="3067943" cy="2408606"/>
          </a:xfrm>
          <a:prstGeom prst="rect">
            <a:avLst/>
          </a:prstGeom>
          <a:gradFill flip="none" rotWithShape="1">
            <a:gsLst>
              <a:gs pos="0">
                <a:schemeClr val="accent2"/>
              </a:gs>
              <a:gs pos="51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4" name="Rectangle 13">
            <a:extLst>
              <a:ext uri="{FF2B5EF4-FFF2-40B4-BE49-F238E27FC236}">
                <a16:creationId xmlns:a16="http://schemas.microsoft.com/office/drawing/2014/main" id="{11A95761-C93E-94BF-087D-D2A823789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92" y="4172881"/>
            <a:ext cx="7154743" cy="2702991"/>
          </a:xfrm>
          <a:prstGeom prst="rect">
            <a:avLst/>
          </a:prstGeom>
          <a:gradFill flip="none" rotWithShape="1">
            <a:gsLst>
              <a:gs pos="0">
                <a:schemeClr val="accent5"/>
              </a:gs>
              <a:gs pos="52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4" name="Title 3">
            <a:extLst>
              <a:ext uri="{FF2B5EF4-FFF2-40B4-BE49-F238E27FC236}">
                <a16:creationId xmlns:a16="http://schemas.microsoft.com/office/drawing/2014/main" id="{58E6796A-928C-A05F-DFBD-AD45A1F229CC}"/>
              </a:ext>
            </a:extLst>
          </p:cNvPr>
          <p:cNvSpPr>
            <a:spLocks noGrp="1"/>
          </p:cNvSpPr>
          <p:nvPr>
            <p:ph type="title"/>
          </p:nvPr>
        </p:nvSpPr>
        <p:spPr>
          <a:xfrm>
            <a:off x="859029" y="1936866"/>
            <a:ext cx="4849044" cy="2839273"/>
          </a:xfrm>
        </p:spPr>
        <p:txBody>
          <a:bodyPr vert="horz" lIns="91440" tIns="45720" rIns="91440" bIns="45720" rtlCol="0" anchor="b">
            <a:normAutofit/>
          </a:bodyPr>
          <a:lstStyle/>
          <a:p>
            <a:r>
              <a:rPr lang="en-US" sz="2000" dirty="0">
                <a:solidFill>
                  <a:srgbClr val="FFFFFF"/>
                </a:solidFill>
              </a:rPr>
              <a:t>The investigation identified pervasive fraud which victimized the residents, the vendors and the employees, resulting in a 53-count indictment for health care fraud, money laundering, mail fraud, pension fraud.</a:t>
            </a:r>
            <a:br>
              <a:rPr lang="en-US" sz="2000" dirty="0">
                <a:solidFill>
                  <a:srgbClr val="FFFFFF"/>
                </a:solidFill>
              </a:rPr>
            </a:br>
            <a:br>
              <a:rPr lang="en-US" sz="2000" dirty="0">
                <a:solidFill>
                  <a:srgbClr val="FFFFFF"/>
                </a:solidFill>
              </a:rPr>
            </a:br>
            <a:r>
              <a:rPr lang="en-US" sz="2000" dirty="0">
                <a:solidFill>
                  <a:srgbClr val="FFFFFF"/>
                </a:solidFill>
              </a:rPr>
              <a:t>Borne was sentenced to 37 months in prison and the forfeiture of $ 4 million in property</a:t>
            </a:r>
          </a:p>
        </p:txBody>
      </p:sp>
      <p:sp>
        <p:nvSpPr>
          <p:cNvPr id="16" name="Rectangle 15">
            <a:extLst>
              <a:ext uri="{FF2B5EF4-FFF2-40B4-BE49-F238E27FC236}">
                <a16:creationId xmlns:a16="http://schemas.microsoft.com/office/drawing/2014/main" id="{6E63D1A5-FD49-4756-F62E-786C34E63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6736" y="-7619"/>
            <a:ext cx="995654" cy="6918113"/>
          </a:xfrm>
          <a:prstGeom prst="rect">
            <a:avLst/>
          </a:prstGeom>
          <a:gradFill flip="none" rotWithShape="1">
            <a:gsLst>
              <a:gs pos="0">
                <a:schemeClr val="accent5">
                  <a:alpha val="68000"/>
                </a:schemeClr>
              </a:gs>
              <a:gs pos="37000">
                <a:schemeClr val="accent5">
                  <a:alpha val="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87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269BED9-95D6-AD53-A6E3-B664585557C9}"/>
              </a:ext>
            </a:extLst>
          </p:cNvPr>
          <p:cNvSpPr>
            <a:spLocks noGrp="1"/>
          </p:cNvSpPr>
          <p:nvPr>
            <p:ph type="title"/>
          </p:nvPr>
        </p:nvSpPr>
        <p:spPr>
          <a:xfrm>
            <a:off x="841248" y="334644"/>
            <a:ext cx="10509504" cy="1076914"/>
          </a:xfrm>
        </p:spPr>
        <p:txBody>
          <a:bodyPr anchor="ctr">
            <a:normAutofit/>
          </a:bodyPr>
          <a:lstStyle/>
          <a:p>
            <a:r>
              <a:rPr lang="en-US" sz="4000" dirty="0"/>
              <a:t>FCA</a:t>
            </a: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Content Placeholder 4">
            <a:extLst>
              <a:ext uri="{FF2B5EF4-FFF2-40B4-BE49-F238E27FC236}">
                <a16:creationId xmlns:a16="http://schemas.microsoft.com/office/drawing/2014/main" id="{FC8B28E2-27DC-4B0B-347E-5606F8353888}"/>
              </a:ext>
            </a:extLst>
          </p:cNvPr>
          <p:cNvGraphicFramePr>
            <a:graphicFrameLocks noGrp="1"/>
          </p:cNvGraphicFramePr>
          <p:nvPr>
            <p:ph idx="1"/>
            <p:extLst>
              <p:ext uri="{D42A27DB-BD31-4B8C-83A1-F6EECF244321}">
                <p14:modId xmlns:p14="http://schemas.microsoft.com/office/powerpoint/2010/main" val="1617723744"/>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4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c 15">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5AB570-95D1-F08F-E4E5-C1D972AAC3AC}"/>
              </a:ext>
            </a:extLst>
          </p:cNvPr>
          <p:cNvSpPr>
            <a:spLocks noGrp="1"/>
          </p:cNvSpPr>
          <p:nvPr>
            <p:ph type="title"/>
          </p:nvPr>
        </p:nvSpPr>
        <p:spPr>
          <a:xfrm>
            <a:off x="838200" y="365125"/>
            <a:ext cx="10515600" cy="1325563"/>
          </a:xfrm>
        </p:spPr>
        <p:txBody>
          <a:bodyPr>
            <a:normAutofit/>
          </a:bodyPr>
          <a:lstStyle/>
          <a:p>
            <a:pPr algn="ctr"/>
            <a:r>
              <a:rPr lang="en-US" dirty="0"/>
              <a:t>OBRA-87</a:t>
            </a:r>
          </a:p>
        </p:txBody>
      </p:sp>
      <p:graphicFrame>
        <p:nvGraphicFramePr>
          <p:cNvPr id="17" name="Content Placeholder 2">
            <a:extLst>
              <a:ext uri="{FF2B5EF4-FFF2-40B4-BE49-F238E27FC236}">
                <a16:creationId xmlns:a16="http://schemas.microsoft.com/office/drawing/2014/main" id="{C6988B51-03CE-E707-AB8F-FB354364F2D1}"/>
              </a:ext>
            </a:extLst>
          </p:cNvPr>
          <p:cNvGraphicFramePr>
            <a:graphicFrameLocks noGrp="1"/>
          </p:cNvGraphicFramePr>
          <p:nvPr>
            <p:ph idx="1"/>
            <p:extLst>
              <p:ext uri="{D42A27DB-BD31-4B8C-83A1-F6EECF244321}">
                <p14:modId xmlns:p14="http://schemas.microsoft.com/office/powerpoint/2010/main" val="36571994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687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42565C-E3CC-4EF0-8093-88FCC788A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8027347"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16A8328-7F43-4901-EEA6-36E52184BF4C}"/>
              </a:ext>
            </a:extLst>
          </p:cNvPr>
          <p:cNvSpPr>
            <a:spLocks noGrp="1"/>
          </p:cNvSpPr>
          <p:nvPr>
            <p:ph type="title"/>
          </p:nvPr>
        </p:nvSpPr>
        <p:spPr>
          <a:xfrm>
            <a:off x="879620" y="1471351"/>
            <a:ext cx="7108911" cy="4016621"/>
          </a:xfrm>
        </p:spPr>
        <p:txBody>
          <a:bodyPr vert="horz" lIns="91440" tIns="45720" rIns="91440" bIns="45720" rtlCol="0" anchor="ctr">
            <a:normAutofit/>
          </a:bodyPr>
          <a:lstStyle/>
          <a:p>
            <a:r>
              <a:rPr lang="en-US" sz="3100" kern="1200" dirty="0">
                <a:solidFill>
                  <a:schemeClr val="tx1"/>
                </a:solidFill>
                <a:latin typeface="+mj-lt"/>
                <a:ea typeface="+mj-ea"/>
                <a:cs typeface="+mj-cs"/>
              </a:rPr>
              <a:t>The Provider Agreements with Medicare and Medicaid stated that the SNF wound provide care in accordance with federal and state laws and regulations</a:t>
            </a:r>
            <a:br>
              <a:rPr lang="en-US" sz="3100" kern="1200" dirty="0">
                <a:solidFill>
                  <a:schemeClr val="tx1"/>
                </a:solidFill>
                <a:latin typeface="+mj-lt"/>
                <a:ea typeface="+mj-ea"/>
                <a:cs typeface="+mj-cs"/>
              </a:rPr>
            </a:br>
            <a:br>
              <a:rPr lang="en-US" sz="3100" kern="1200" dirty="0">
                <a:solidFill>
                  <a:schemeClr val="tx1"/>
                </a:solidFill>
                <a:latin typeface="+mj-lt"/>
                <a:ea typeface="+mj-ea"/>
                <a:cs typeface="+mj-cs"/>
              </a:rPr>
            </a:br>
            <a:r>
              <a:rPr lang="en-US" sz="3100" kern="1200" dirty="0">
                <a:solidFill>
                  <a:schemeClr val="tx1"/>
                </a:solidFill>
                <a:latin typeface="+mj-lt"/>
                <a:ea typeface="+mj-ea"/>
                <a:cs typeface="+mj-cs"/>
              </a:rPr>
              <a:t>Medicare Cost reports expressly represent that services were provided</a:t>
            </a:r>
          </a:p>
        </p:txBody>
      </p:sp>
      <p:sp>
        <p:nvSpPr>
          <p:cNvPr id="17" name="Rectangle 16">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6638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AE463C5-8467-52E9-44B3-B34DD8B65754}"/>
              </a:ext>
            </a:extLst>
          </p:cNvPr>
          <p:cNvSpPr>
            <a:spLocks noGrp="1"/>
          </p:cNvSpPr>
          <p:nvPr>
            <p:ph type="title"/>
          </p:nvPr>
        </p:nvSpPr>
        <p:spPr>
          <a:xfrm>
            <a:off x="761803" y="350196"/>
            <a:ext cx="4646904" cy="1624520"/>
          </a:xfrm>
        </p:spPr>
        <p:txBody>
          <a:bodyPr anchor="ctr">
            <a:normAutofit/>
          </a:bodyPr>
          <a:lstStyle/>
          <a:p>
            <a:r>
              <a:rPr lang="en-US" sz="4000" dirty="0"/>
              <a:t>Source Documents</a:t>
            </a:r>
          </a:p>
        </p:txBody>
      </p:sp>
      <p:sp>
        <p:nvSpPr>
          <p:cNvPr id="4" name="Content Placeholder 3">
            <a:extLst>
              <a:ext uri="{FF2B5EF4-FFF2-40B4-BE49-F238E27FC236}">
                <a16:creationId xmlns:a16="http://schemas.microsoft.com/office/drawing/2014/main" id="{E7BF0236-409A-0BB2-3E9B-B2AF79BC36C3}"/>
              </a:ext>
            </a:extLst>
          </p:cNvPr>
          <p:cNvSpPr>
            <a:spLocks noGrp="1"/>
          </p:cNvSpPr>
          <p:nvPr>
            <p:ph idx="1"/>
          </p:nvPr>
        </p:nvSpPr>
        <p:spPr>
          <a:xfrm>
            <a:off x="253218" y="1392702"/>
            <a:ext cx="5835955" cy="4963647"/>
          </a:xfrm>
        </p:spPr>
        <p:txBody>
          <a:bodyPr anchor="ctr">
            <a:noAutofit/>
          </a:bodyPr>
          <a:lstStyle/>
          <a:p>
            <a:r>
              <a:rPr lang="en-US" sz="2000" dirty="0"/>
              <a:t>SNF records</a:t>
            </a:r>
          </a:p>
          <a:p>
            <a:r>
              <a:rPr lang="en-US" sz="2000" dirty="0"/>
              <a:t>SNF employee records and their testimony</a:t>
            </a:r>
          </a:p>
          <a:p>
            <a:r>
              <a:rPr lang="en-US" sz="2000" dirty="0"/>
              <a:t>State Survey results</a:t>
            </a:r>
          </a:p>
          <a:p>
            <a:endParaRPr lang="en-US" sz="2000" dirty="0"/>
          </a:p>
          <a:p>
            <a:endParaRPr lang="en-US" sz="2000" dirty="0"/>
          </a:p>
          <a:p>
            <a:pPr marL="457200" lvl="1" indent="0">
              <a:buNone/>
            </a:pPr>
            <a:r>
              <a:rPr lang="en-US" sz="2000" dirty="0"/>
              <a:t>FCA requires that the defendant acted with the required state of mind known as scienter.  </a:t>
            </a:r>
          </a:p>
          <a:p>
            <a:pPr marL="457200" lvl="1" indent="0">
              <a:buNone/>
            </a:pPr>
            <a:r>
              <a:rPr lang="en-US" sz="2000" dirty="0"/>
              <a:t>FCA punishes only those who knowingly submitted false claims which includes actual knowledge, deliberate ignorance of the truth/falsity of the information or reckless disregard for the truth/falsity of the information</a:t>
            </a:r>
          </a:p>
        </p:txBody>
      </p:sp>
      <p:pic>
        <p:nvPicPr>
          <p:cNvPr id="6" name="Picture 5" descr="Different coloured organisers">
            <a:extLst>
              <a:ext uri="{FF2B5EF4-FFF2-40B4-BE49-F238E27FC236}">
                <a16:creationId xmlns:a16="http://schemas.microsoft.com/office/drawing/2014/main" id="{95EC3508-ABCA-2061-87FB-095AF412AEED}"/>
              </a:ext>
            </a:extLst>
          </p:cNvPr>
          <p:cNvPicPr>
            <a:picLocks noChangeAspect="1"/>
          </p:cNvPicPr>
          <p:nvPr/>
        </p:nvPicPr>
        <p:blipFill>
          <a:blip r:embed="rId2"/>
          <a:srcRect l="23134" r="23028" b="1"/>
          <a:stretch/>
        </p:blipFill>
        <p:spPr>
          <a:xfrm>
            <a:off x="6096000" y="1"/>
            <a:ext cx="6102825" cy="6858000"/>
          </a:xfrm>
          <a:prstGeom prst="rect">
            <a:avLst/>
          </a:prstGeom>
        </p:spPr>
      </p:pic>
    </p:spTree>
    <p:extLst>
      <p:ext uri="{BB962C8B-B14F-4D97-AF65-F5344CB8AC3E}">
        <p14:creationId xmlns:p14="http://schemas.microsoft.com/office/powerpoint/2010/main" val="939216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A9270AE8445B4E86C79D1F97734BF9" ma:contentTypeVersion="23" ma:contentTypeDescription="Create a new document." ma:contentTypeScope="" ma:versionID="2e7e1559e02f18f562f1e3f7d659e7c8">
  <xsd:schema xmlns:xsd="http://www.w3.org/2001/XMLSchema" xmlns:xs="http://www.w3.org/2001/XMLSchema" xmlns:p="http://schemas.microsoft.com/office/2006/metadata/properties" xmlns:ns1="http://schemas.microsoft.com/sharepoint/v3" xmlns:ns2="294b6ca6-a3da-4dac-ba55-80e45615730a" xmlns:ns3="202355f6-090f-4d97-b329-ca591e5cd7a7" targetNamespace="http://schemas.microsoft.com/office/2006/metadata/properties" ma:root="true" ma:fieldsID="d2c49e439a91c46f6d37084d7363d7eb" ns1:_="" ns2:_="" ns3:_="">
    <xsd:import namespace="http://schemas.microsoft.com/sharepoint/v3"/>
    <xsd:import namespace="294b6ca6-a3da-4dac-ba55-80e45615730a"/>
    <xsd:import namespace="202355f6-090f-4d97-b329-ca591e5cd7a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TaxCatchAll" minOccurs="0"/>
                <xsd:element ref="ns2:lcf76f155ced4ddcb4097134ff3c332f" minOccurs="0"/>
                <xsd:element ref="ns2:outcome"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4b6ca6-a3da-4dac-ba55-80e4561573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f9746ba-156a-4ba1-8b97-10e5ed77a242" ma:termSetId="09814cd3-568e-fe90-9814-8d621ff8fb84" ma:anchorId="fba54fb3-c3e1-fe81-a776-ca4b69148c4d" ma:open="true" ma:isKeyword="false">
      <xsd:complexType>
        <xsd:sequence>
          <xsd:element ref="pc:Terms" minOccurs="0" maxOccurs="1"/>
        </xsd:sequence>
      </xsd:complexType>
    </xsd:element>
    <xsd:element name="outcome" ma:index="24" nillable="true" ma:displayName="outcome" ma:format="Dropdown" ma:internalName="outcome">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2355f6-090f-4d97-b329-ca591e5cd7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339bb1b-8f4f-4413-b020-b98a175bd240}" ma:internalName="TaxCatchAll" ma:showField="CatchAllData" ma:web="202355f6-090f-4d97-b329-ca591e5cd7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202355f6-090f-4d97-b329-ca591e5cd7a7" xsi:nil="true"/>
    <_ip_UnifiedCompliancePolicyProperties xmlns="http://schemas.microsoft.com/sharepoint/v3" xsi:nil="true"/>
    <lcf76f155ced4ddcb4097134ff3c332f xmlns="294b6ca6-a3da-4dac-ba55-80e45615730a">
      <Terms xmlns="http://schemas.microsoft.com/office/infopath/2007/PartnerControls"/>
    </lcf76f155ced4ddcb4097134ff3c332f>
    <outcome xmlns="294b6ca6-a3da-4dac-ba55-80e45615730a" xsi:nil="true"/>
  </documentManagement>
</p:properties>
</file>

<file path=customXml/itemProps1.xml><?xml version="1.0" encoding="utf-8"?>
<ds:datastoreItem xmlns:ds="http://schemas.openxmlformats.org/officeDocument/2006/customXml" ds:itemID="{FD477442-9999-43F6-9659-82979822B3D7}"/>
</file>

<file path=customXml/itemProps2.xml><?xml version="1.0" encoding="utf-8"?>
<ds:datastoreItem xmlns:ds="http://schemas.openxmlformats.org/officeDocument/2006/customXml" ds:itemID="{6D4117D4-5A10-4C49-9969-CD0F718B8131}"/>
</file>

<file path=customXml/itemProps3.xml><?xml version="1.0" encoding="utf-8"?>
<ds:datastoreItem xmlns:ds="http://schemas.openxmlformats.org/officeDocument/2006/customXml" ds:itemID="{1CEAE173-2C67-4102-B149-6EF501A05A4B}"/>
</file>

<file path=docProps/app.xml><?xml version="1.0" encoding="utf-8"?>
<Properties xmlns="http://schemas.openxmlformats.org/officeDocument/2006/extended-properties" xmlns:vt="http://schemas.openxmlformats.org/officeDocument/2006/docPropsVTypes">
  <TotalTime>1159</TotalTime>
  <Words>2308</Words>
  <Application>Microsoft Macintosh PowerPoint</Application>
  <PresentationFormat>Widescreen</PresentationFormat>
  <Paragraphs>135</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Aptos</vt:lpstr>
      <vt:lpstr>Aptos Display</vt:lpstr>
      <vt:lpstr>Arial</vt:lpstr>
      <vt:lpstr>Calibri</vt:lpstr>
      <vt:lpstr>Helvetica Neue Medium</vt:lpstr>
      <vt:lpstr>Office Theme</vt:lpstr>
      <vt:lpstr>Anatomy of a False Claims Case</vt:lpstr>
      <vt:lpstr>Goals of the Program</vt:lpstr>
      <vt:lpstr>Introduction</vt:lpstr>
      <vt:lpstr>Borne and EHC Management</vt:lpstr>
      <vt:lpstr>The investigation identified pervasive fraud which victimized the residents, the vendors and the employees, resulting in a 53-count indictment for health care fraud, money laundering, mail fraud, pension fraud.  Borne was sentenced to 37 months in prison and the forfeiture of $ 4 million in property</vt:lpstr>
      <vt:lpstr>FCA</vt:lpstr>
      <vt:lpstr>OBRA-87</vt:lpstr>
      <vt:lpstr>The Provider Agreements with Medicare and Medicaid stated that the SNF wound provide care in accordance with federal and state laws and regulations  Medicare Cost reports expressly represent that services were provided</vt:lpstr>
      <vt:lpstr>Source Documents</vt:lpstr>
      <vt:lpstr>Necessary Elements</vt:lpstr>
      <vt:lpstr>Qui Tam Latin for “in the name of the king”  Allows private citizens file on behalf of the government and provides financial incentives to whistleblowers up to 30% of what the government recovers  Treble damages based on the amount of the claim</vt:lpstr>
      <vt:lpstr>Kickback Theory</vt:lpstr>
      <vt:lpstr>Tucker House, Philadelphia-1996</vt:lpstr>
      <vt:lpstr>Greenbelt Nursing, Maryland-1998</vt:lpstr>
      <vt:lpstr>PharMerica, Cherry Hill-2023</vt:lpstr>
      <vt:lpstr>PharmaScript of Kansas-2022</vt:lpstr>
      <vt:lpstr>Elderwood Administrative Services, NY-2022</vt:lpstr>
      <vt:lpstr>American Senior Communities, IN-2022</vt:lpstr>
      <vt:lpstr>Saunders House, Wynnewood-2022</vt:lpstr>
      <vt:lpstr>Morris Park NH, Bronx-2023</vt:lpstr>
      <vt:lpstr>Alta Vista Healthcare/Rockport Healthcare, CA-2023</vt:lpstr>
      <vt:lpstr>Watermark, Arizona-2023</vt:lpstr>
      <vt:lpstr>Paksn, Inc. and Thekkek, California-2023</vt:lpstr>
      <vt:lpstr>Saratoga Center, NY-2023</vt:lpstr>
      <vt:lpstr>ReNew Health Consulting Services, CA-2024</vt:lpstr>
      <vt:lpstr>From the Bay Area Whistleblower’s Website:  Whistleblower Partners is a public interest law firm dedicated to assisting clients report corporate fraud and misconduct under the various U.S. whistleblower rewards programs. Founded by some of the most creative and successful whistleblower attorneys in the country, this boutique firm seeks to provide a network of support around individuals who speak out on behalf of the larger public good. Our lawyers are also committed advocates for whistleblowers at the policy level, regularly testifying to expand whistleblower rights and protections in front of federal, state, and local legislatures.   Together with the brave individuals who choose to blow the whistle on corporate wrongdoing, Whistleblower Partners is dedicated to making a meaningful impact in the fight against fraud, corruption, and injustice.</vt:lpstr>
      <vt:lpstr>San Gabriel Hospice and Palliative Care, CA-2024</vt:lpstr>
      <vt:lpstr>Merida Group, Texas-2023</vt:lpstr>
      <vt:lpstr>Lessons from Prosecutions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a False Claims Case</dc:title>
  <dc:creator>Ilene Warner-Maron</dc:creator>
  <cp:lastModifiedBy>Ilene Warner-Maron</cp:lastModifiedBy>
  <cp:revision>4</cp:revision>
  <dcterms:created xsi:type="dcterms:W3CDTF">2024-09-04T19:58:27Z</dcterms:created>
  <dcterms:modified xsi:type="dcterms:W3CDTF">2024-09-05T15:18:17Z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0x01010015A9270AE8445B4E86C79D1F97734BF9</vt:lpwstr>
  </property>
</Properties>
</file>